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 id="2147483654" r:id="rId3"/>
  </p:sldMasterIdLst>
  <p:notesMasterIdLst>
    <p:notesMasterId r:id="rId71"/>
  </p:notesMasterIdLst>
  <p:sldIdLst>
    <p:sldId id="256" r:id="rId4"/>
    <p:sldId id="263" r:id="rId5"/>
    <p:sldId id="265" r:id="rId6"/>
    <p:sldId id="269" r:id="rId7"/>
    <p:sldId id="267" r:id="rId8"/>
    <p:sldId id="494" r:id="rId9"/>
    <p:sldId id="268" r:id="rId10"/>
    <p:sldId id="495" r:id="rId11"/>
    <p:sldId id="496" r:id="rId12"/>
    <p:sldId id="497" r:id="rId13"/>
    <p:sldId id="498" r:id="rId14"/>
    <p:sldId id="500" r:id="rId15"/>
    <p:sldId id="501" r:id="rId16"/>
    <p:sldId id="499" r:id="rId17"/>
    <p:sldId id="524" r:id="rId18"/>
    <p:sldId id="525" r:id="rId19"/>
    <p:sldId id="526" r:id="rId20"/>
    <p:sldId id="527" r:id="rId21"/>
    <p:sldId id="528" r:id="rId22"/>
    <p:sldId id="529" r:id="rId23"/>
    <p:sldId id="530" r:id="rId24"/>
    <p:sldId id="531" r:id="rId25"/>
    <p:sldId id="532" r:id="rId26"/>
    <p:sldId id="533" r:id="rId27"/>
    <p:sldId id="534" r:id="rId28"/>
    <p:sldId id="535" r:id="rId29"/>
    <p:sldId id="536" r:id="rId30"/>
    <p:sldId id="502" r:id="rId31"/>
    <p:sldId id="503" r:id="rId32"/>
    <p:sldId id="504" r:id="rId33"/>
    <p:sldId id="505" r:id="rId34"/>
    <p:sldId id="506" r:id="rId35"/>
    <p:sldId id="507" r:id="rId36"/>
    <p:sldId id="508" r:id="rId37"/>
    <p:sldId id="509" r:id="rId38"/>
    <p:sldId id="510" r:id="rId39"/>
    <p:sldId id="511" r:id="rId40"/>
    <p:sldId id="512" r:id="rId41"/>
    <p:sldId id="513" r:id="rId42"/>
    <p:sldId id="514" r:id="rId43"/>
    <p:sldId id="515" r:id="rId44"/>
    <p:sldId id="516" r:id="rId45"/>
    <p:sldId id="517" r:id="rId46"/>
    <p:sldId id="518" r:id="rId47"/>
    <p:sldId id="537" r:id="rId48"/>
    <p:sldId id="538" r:id="rId49"/>
    <p:sldId id="539" r:id="rId50"/>
    <p:sldId id="540" r:id="rId51"/>
    <p:sldId id="541" r:id="rId52"/>
    <p:sldId id="542" r:id="rId53"/>
    <p:sldId id="543" r:id="rId54"/>
    <p:sldId id="544" r:id="rId55"/>
    <p:sldId id="545" r:id="rId56"/>
    <p:sldId id="546" r:id="rId57"/>
    <p:sldId id="547" r:id="rId58"/>
    <p:sldId id="548" r:id="rId59"/>
    <p:sldId id="550" r:id="rId60"/>
    <p:sldId id="549" r:id="rId61"/>
    <p:sldId id="551" r:id="rId62"/>
    <p:sldId id="552" r:id="rId63"/>
    <p:sldId id="553" r:id="rId64"/>
    <p:sldId id="554" r:id="rId65"/>
    <p:sldId id="555" r:id="rId66"/>
    <p:sldId id="556" r:id="rId67"/>
    <p:sldId id="557" r:id="rId68"/>
    <p:sldId id="334" r:id="rId69"/>
    <p:sldId id="258" r:id="rId70"/>
  </p:sldIdLst>
  <p:sldSz cx="9144000" cy="6858000" type="screen4x3"/>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60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485" autoAdjust="0"/>
  </p:normalViewPr>
  <p:slideViewPr>
    <p:cSldViewPr>
      <p:cViewPr varScale="1">
        <p:scale>
          <a:sx n="67" d="100"/>
          <a:sy n="67" d="100"/>
        </p:scale>
        <p:origin x="147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9" d="100"/>
          <a:sy n="89" d="100"/>
        </p:scale>
        <p:origin x="-376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54473D-F1A2-429C-85BB-574AC39DBABF}" type="datetimeFigureOut">
              <a:rPr lang="id-ID" smtClean="0"/>
              <a:t>22/05/2019</a:t>
            </a:fld>
            <a:endParaRPr lang="id-ID"/>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8927C4-1947-46B6-8A94-1FF8CDD634C1}" type="slidenum">
              <a:rPr lang="id-ID" smtClean="0"/>
              <a:t>‹#›</a:t>
            </a:fld>
            <a:endParaRPr lang="id-ID"/>
          </a:p>
        </p:txBody>
      </p:sp>
    </p:spTree>
    <p:extLst>
      <p:ext uri="{BB962C8B-B14F-4D97-AF65-F5344CB8AC3E}">
        <p14:creationId xmlns:p14="http://schemas.microsoft.com/office/powerpoint/2010/main" val="2904477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t>1</a:t>
            </a:fld>
            <a:endParaRPr lang="id-ID"/>
          </a:p>
        </p:txBody>
      </p:sp>
    </p:spTree>
    <p:extLst>
      <p:ext uri="{BB962C8B-B14F-4D97-AF65-F5344CB8AC3E}">
        <p14:creationId xmlns:p14="http://schemas.microsoft.com/office/powerpoint/2010/main" val="3752054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smtClean="0"/>
              <a:t>Laboratorium mikrobiologi klinik melaksanakan pemeriksaan mikroskopis, biakan, identifikasi bakteri, jamur, virus, dan uji kepekaan.</a:t>
            </a:r>
          </a:p>
          <a:p>
            <a:r>
              <a:rPr lang="id-ID" dirty="0" smtClean="0"/>
              <a:t>Laboratorium parasitologi klinik melaksanakan identifikasi parasit atau stadium dari parasit baik secara mikroskopis dengan atau tanpa pulasan, biakan atau imunoesai.</a:t>
            </a:r>
          </a:p>
          <a:p>
            <a:r>
              <a:rPr lang="id-ID" dirty="0" smtClean="0"/>
              <a:t>Laboratorium patologi anatomik melaksanakan pembuatan preparat histopatologi, pulasan khusus sederhana, pembuatan preparat sitologi, dan pembuatan preparat dengan teknik potong beku.</a:t>
            </a:r>
          </a:p>
          <a:p>
            <a:endParaRPr lang="id-ID" dirty="0"/>
          </a:p>
        </p:txBody>
      </p:sp>
      <p:sp>
        <p:nvSpPr>
          <p:cNvPr id="4" name="Slide Number Placeholder 3"/>
          <p:cNvSpPr>
            <a:spLocks noGrp="1"/>
          </p:cNvSpPr>
          <p:nvPr>
            <p:ph type="sldNum" sz="quarter" idx="10"/>
          </p:nvPr>
        </p:nvSpPr>
        <p:spPr/>
        <p:txBody>
          <a:bodyPr/>
          <a:lstStyle/>
          <a:p>
            <a:fld id="{EE8927C4-1947-46B6-8A94-1FF8CDD634C1}" type="slidenum">
              <a:rPr lang="id-ID" smtClean="0"/>
              <a:t>14</a:t>
            </a:fld>
            <a:endParaRPr lang="id-ID"/>
          </a:p>
        </p:txBody>
      </p:sp>
    </p:spTree>
    <p:extLst>
      <p:ext uri="{BB962C8B-B14F-4D97-AF65-F5344CB8AC3E}">
        <p14:creationId xmlns:p14="http://schemas.microsoft.com/office/powerpoint/2010/main" val="4206273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smtClean="0"/>
              <a:t>Dan lain lain silahkan dibaca</a:t>
            </a:r>
            <a:r>
              <a:rPr lang="id-ID" baseline="0" dirty="0" smtClean="0"/>
              <a:t> permenkesnya</a:t>
            </a:r>
            <a:endParaRPr lang="id-ID" dirty="0"/>
          </a:p>
        </p:txBody>
      </p:sp>
      <p:sp>
        <p:nvSpPr>
          <p:cNvPr id="4" name="Slide Number Placeholder 3"/>
          <p:cNvSpPr>
            <a:spLocks noGrp="1"/>
          </p:cNvSpPr>
          <p:nvPr>
            <p:ph type="sldNum" sz="quarter" idx="10"/>
          </p:nvPr>
        </p:nvSpPr>
        <p:spPr/>
        <p:txBody>
          <a:bodyPr/>
          <a:lstStyle/>
          <a:p>
            <a:fld id="{EE8927C4-1947-46B6-8A94-1FF8CDD634C1}" type="slidenum">
              <a:rPr lang="id-ID" smtClean="0"/>
              <a:t>18</a:t>
            </a:fld>
            <a:endParaRPr lang="id-ID"/>
          </a:p>
        </p:txBody>
      </p:sp>
    </p:spTree>
    <p:extLst>
      <p:ext uri="{BB962C8B-B14F-4D97-AF65-F5344CB8AC3E}">
        <p14:creationId xmlns:p14="http://schemas.microsoft.com/office/powerpoint/2010/main" val="3699323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smtClean="0"/>
              <a:t>Untuk persyaratan lain</a:t>
            </a:r>
            <a:r>
              <a:rPr lang="id-ID" baseline="0" dirty="0" smtClean="0"/>
              <a:t> silahkan baca permenkes ya</a:t>
            </a:r>
            <a:endParaRPr lang="id-ID" dirty="0"/>
          </a:p>
        </p:txBody>
      </p:sp>
      <p:sp>
        <p:nvSpPr>
          <p:cNvPr id="4" name="Slide Number Placeholder 3"/>
          <p:cNvSpPr>
            <a:spLocks noGrp="1"/>
          </p:cNvSpPr>
          <p:nvPr>
            <p:ph type="sldNum" sz="quarter" idx="10"/>
          </p:nvPr>
        </p:nvSpPr>
        <p:spPr/>
        <p:txBody>
          <a:bodyPr/>
          <a:lstStyle/>
          <a:p>
            <a:fld id="{EE8927C4-1947-46B6-8A94-1FF8CDD634C1}" type="slidenum">
              <a:rPr lang="id-ID" smtClean="0"/>
              <a:t>20</a:t>
            </a:fld>
            <a:endParaRPr lang="id-ID"/>
          </a:p>
        </p:txBody>
      </p:sp>
    </p:spTree>
    <p:extLst>
      <p:ext uri="{BB962C8B-B14F-4D97-AF65-F5344CB8AC3E}">
        <p14:creationId xmlns:p14="http://schemas.microsoft.com/office/powerpoint/2010/main" val="497094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EE8927C4-1947-46B6-8A94-1FF8CDD634C1}" type="slidenum">
              <a:rPr lang="id-ID" smtClean="0"/>
              <a:t>21</a:t>
            </a:fld>
            <a:endParaRPr lang="id-ID"/>
          </a:p>
        </p:txBody>
      </p:sp>
    </p:spTree>
    <p:extLst>
      <p:ext uri="{BB962C8B-B14F-4D97-AF65-F5344CB8AC3E}">
        <p14:creationId xmlns:p14="http://schemas.microsoft.com/office/powerpoint/2010/main" val="823483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smtClean="0"/>
              <a:t>Selain</a:t>
            </a:r>
            <a:r>
              <a:rPr lang="id-ID" baseline="0" dirty="0" smtClean="0"/>
              <a:t> itu lihat permenkes</a:t>
            </a:r>
            <a:endParaRPr lang="id-ID" dirty="0"/>
          </a:p>
        </p:txBody>
      </p:sp>
      <p:sp>
        <p:nvSpPr>
          <p:cNvPr id="4" name="Slide Number Placeholder 3"/>
          <p:cNvSpPr>
            <a:spLocks noGrp="1"/>
          </p:cNvSpPr>
          <p:nvPr>
            <p:ph type="sldNum" sz="quarter" idx="10"/>
          </p:nvPr>
        </p:nvSpPr>
        <p:spPr/>
        <p:txBody>
          <a:bodyPr/>
          <a:lstStyle/>
          <a:p>
            <a:fld id="{EE8927C4-1947-46B6-8A94-1FF8CDD634C1}" type="slidenum">
              <a:rPr lang="id-ID" smtClean="0"/>
              <a:t>22</a:t>
            </a:fld>
            <a:endParaRPr lang="id-ID"/>
          </a:p>
        </p:txBody>
      </p:sp>
    </p:spTree>
    <p:extLst>
      <p:ext uri="{BB962C8B-B14F-4D97-AF65-F5344CB8AC3E}">
        <p14:creationId xmlns:p14="http://schemas.microsoft.com/office/powerpoint/2010/main" val="2953922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smtClean="0"/>
              <a:t>Untuk pemeriksaan lain ada di permenkes</a:t>
            </a:r>
            <a:endParaRPr lang="id-ID" dirty="0"/>
          </a:p>
        </p:txBody>
      </p:sp>
      <p:sp>
        <p:nvSpPr>
          <p:cNvPr id="4" name="Slide Number Placeholder 3"/>
          <p:cNvSpPr>
            <a:spLocks noGrp="1"/>
          </p:cNvSpPr>
          <p:nvPr>
            <p:ph type="sldNum" sz="quarter" idx="10"/>
          </p:nvPr>
        </p:nvSpPr>
        <p:spPr/>
        <p:txBody>
          <a:bodyPr/>
          <a:lstStyle/>
          <a:p>
            <a:fld id="{EE8927C4-1947-46B6-8A94-1FF8CDD634C1}" type="slidenum">
              <a:rPr lang="id-ID" smtClean="0"/>
              <a:t>23</a:t>
            </a:fld>
            <a:endParaRPr lang="id-ID"/>
          </a:p>
        </p:txBody>
      </p:sp>
    </p:spTree>
    <p:extLst>
      <p:ext uri="{BB962C8B-B14F-4D97-AF65-F5344CB8AC3E}">
        <p14:creationId xmlns:p14="http://schemas.microsoft.com/office/powerpoint/2010/main" val="2218559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smtClean="0"/>
              <a:t>Untuk yang lengkap di permenkes</a:t>
            </a:r>
            <a:endParaRPr lang="id-ID" dirty="0"/>
          </a:p>
        </p:txBody>
      </p:sp>
      <p:sp>
        <p:nvSpPr>
          <p:cNvPr id="4" name="Slide Number Placeholder 3"/>
          <p:cNvSpPr>
            <a:spLocks noGrp="1"/>
          </p:cNvSpPr>
          <p:nvPr>
            <p:ph type="sldNum" sz="quarter" idx="10"/>
          </p:nvPr>
        </p:nvSpPr>
        <p:spPr/>
        <p:txBody>
          <a:bodyPr/>
          <a:lstStyle/>
          <a:p>
            <a:fld id="{EE8927C4-1947-46B6-8A94-1FF8CDD634C1}" type="slidenum">
              <a:rPr lang="id-ID" smtClean="0"/>
              <a:t>27</a:t>
            </a:fld>
            <a:endParaRPr lang="id-ID"/>
          </a:p>
        </p:txBody>
      </p:sp>
    </p:spTree>
    <p:extLst>
      <p:ext uri="{BB962C8B-B14F-4D97-AF65-F5344CB8AC3E}">
        <p14:creationId xmlns:p14="http://schemas.microsoft.com/office/powerpoint/2010/main" val="3601492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smtClean="0"/>
              <a:t>Pasal 7 </a:t>
            </a:r>
            <a:r>
              <a:rPr lang="id-ID" sz="1200" b="0" i="0" kern="1200" dirty="0" smtClean="0">
                <a:solidFill>
                  <a:schemeClr val="tx1"/>
                </a:solidFill>
                <a:effectLst/>
                <a:latin typeface="+mn-lt"/>
                <a:ea typeface="+mn-ea"/>
                <a:cs typeface="+mn-cs"/>
              </a:rPr>
              <a:t>Laboratorium klinik harus memasang papan nama yang memuat nama, klasifikasi, alamat, dan nomor izin sesuai ketentuan yang berlaku.</a:t>
            </a:r>
            <a:endParaRPr lang="id-ID" dirty="0"/>
          </a:p>
        </p:txBody>
      </p:sp>
      <p:sp>
        <p:nvSpPr>
          <p:cNvPr id="4" name="Slide Number Placeholder 3"/>
          <p:cNvSpPr>
            <a:spLocks noGrp="1"/>
          </p:cNvSpPr>
          <p:nvPr>
            <p:ph type="sldNum" sz="quarter" idx="10"/>
          </p:nvPr>
        </p:nvSpPr>
        <p:spPr/>
        <p:txBody>
          <a:bodyPr/>
          <a:lstStyle/>
          <a:p>
            <a:fld id="{EE8927C4-1947-46B6-8A94-1FF8CDD634C1}" type="slidenum">
              <a:rPr lang="id-ID" smtClean="0"/>
              <a:t>29</a:t>
            </a:fld>
            <a:endParaRPr lang="id-ID"/>
          </a:p>
        </p:txBody>
      </p:sp>
    </p:spTree>
    <p:extLst>
      <p:ext uri="{BB962C8B-B14F-4D97-AF65-F5344CB8AC3E}">
        <p14:creationId xmlns:p14="http://schemas.microsoft.com/office/powerpoint/2010/main" val="3763573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sz="1200" b="0" i="0" kern="1200" dirty="0" smtClean="0">
                <a:solidFill>
                  <a:schemeClr val="tx1"/>
                </a:solidFill>
                <a:effectLst/>
                <a:latin typeface="+mn-lt"/>
                <a:ea typeface="+mn-ea"/>
                <a:cs typeface="+mn-cs"/>
              </a:rPr>
              <a:t>Ketentuan sebagaimana dimaksud pada ayat (1) tidak berlaku untuk laboratorium patologi anatomik.</a:t>
            </a:r>
          </a:p>
          <a:p>
            <a:endParaRPr lang="id-ID" sz="1200" b="0" i="0" kern="1200" dirty="0" smtClean="0">
              <a:solidFill>
                <a:schemeClr val="tx1"/>
              </a:solidFill>
              <a:effectLst/>
              <a:latin typeface="+mn-lt"/>
              <a:ea typeface="+mn-ea"/>
              <a:cs typeface="+mn-cs"/>
            </a:endParaRPr>
          </a:p>
          <a:p>
            <a:r>
              <a:rPr lang="id-ID" sz="1200" b="0" i="0" kern="1200" dirty="0" smtClean="0">
                <a:solidFill>
                  <a:schemeClr val="tx1"/>
                </a:solidFill>
                <a:effectLst/>
                <a:latin typeface="+mn-lt"/>
                <a:ea typeface="+mn-ea"/>
                <a:cs typeface="+mn-cs"/>
              </a:rPr>
              <a:t>Laboratorium patologi anatomik hanya dapat melakukan pemeriksaan laboratorium atas permintaan tertulis dari dokter spesialis patologi anatomi.</a:t>
            </a:r>
          </a:p>
          <a:p>
            <a:endParaRPr lang="id-ID" dirty="0" smtClean="0"/>
          </a:p>
          <a:p>
            <a:r>
              <a:rPr lang="id-ID" dirty="0" smtClean="0"/>
              <a:t>Pasal 9</a:t>
            </a:r>
          </a:p>
          <a:p>
            <a:r>
              <a:rPr lang="id-ID" sz="1200" b="0" i="0" kern="1200" dirty="0" smtClean="0">
                <a:solidFill>
                  <a:schemeClr val="tx1"/>
                </a:solidFill>
                <a:effectLst/>
                <a:latin typeface="+mn-lt"/>
                <a:ea typeface="+mn-ea"/>
                <a:cs typeface="+mn-cs"/>
              </a:rPr>
              <a:t>Laboratorium klinik dilarang mendirikan pos sampel atau laboratorium pembantu.</a:t>
            </a:r>
          </a:p>
          <a:p>
            <a:endParaRPr lang="id-ID" sz="1200" b="0" i="0" kern="1200" dirty="0" smtClean="0">
              <a:solidFill>
                <a:schemeClr val="tx1"/>
              </a:solidFill>
              <a:effectLst/>
              <a:latin typeface="+mn-lt"/>
              <a:ea typeface="+mn-ea"/>
              <a:cs typeface="+mn-cs"/>
            </a:endParaRPr>
          </a:p>
          <a:p>
            <a:r>
              <a:rPr lang="id-ID" dirty="0" smtClean="0"/>
              <a:t/>
            </a:r>
            <a:br>
              <a:rPr lang="id-ID" dirty="0" smtClean="0"/>
            </a:br>
            <a:r>
              <a:rPr lang="id-ID" dirty="0" smtClean="0"/>
              <a:t>Pasal 10</a:t>
            </a:r>
          </a:p>
          <a:p>
            <a:r>
              <a:rPr lang="id-ID" sz="1200" b="0" i="0" kern="1200" dirty="0" smtClean="0">
                <a:solidFill>
                  <a:schemeClr val="tx1"/>
                </a:solidFill>
                <a:effectLst/>
                <a:latin typeface="+mn-lt"/>
                <a:ea typeface="+mn-ea"/>
                <a:cs typeface="+mn-cs"/>
              </a:rPr>
              <a:t>(1)Promosi yang dilakukan laboratorium klinik tidak boleh bertentangan dengan norma dan etika yang berlaku dalam masyarakat.</a:t>
            </a:r>
          </a:p>
          <a:p>
            <a:r>
              <a:rPr lang="id-ID" sz="1200" b="0" i="0" kern="1200" dirty="0" smtClean="0">
                <a:solidFill>
                  <a:schemeClr val="tx1"/>
                </a:solidFill>
                <a:effectLst/>
                <a:latin typeface="+mn-lt"/>
                <a:ea typeface="+mn-ea"/>
                <a:cs typeface="+mn-cs"/>
              </a:rPr>
              <a:t>(2)Materi promosi laboratorium klinik hanya diperkenankan berkaitan dengan tempat dan produk layanan laboratorium.</a:t>
            </a:r>
          </a:p>
          <a:p>
            <a:endParaRPr lang="id-ID" dirty="0"/>
          </a:p>
        </p:txBody>
      </p:sp>
      <p:sp>
        <p:nvSpPr>
          <p:cNvPr id="4" name="Slide Number Placeholder 3"/>
          <p:cNvSpPr>
            <a:spLocks noGrp="1"/>
          </p:cNvSpPr>
          <p:nvPr>
            <p:ph type="sldNum" sz="quarter" idx="10"/>
          </p:nvPr>
        </p:nvSpPr>
        <p:spPr/>
        <p:txBody>
          <a:bodyPr/>
          <a:lstStyle/>
          <a:p>
            <a:fld id="{EE8927C4-1947-46B6-8A94-1FF8CDD634C1}" type="slidenum">
              <a:rPr lang="id-ID" smtClean="0"/>
              <a:t>30</a:t>
            </a:fld>
            <a:endParaRPr lang="id-ID"/>
          </a:p>
        </p:txBody>
      </p:sp>
    </p:spTree>
    <p:extLst>
      <p:ext uri="{BB962C8B-B14F-4D97-AF65-F5344CB8AC3E}">
        <p14:creationId xmlns:p14="http://schemas.microsoft.com/office/powerpoint/2010/main" val="1037569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sz="1200" b="0" i="0" kern="1200" dirty="0" smtClean="0">
                <a:solidFill>
                  <a:schemeClr val="tx1"/>
                </a:solidFill>
                <a:effectLst/>
                <a:latin typeface="+mn-lt"/>
                <a:ea typeface="+mn-ea"/>
                <a:cs typeface="+mn-cs"/>
              </a:rPr>
              <a:t>Persyaratan lokasi sebagaimana dimaksud dalam Pasal 11 harus memenuhi ketentuan mengenai kesehatan lingkungan dan tata uang.</a:t>
            </a:r>
          </a:p>
          <a:p>
            <a:endParaRPr lang="id-ID" sz="1200" b="0" i="0" kern="1200" dirty="0" smtClean="0">
              <a:solidFill>
                <a:schemeClr val="tx1"/>
              </a:solidFill>
              <a:effectLst/>
              <a:latin typeface="+mn-lt"/>
              <a:ea typeface="+mn-ea"/>
              <a:cs typeface="+mn-cs"/>
            </a:endParaRPr>
          </a:p>
          <a:p>
            <a:r>
              <a:rPr lang="id-ID" sz="1200" b="0" i="0" kern="1200" dirty="0" smtClean="0">
                <a:solidFill>
                  <a:schemeClr val="tx1"/>
                </a:solidFill>
                <a:effectLst/>
                <a:latin typeface="+mn-lt"/>
                <a:ea typeface="+mn-ea"/>
                <a:cs typeface="+mn-cs"/>
              </a:rPr>
              <a:t>Ketentuan mengenai kesehatan lingkungan sebagaimana dimaksud pada ayat (1) mencakup upaya pemantauan lingkungan, upaya pengelolaan lingkungan, dan/atau analisis dampak lingkungan sesuai ketentuan peraturan perundang-undangan.</a:t>
            </a:r>
          </a:p>
          <a:p>
            <a:endParaRPr lang="id-ID" sz="1200" b="0" i="0" kern="1200" dirty="0" smtClean="0">
              <a:solidFill>
                <a:schemeClr val="tx1"/>
              </a:solidFill>
              <a:effectLst/>
              <a:latin typeface="+mn-lt"/>
              <a:ea typeface="+mn-ea"/>
              <a:cs typeface="+mn-cs"/>
            </a:endParaRPr>
          </a:p>
          <a:p>
            <a:endParaRPr lang="id-ID" sz="1200" b="0" i="0" kern="1200" dirty="0" smtClean="0">
              <a:solidFill>
                <a:schemeClr val="tx1"/>
              </a:solidFill>
              <a:effectLst/>
              <a:latin typeface="+mn-lt"/>
              <a:ea typeface="+mn-ea"/>
              <a:cs typeface="+mn-cs"/>
            </a:endParaRPr>
          </a:p>
          <a:p>
            <a:r>
              <a:rPr lang="id-ID" sz="1200" b="0" i="0" kern="1200" dirty="0" smtClean="0">
                <a:solidFill>
                  <a:schemeClr val="tx1"/>
                </a:solidFill>
                <a:effectLst/>
                <a:latin typeface="+mn-lt"/>
                <a:ea typeface="+mn-ea"/>
                <a:cs typeface="+mn-cs"/>
              </a:rPr>
              <a:t>Ketentuan mengenai tata ruang sebagaimana dimaksud pada ayat (1) sesuai dengan peruntukkan lokasi yang diatur dalam rencana tata ruang wilayah kabupaten/kota, rencana tata ruang kawasan perkotaan, dan/atau rencana tata bangunan dan lingkungan</a:t>
            </a:r>
          </a:p>
          <a:p>
            <a:endParaRPr lang="id-ID" dirty="0"/>
          </a:p>
        </p:txBody>
      </p:sp>
      <p:sp>
        <p:nvSpPr>
          <p:cNvPr id="4" name="Slide Number Placeholder 3"/>
          <p:cNvSpPr>
            <a:spLocks noGrp="1"/>
          </p:cNvSpPr>
          <p:nvPr>
            <p:ph type="sldNum" sz="quarter" idx="10"/>
          </p:nvPr>
        </p:nvSpPr>
        <p:spPr/>
        <p:txBody>
          <a:bodyPr/>
          <a:lstStyle/>
          <a:p>
            <a:fld id="{EE8927C4-1947-46B6-8A94-1FF8CDD634C1}" type="slidenum">
              <a:rPr lang="id-ID" smtClean="0"/>
              <a:t>31</a:t>
            </a:fld>
            <a:endParaRPr lang="id-ID"/>
          </a:p>
        </p:txBody>
      </p:sp>
    </p:spTree>
    <p:extLst>
      <p:ext uri="{BB962C8B-B14F-4D97-AF65-F5344CB8AC3E}">
        <p14:creationId xmlns:p14="http://schemas.microsoft.com/office/powerpoint/2010/main" val="3477573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t>2</a:t>
            </a:fld>
            <a:endParaRPr lang="id-ID"/>
          </a:p>
        </p:txBody>
      </p:sp>
    </p:spTree>
    <p:extLst>
      <p:ext uri="{BB962C8B-B14F-4D97-AF65-F5344CB8AC3E}">
        <p14:creationId xmlns:p14="http://schemas.microsoft.com/office/powerpoint/2010/main" val="3190112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smtClean="0"/>
              <a:t>Pasal 15</a:t>
            </a:r>
          </a:p>
          <a:p>
            <a:endParaRPr lang="id-ID" sz="1200" b="0" i="0" kern="1200" dirty="0" smtClean="0">
              <a:solidFill>
                <a:schemeClr val="tx1"/>
              </a:solidFill>
              <a:effectLst/>
              <a:latin typeface="+mn-lt"/>
              <a:ea typeface="+mn-ea"/>
              <a:cs typeface="+mn-cs"/>
            </a:endParaRPr>
          </a:p>
          <a:p>
            <a:r>
              <a:rPr lang="id-ID" sz="1200" b="0" i="0" kern="1200" dirty="0" smtClean="0">
                <a:solidFill>
                  <a:schemeClr val="tx1"/>
                </a:solidFill>
                <a:effectLst/>
                <a:latin typeface="+mn-lt"/>
                <a:ea typeface="+mn-ea"/>
                <a:cs typeface="+mn-cs"/>
              </a:rPr>
              <a:t>(1)Dokter penanggung jawab teknis laboratorium klinik umum pratama hanya diperbolehkan menjadi penanggung jawab teknis pada 1 (satu) laboratorium klinik.</a:t>
            </a:r>
          </a:p>
          <a:p>
            <a:r>
              <a:rPr lang="id-ID" sz="1200" b="0" i="0" kern="1200" dirty="0" smtClean="0">
                <a:solidFill>
                  <a:schemeClr val="tx1"/>
                </a:solidFill>
                <a:effectLst/>
                <a:latin typeface="+mn-lt"/>
                <a:ea typeface="+mn-ea"/>
                <a:cs typeface="+mn-cs"/>
              </a:rPr>
              <a:t>(2)Dokter spesialis penanggung jawab teknis laboratorium klinik diperbolehkan menjadi penanggung jawab teknis paling banyak 3 (tiga) laboratorium klinik.</a:t>
            </a:r>
          </a:p>
          <a:p>
            <a:r>
              <a:rPr lang="id-ID" sz="1200" b="0" i="0" kern="1200" dirty="0" smtClean="0">
                <a:solidFill>
                  <a:schemeClr val="tx1"/>
                </a:solidFill>
                <a:effectLst/>
                <a:latin typeface="+mn-lt"/>
                <a:ea typeface="+mn-ea"/>
                <a:cs typeface="+mn-cs"/>
              </a:rPr>
              <a:t>(3)Penanggung jawab teknis sebagaimana dimaksud pada ayat (1) dan ayat (2) dapat merangkap sebagai tenaga teknis pada laboratorium yang dipimpinnya.</a:t>
            </a:r>
          </a:p>
          <a:p>
            <a:endParaRPr lang="id-ID" dirty="0"/>
          </a:p>
        </p:txBody>
      </p:sp>
      <p:sp>
        <p:nvSpPr>
          <p:cNvPr id="4" name="Slide Number Placeholder 3"/>
          <p:cNvSpPr>
            <a:spLocks noGrp="1"/>
          </p:cNvSpPr>
          <p:nvPr>
            <p:ph type="sldNum" sz="quarter" idx="10"/>
          </p:nvPr>
        </p:nvSpPr>
        <p:spPr/>
        <p:txBody>
          <a:bodyPr/>
          <a:lstStyle/>
          <a:p>
            <a:fld id="{EE8927C4-1947-46B6-8A94-1FF8CDD634C1}" type="slidenum">
              <a:rPr lang="id-ID" smtClean="0"/>
              <a:t>51</a:t>
            </a:fld>
            <a:endParaRPr lang="id-ID"/>
          </a:p>
        </p:txBody>
      </p:sp>
    </p:spTree>
    <p:extLst>
      <p:ext uri="{BB962C8B-B14F-4D97-AF65-F5344CB8AC3E}">
        <p14:creationId xmlns:p14="http://schemas.microsoft.com/office/powerpoint/2010/main" val="1271649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sz="1200" b="0" i="0" kern="1200" dirty="0" smtClean="0">
                <a:solidFill>
                  <a:schemeClr val="tx1"/>
                </a:solidFill>
                <a:effectLst/>
                <a:latin typeface="+mn-lt"/>
                <a:ea typeface="+mn-ea"/>
                <a:cs typeface="+mn-cs"/>
              </a:rPr>
              <a:t>Apabila penanggung jawab teknis laboratorium klinik tidak berada di tempat secara terus menerus lebih dari 1 (satu) bulan tapi kurang dari 1 (satu) tahun, maka laboratorium klinik bersangkutan harus memiliki penanggung jawab teknis sementara yang memenuhi persyaratan dan melaporkan kepada instansi pemberi izin.</a:t>
            </a:r>
          </a:p>
          <a:p>
            <a:endParaRPr lang="id-ID" sz="1200" b="0" i="0" kern="1200" dirty="0" smtClean="0">
              <a:solidFill>
                <a:schemeClr val="tx1"/>
              </a:solidFill>
              <a:effectLst/>
              <a:latin typeface="+mn-lt"/>
              <a:ea typeface="+mn-ea"/>
              <a:cs typeface="+mn-cs"/>
            </a:endParaRPr>
          </a:p>
          <a:p>
            <a:r>
              <a:rPr lang="id-ID" sz="1200" b="0" i="0" kern="1200" dirty="0" smtClean="0">
                <a:solidFill>
                  <a:schemeClr val="tx1"/>
                </a:solidFill>
                <a:effectLst/>
                <a:latin typeface="+mn-lt"/>
                <a:ea typeface="+mn-ea"/>
                <a:cs typeface="+mn-cs"/>
              </a:rPr>
              <a:t>Apabila penanggung jawab teknis tidak berada di tempat secara terus menerus lebih dari 1 (satu) tahun, maka laboratorium yang bersangkutan harus mengganti penanggung jawab teknis yang memenuhi persyaratan</a:t>
            </a:r>
          </a:p>
          <a:p>
            <a:endParaRPr lang="id-ID" dirty="0"/>
          </a:p>
        </p:txBody>
      </p:sp>
      <p:sp>
        <p:nvSpPr>
          <p:cNvPr id="4" name="Slide Number Placeholder 3"/>
          <p:cNvSpPr>
            <a:spLocks noGrp="1"/>
          </p:cNvSpPr>
          <p:nvPr>
            <p:ph type="sldNum" sz="quarter" idx="10"/>
          </p:nvPr>
        </p:nvSpPr>
        <p:spPr/>
        <p:txBody>
          <a:bodyPr/>
          <a:lstStyle/>
          <a:p>
            <a:fld id="{EE8927C4-1947-46B6-8A94-1FF8CDD634C1}" type="slidenum">
              <a:rPr lang="id-ID" smtClean="0"/>
              <a:t>52</a:t>
            </a:fld>
            <a:endParaRPr lang="id-ID"/>
          </a:p>
        </p:txBody>
      </p:sp>
    </p:spTree>
    <p:extLst>
      <p:ext uri="{BB962C8B-B14F-4D97-AF65-F5344CB8AC3E}">
        <p14:creationId xmlns:p14="http://schemas.microsoft.com/office/powerpoint/2010/main" val="2074674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sz="1200" b="0" i="0" kern="1200" dirty="0" smtClean="0">
                <a:solidFill>
                  <a:schemeClr val="tx1"/>
                </a:solidFill>
                <a:effectLst/>
                <a:latin typeface="+mn-lt"/>
                <a:ea typeface="+mn-ea"/>
                <a:cs typeface="+mn-cs"/>
              </a:rPr>
              <a:t>Izin penyelenggaraan diberikan untuk jangka waktu 5 (lima) tahun dan dapat diperpanjang untuk jangka waktu 5 (lima) tahun berikutnya dengan ketentuan sepanjang memenuhi persyaratan.</a:t>
            </a:r>
            <a:endParaRPr lang="id-ID" dirty="0"/>
          </a:p>
        </p:txBody>
      </p:sp>
      <p:sp>
        <p:nvSpPr>
          <p:cNvPr id="4" name="Slide Number Placeholder 3"/>
          <p:cNvSpPr>
            <a:spLocks noGrp="1"/>
          </p:cNvSpPr>
          <p:nvPr>
            <p:ph type="sldNum" sz="quarter" idx="10"/>
          </p:nvPr>
        </p:nvSpPr>
        <p:spPr/>
        <p:txBody>
          <a:bodyPr/>
          <a:lstStyle/>
          <a:p>
            <a:fld id="{EE8927C4-1947-46B6-8A94-1FF8CDD634C1}" type="slidenum">
              <a:rPr lang="id-ID" smtClean="0"/>
              <a:t>56</a:t>
            </a:fld>
            <a:endParaRPr lang="id-ID"/>
          </a:p>
        </p:txBody>
      </p:sp>
    </p:spTree>
    <p:extLst>
      <p:ext uri="{BB962C8B-B14F-4D97-AF65-F5344CB8AC3E}">
        <p14:creationId xmlns:p14="http://schemas.microsoft.com/office/powerpoint/2010/main" val="803515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smtClean="0"/>
              <a:t>Pasal 23</a:t>
            </a:r>
          </a:p>
          <a:p>
            <a:r>
              <a:rPr lang="id-ID" sz="1200" b="0" i="0" kern="1200" dirty="0" smtClean="0">
                <a:solidFill>
                  <a:schemeClr val="tx1"/>
                </a:solidFill>
                <a:effectLst/>
                <a:latin typeface="+mn-lt"/>
                <a:ea typeface="+mn-ea"/>
                <a:cs typeface="+mn-cs"/>
              </a:rPr>
              <a:t>(1)Dalam hal persyaratan untuk memperoleh izin telah dipenuhi, instansi pemberi izin menerbitkan surat izin.</a:t>
            </a:r>
          </a:p>
          <a:p>
            <a:r>
              <a:rPr lang="id-ID" sz="1200" b="0" i="0" kern="1200" dirty="0" smtClean="0">
                <a:solidFill>
                  <a:schemeClr val="tx1"/>
                </a:solidFill>
                <a:effectLst/>
                <a:latin typeface="+mn-lt"/>
                <a:ea typeface="+mn-ea"/>
                <a:cs typeface="+mn-cs"/>
              </a:rPr>
              <a:t>(2)Jika persyaratan untuk memperoleh izin belum dipenuhi, pemohon izin harus melengkapi persyaratan sesuai ketentuan dalam Peraturan ini.</a:t>
            </a:r>
          </a:p>
          <a:p>
            <a:r>
              <a:rPr lang="id-ID" sz="1200" b="0" i="0" kern="1200" dirty="0" smtClean="0">
                <a:solidFill>
                  <a:schemeClr val="tx1"/>
                </a:solidFill>
                <a:effectLst/>
                <a:latin typeface="+mn-lt"/>
                <a:ea typeface="+mn-ea"/>
                <a:cs typeface="+mn-cs"/>
              </a:rPr>
              <a:t>(3)Apabila dalam waktu 60 (enam puluh) hari kerja sejak pemberitahuan lisan atau tulisan disampaikan kepada pemohon izin untuk melengkapi persyaratan masih belum dapat dipenuhi, instansi pemberi izin mengeluarkan surat penolakan terhadap permohonan izin.</a:t>
            </a:r>
          </a:p>
          <a:p>
            <a:r>
              <a:rPr lang="id-ID" sz="1200" b="0" i="0" kern="1200" dirty="0" smtClean="0">
                <a:solidFill>
                  <a:schemeClr val="tx1"/>
                </a:solidFill>
                <a:effectLst/>
                <a:latin typeface="+mn-lt"/>
                <a:ea typeface="+mn-ea"/>
                <a:cs typeface="+mn-cs"/>
              </a:rPr>
              <a:t>(4)Apabila setelah jangka waktu 60 (enam puluh) hari kerja sejak permohonan diterima dan seluruh persyaratan sesuai ketentuan dalam Peraturan ini dipenuhi, instansi pemberi izin belum memberikan jawaban maka permohonan dianggap diterima dan pemohon dapat membuat surat pemberitahuan kepada instansi pemberi izin bahwa pemohon siap melakukan kegiatan laboratorium.</a:t>
            </a:r>
          </a:p>
          <a:p>
            <a:endParaRPr lang="id-ID" dirty="0" smtClean="0"/>
          </a:p>
          <a:p>
            <a:r>
              <a:rPr lang="sv-SE" sz="1200" b="0" i="0" kern="1200" dirty="0" smtClean="0">
                <a:solidFill>
                  <a:schemeClr val="tx1"/>
                </a:solidFill>
                <a:effectLst/>
                <a:latin typeface="+mn-lt"/>
                <a:ea typeface="+mn-ea"/>
                <a:cs typeface="+mn-cs"/>
              </a:rPr>
              <a:t>Laboratorium klinik yang pindah lokasi, perubahan nama laboratorium, dan/atau perubahan kepemilikan harus mengajukan permohonan izin yang baru.</a:t>
            </a:r>
            <a:endParaRPr lang="id-ID" dirty="0"/>
          </a:p>
        </p:txBody>
      </p:sp>
      <p:sp>
        <p:nvSpPr>
          <p:cNvPr id="4" name="Slide Number Placeholder 3"/>
          <p:cNvSpPr>
            <a:spLocks noGrp="1"/>
          </p:cNvSpPr>
          <p:nvPr>
            <p:ph type="sldNum" sz="quarter" idx="10"/>
          </p:nvPr>
        </p:nvSpPr>
        <p:spPr/>
        <p:txBody>
          <a:bodyPr/>
          <a:lstStyle/>
          <a:p>
            <a:fld id="{EE8927C4-1947-46B6-8A94-1FF8CDD634C1}" type="slidenum">
              <a:rPr lang="id-ID" smtClean="0"/>
              <a:t>57</a:t>
            </a:fld>
            <a:endParaRPr lang="id-ID"/>
          </a:p>
        </p:txBody>
      </p:sp>
    </p:spTree>
    <p:extLst>
      <p:ext uri="{BB962C8B-B14F-4D97-AF65-F5344CB8AC3E}">
        <p14:creationId xmlns:p14="http://schemas.microsoft.com/office/powerpoint/2010/main" val="581076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sz="1200" dirty="0" smtClean="0"/>
              <a:t>Laboratorium klinik yang tidak dapat melaksanakan pemeriksaan di atas kemampuan minimal pelayanan laboratorium yang telah ditentukan, harus merujuk ke laboratorium klinik yang lebih mampu.</a:t>
            </a:r>
          </a:p>
          <a:p>
            <a:r>
              <a:rPr lang="id-ID" sz="1200" dirty="0" smtClean="0"/>
              <a:t>Rujukan sebagaimana dimaksud pada ayat (1) dapat berupa rujukan sampel, rujukan tenaga maupun rujukan alat.</a:t>
            </a:r>
          </a:p>
          <a:p>
            <a:r>
              <a:rPr lang="id-ID" sz="1200" dirty="0" smtClean="0"/>
              <a:t>Laboratorium klinik rujukan harus melakukan pemeriksaan dan mengirimkan hasilnya rangkap 2 (dua) kepada laboratorium pengirim/yang melakukan rujukan.</a:t>
            </a:r>
          </a:p>
          <a:p>
            <a:r>
              <a:rPr lang="id-ID" sz="1200" dirty="0" smtClean="0"/>
              <a:t>Laboratorium klinik pengirim/yang melakukan rujukan harus mencantumkan nama laboratorium rujukan pada hasil pemeriksaan dan menyimpan hasil pemeriksaan rujukan asli.</a:t>
            </a:r>
          </a:p>
          <a:p>
            <a:r>
              <a:rPr lang="id-ID" sz="1200" dirty="0" smtClean="0"/>
              <a:t>Laboratorium klinik yang melakukan rujukan sampel dari dan ke luar negeri harus dilaksanakan sesuai ketentuan peraturan perundang-undangan.</a:t>
            </a:r>
          </a:p>
          <a:p>
            <a:endParaRPr lang="id-ID" sz="1200" dirty="0" smtClean="0"/>
          </a:p>
          <a:p>
            <a:endParaRPr lang="id-ID" dirty="0"/>
          </a:p>
        </p:txBody>
      </p:sp>
      <p:sp>
        <p:nvSpPr>
          <p:cNvPr id="4" name="Slide Number Placeholder 3"/>
          <p:cNvSpPr>
            <a:spLocks noGrp="1"/>
          </p:cNvSpPr>
          <p:nvPr>
            <p:ph type="sldNum" sz="quarter" idx="10"/>
          </p:nvPr>
        </p:nvSpPr>
        <p:spPr/>
        <p:txBody>
          <a:bodyPr/>
          <a:lstStyle/>
          <a:p>
            <a:fld id="{EE8927C4-1947-46B6-8A94-1FF8CDD634C1}" type="slidenum">
              <a:rPr lang="id-ID" smtClean="0"/>
              <a:t>58</a:t>
            </a:fld>
            <a:endParaRPr lang="id-ID"/>
          </a:p>
        </p:txBody>
      </p:sp>
    </p:spTree>
    <p:extLst>
      <p:ext uri="{BB962C8B-B14F-4D97-AF65-F5344CB8AC3E}">
        <p14:creationId xmlns:p14="http://schemas.microsoft.com/office/powerpoint/2010/main" val="2383719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smtClean="0"/>
              <a:t>Pasal 30</a:t>
            </a:r>
          </a:p>
          <a:p>
            <a:r>
              <a:rPr lang="id-ID" sz="1200" b="0" i="0" kern="1200" dirty="0" smtClean="0">
                <a:solidFill>
                  <a:schemeClr val="tx1"/>
                </a:solidFill>
                <a:effectLst/>
                <a:latin typeface="+mn-lt"/>
                <a:ea typeface="+mn-ea"/>
                <a:cs typeface="+mn-cs"/>
              </a:rPr>
              <a:t>(1)Setiap laboratorium klinik wajib melaksanakan pencatatan pelaksanaan kegiatan laboratorium dan menyimpan arsip mengenai:</a:t>
            </a:r>
          </a:p>
          <a:p>
            <a:r>
              <a:rPr lang="id-ID" sz="1200" b="0" i="0" kern="1200" dirty="0" smtClean="0">
                <a:solidFill>
                  <a:schemeClr val="tx1"/>
                </a:solidFill>
                <a:effectLst/>
                <a:latin typeface="+mn-lt"/>
                <a:ea typeface="+mn-ea"/>
                <a:cs typeface="+mn-cs"/>
              </a:rPr>
              <a:t>a.surat permintaan pemeriksaan;</a:t>
            </a:r>
            <a:br>
              <a:rPr lang="id-ID" sz="1200" b="0" i="0" kern="1200" dirty="0" smtClean="0">
                <a:solidFill>
                  <a:schemeClr val="tx1"/>
                </a:solidFill>
                <a:effectLst/>
                <a:latin typeface="+mn-lt"/>
                <a:ea typeface="+mn-ea"/>
                <a:cs typeface="+mn-cs"/>
              </a:rPr>
            </a:br>
            <a:r>
              <a:rPr lang="id-ID" sz="1200" b="0" i="0" kern="1200" dirty="0" smtClean="0">
                <a:solidFill>
                  <a:schemeClr val="tx1"/>
                </a:solidFill>
                <a:effectLst/>
                <a:latin typeface="+mn-lt"/>
                <a:ea typeface="+mn-ea"/>
                <a:cs typeface="+mn-cs"/>
              </a:rPr>
              <a:t>b.hasil pemeriksaan;</a:t>
            </a:r>
            <a:br>
              <a:rPr lang="id-ID" sz="1200" b="0" i="0" kern="1200" dirty="0" smtClean="0">
                <a:solidFill>
                  <a:schemeClr val="tx1"/>
                </a:solidFill>
                <a:effectLst/>
                <a:latin typeface="+mn-lt"/>
                <a:ea typeface="+mn-ea"/>
                <a:cs typeface="+mn-cs"/>
              </a:rPr>
            </a:br>
            <a:r>
              <a:rPr lang="id-ID" sz="1200" b="0" i="0" kern="1200" dirty="0" smtClean="0">
                <a:solidFill>
                  <a:schemeClr val="tx1"/>
                </a:solidFill>
                <a:effectLst/>
                <a:latin typeface="+mn-lt"/>
                <a:ea typeface="+mn-ea"/>
                <a:cs typeface="+mn-cs"/>
              </a:rPr>
              <a:t>c.hasil pemantapan mutu; dan</a:t>
            </a:r>
            <a:br>
              <a:rPr lang="id-ID" sz="1200" b="0" i="0" kern="1200" dirty="0" smtClean="0">
                <a:solidFill>
                  <a:schemeClr val="tx1"/>
                </a:solidFill>
                <a:effectLst/>
                <a:latin typeface="+mn-lt"/>
                <a:ea typeface="+mn-ea"/>
                <a:cs typeface="+mn-cs"/>
              </a:rPr>
            </a:br>
            <a:r>
              <a:rPr lang="id-ID" sz="1200" b="0" i="0" kern="1200" dirty="0" smtClean="0">
                <a:solidFill>
                  <a:schemeClr val="tx1"/>
                </a:solidFill>
                <a:effectLst/>
                <a:latin typeface="+mn-lt"/>
                <a:ea typeface="+mn-ea"/>
                <a:cs typeface="+mn-cs"/>
              </a:rPr>
              <a:t>d.hasil rujukan.</a:t>
            </a:r>
          </a:p>
          <a:p>
            <a:endParaRPr lang="id-ID" sz="1200" b="0" i="0" kern="1200" dirty="0" smtClean="0">
              <a:solidFill>
                <a:schemeClr val="tx1"/>
              </a:solidFill>
              <a:effectLst/>
              <a:latin typeface="+mn-lt"/>
              <a:ea typeface="+mn-ea"/>
              <a:cs typeface="+mn-cs"/>
            </a:endParaRPr>
          </a:p>
          <a:p>
            <a:r>
              <a:rPr lang="id-ID" sz="1200" b="0" i="0" kern="1200" dirty="0" smtClean="0">
                <a:solidFill>
                  <a:schemeClr val="tx1"/>
                </a:solidFill>
                <a:effectLst/>
                <a:latin typeface="+mn-lt"/>
                <a:ea typeface="+mn-ea"/>
                <a:cs typeface="+mn-cs"/>
              </a:rPr>
              <a:t>(2)Setiap laboratorium klinik wajib memberikan laporan secara berkala setiap 3 (tiga) bulan kepada instansi pemberi izin mengenai kegiatan pelayanan sesuai kebutuhan.</a:t>
            </a:r>
          </a:p>
          <a:p>
            <a:r>
              <a:rPr lang="id-ID" sz="1200" b="0" i="0" kern="1200" dirty="0" smtClean="0">
                <a:solidFill>
                  <a:schemeClr val="tx1"/>
                </a:solidFill>
                <a:effectLst/>
                <a:latin typeface="+mn-lt"/>
                <a:ea typeface="+mn-ea"/>
                <a:cs typeface="+mn-cs"/>
              </a:rPr>
              <a:t>(3)Setiap laboratorium klinik wajib segera melaporkan hasil pemeriksaan laboratorium untuk penyakit yang berpotensi wabah dan kejadian luar biasa kepada Dinas Kesehatan Kabupaten/Kota setempat dalam waktu kurang dari 24 jam sesuai ketentuan peraturan perundang-undangan.</a:t>
            </a:r>
          </a:p>
          <a:p>
            <a:r>
              <a:rPr lang="id-ID" sz="1200" b="0" i="0" kern="1200" dirty="0" smtClean="0">
                <a:solidFill>
                  <a:schemeClr val="tx1"/>
                </a:solidFill>
                <a:effectLst/>
                <a:latin typeface="+mn-lt"/>
                <a:ea typeface="+mn-ea"/>
                <a:cs typeface="+mn-cs"/>
              </a:rPr>
              <a:t>(4)Penyimpanan dan pemusnahan arsip sebagaimana dimaksud ayat (1) dilaksanakan sesuai dengan ketentuan peraturan perundangan-undangan.</a:t>
            </a:r>
          </a:p>
          <a:p>
            <a:endParaRPr lang="id-ID" dirty="0"/>
          </a:p>
        </p:txBody>
      </p:sp>
      <p:sp>
        <p:nvSpPr>
          <p:cNvPr id="4" name="Slide Number Placeholder 3"/>
          <p:cNvSpPr>
            <a:spLocks noGrp="1"/>
          </p:cNvSpPr>
          <p:nvPr>
            <p:ph type="sldNum" sz="quarter" idx="10"/>
          </p:nvPr>
        </p:nvSpPr>
        <p:spPr/>
        <p:txBody>
          <a:bodyPr/>
          <a:lstStyle/>
          <a:p>
            <a:fld id="{EE8927C4-1947-46B6-8A94-1FF8CDD634C1}" type="slidenum">
              <a:rPr lang="id-ID" smtClean="0"/>
              <a:t>59</a:t>
            </a:fld>
            <a:endParaRPr lang="id-ID"/>
          </a:p>
        </p:txBody>
      </p:sp>
    </p:spTree>
    <p:extLst>
      <p:ext uri="{BB962C8B-B14F-4D97-AF65-F5344CB8AC3E}">
        <p14:creationId xmlns:p14="http://schemas.microsoft.com/office/powerpoint/2010/main" val="806632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smtClean="0"/>
              <a:t>Pasal 31</a:t>
            </a:r>
          </a:p>
          <a:p>
            <a:r>
              <a:rPr lang="id-ID" sz="1200" b="0" i="0" kern="1200" dirty="0" smtClean="0">
                <a:solidFill>
                  <a:schemeClr val="tx1"/>
                </a:solidFill>
                <a:effectLst/>
                <a:latin typeface="+mn-lt"/>
                <a:ea typeface="+mn-ea"/>
                <a:cs typeface="+mn-cs"/>
              </a:rPr>
              <a:t>(1)Menteri, Dinas Kesehatan Provinsi, Dinas Kesehatan Kabupaten/Kota, sesuai dengan kewenangan masing-masing melakukan pembinaan dan pengawasan penyelenggaraan laboratorium klinik dengan mengikutsertakan tenaga yang kompeten dari Balai Besar Laboratorium Kesehatan atau Balai Laboratorium Kesehatan, organisasi profesi, dan asosiasi laboratorium kesehatan.</a:t>
            </a:r>
          </a:p>
          <a:p>
            <a:r>
              <a:rPr lang="id-ID" sz="1200" b="0" i="0" kern="1200" dirty="0" smtClean="0">
                <a:solidFill>
                  <a:schemeClr val="tx1"/>
                </a:solidFill>
                <a:effectLst/>
                <a:latin typeface="+mn-lt"/>
                <a:ea typeface="+mn-ea"/>
                <a:cs typeface="+mn-cs"/>
              </a:rPr>
              <a:t>(2)Dalam rangka pembinaan dan pengawasan, Menteri, Dinas Kesehatan Provinsi, Dinas Kesehatan Kabupaten/Kota sesuai dengan kewenangan masing-masing dapat mengambil tindakan administratif.</a:t>
            </a:r>
          </a:p>
          <a:p>
            <a:r>
              <a:rPr lang="id-ID" sz="1200" b="0" i="0" kern="1200" dirty="0" smtClean="0">
                <a:solidFill>
                  <a:schemeClr val="tx1"/>
                </a:solidFill>
                <a:effectLst/>
                <a:latin typeface="+mn-lt"/>
                <a:ea typeface="+mn-ea"/>
                <a:cs typeface="+mn-cs"/>
              </a:rPr>
              <a:t>(3)Tindakan administratif sebagaimana dimaksud pada ayat (2) dapat berupa:</a:t>
            </a:r>
          </a:p>
          <a:p>
            <a:r>
              <a:rPr lang="id-ID" sz="1200" b="0" i="0" kern="1200" dirty="0" smtClean="0">
                <a:solidFill>
                  <a:schemeClr val="tx1"/>
                </a:solidFill>
                <a:effectLst/>
                <a:latin typeface="+mn-lt"/>
                <a:ea typeface="+mn-ea"/>
                <a:cs typeface="+mn-cs"/>
              </a:rPr>
              <a:t>a.teguran lisan;</a:t>
            </a:r>
            <a:br>
              <a:rPr lang="id-ID" sz="1200" b="0" i="0" kern="1200" dirty="0" smtClean="0">
                <a:solidFill>
                  <a:schemeClr val="tx1"/>
                </a:solidFill>
                <a:effectLst/>
                <a:latin typeface="+mn-lt"/>
                <a:ea typeface="+mn-ea"/>
                <a:cs typeface="+mn-cs"/>
              </a:rPr>
            </a:br>
            <a:r>
              <a:rPr lang="id-ID" sz="1200" b="0" i="0" kern="1200" dirty="0" smtClean="0">
                <a:solidFill>
                  <a:schemeClr val="tx1"/>
                </a:solidFill>
                <a:effectLst/>
                <a:latin typeface="+mn-lt"/>
                <a:ea typeface="+mn-ea"/>
                <a:cs typeface="+mn-cs"/>
              </a:rPr>
              <a:t>b.teguran tertulis; atau</a:t>
            </a:r>
            <a:br>
              <a:rPr lang="id-ID" sz="1200" b="0" i="0" kern="1200" dirty="0" smtClean="0">
                <a:solidFill>
                  <a:schemeClr val="tx1"/>
                </a:solidFill>
                <a:effectLst/>
                <a:latin typeface="+mn-lt"/>
                <a:ea typeface="+mn-ea"/>
                <a:cs typeface="+mn-cs"/>
              </a:rPr>
            </a:br>
            <a:r>
              <a:rPr lang="id-ID" sz="1200" b="0" i="0" kern="1200" dirty="0" smtClean="0">
                <a:solidFill>
                  <a:schemeClr val="tx1"/>
                </a:solidFill>
                <a:effectLst/>
                <a:latin typeface="+mn-lt"/>
                <a:ea typeface="+mn-ea"/>
                <a:cs typeface="+mn-cs"/>
              </a:rPr>
              <a:t>c.pencabutan izin.</a:t>
            </a:r>
          </a:p>
          <a:p>
            <a:r>
              <a:rPr lang="id-ID" dirty="0" smtClean="0"/>
              <a:t/>
            </a:r>
            <a:br>
              <a:rPr lang="id-ID" dirty="0" smtClean="0"/>
            </a:br>
            <a:endParaRPr lang="id-ID" dirty="0"/>
          </a:p>
        </p:txBody>
      </p:sp>
      <p:sp>
        <p:nvSpPr>
          <p:cNvPr id="4" name="Slide Number Placeholder 3"/>
          <p:cNvSpPr>
            <a:spLocks noGrp="1"/>
          </p:cNvSpPr>
          <p:nvPr>
            <p:ph type="sldNum" sz="quarter" idx="10"/>
          </p:nvPr>
        </p:nvSpPr>
        <p:spPr/>
        <p:txBody>
          <a:bodyPr/>
          <a:lstStyle/>
          <a:p>
            <a:fld id="{EE8927C4-1947-46B6-8A94-1FF8CDD634C1}" type="slidenum">
              <a:rPr lang="id-ID" smtClean="0"/>
              <a:t>60</a:t>
            </a:fld>
            <a:endParaRPr lang="id-ID"/>
          </a:p>
        </p:txBody>
      </p:sp>
    </p:spTree>
    <p:extLst>
      <p:ext uri="{BB962C8B-B14F-4D97-AF65-F5344CB8AC3E}">
        <p14:creationId xmlns:p14="http://schemas.microsoft.com/office/powerpoint/2010/main" val="482278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id-ID" sz="1200" b="0" i="0" u="none" strike="noStrike" kern="1200" baseline="0" dirty="0" smtClean="0">
                <a:solidFill>
                  <a:schemeClr val="tx1"/>
                </a:solidFill>
                <a:latin typeface="+mn-lt"/>
                <a:ea typeface="+mn-ea"/>
                <a:cs typeface="+mn-cs"/>
              </a:rPr>
              <a:t>Laboratorium kimia adalah laboratorium yang digunakan untuk</a:t>
            </a:r>
          </a:p>
          <a:p>
            <a:r>
              <a:rPr lang="id-ID" sz="1200" b="0" i="0" u="none" strike="noStrike" kern="1200" baseline="0" dirty="0" smtClean="0">
                <a:solidFill>
                  <a:schemeClr val="tx1"/>
                </a:solidFill>
                <a:latin typeface="+mn-lt"/>
                <a:ea typeface="+mn-ea"/>
                <a:cs typeface="+mn-cs"/>
              </a:rPr>
              <a:t>melaksanakan kegiatan praktikum yang berhubungan dengan analisa kimia</a:t>
            </a:r>
          </a:p>
          <a:p>
            <a:r>
              <a:rPr lang="id-ID" sz="1200" b="0" i="0" u="none" strike="noStrike" kern="1200" baseline="0" dirty="0" smtClean="0">
                <a:solidFill>
                  <a:schemeClr val="tx1"/>
                </a:solidFill>
                <a:latin typeface="+mn-lt"/>
                <a:ea typeface="+mn-ea"/>
                <a:cs typeface="+mn-cs"/>
              </a:rPr>
              <a:t>kualitatif (kimia organik, kimia anorganik, dan biokimia) dan kimia kuantitatif</a:t>
            </a:r>
          </a:p>
          <a:p>
            <a:r>
              <a:rPr lang="id-ID" sz="1200" b="0" i="0" u="none" strike="noStrike" kern="1200" baseline="0" dirty="0" smtClean="0">
                <a:solidFill>
                  <a:schemeClr val="tx1"/>
                </a:solidFill>
                <a:latin typeface="+mn-lt"/>
                <a:ea typeface="+mn-ea"/>
                <a:cs typeface="+mn-cs"/>
              </a:rPr>
              <a:t>(Penetapan kadar unsur maupun senyawa, uji mutu maupun </a:t>
            </a:r>
            <a:r>
              <a:rPr lang="id-ID" sz="1200" b="0" i="1" u="none" strike="noStrike" kern="1200" baseline="0" dirty="0" smtClean="0">
                <a:solidFill>
                  <a:schemeClr val="tx1"/>
                </a:solidFill>
                <a:latin typeface="+mn-lt"/>
                <a:ea typeface="+mn-ea"/>
                <a:cs typeface="+mn-cs"/>
              </a:rPr>
              <a:t>quality</a:t>
            </a:r>
          </a:p>
          <a:p>
            <a:r>
              <a:rPr lang="id-ID" sz="1200" b="0" i="1" u="none" strike="noStrike" kern="1200" baseline="0" dirty="0" smtClean="0">
                <a:solidFill>
                  <a:schemeClr val="tx1"/>
                </a:solidFill>
                <a:latin typeface="+mn-lt"/>
                <a:ea typeface="+mn-ea"/>
                <a:cs typeface="+mn-cs"/>
              </a:rPr>
              <a:t>control</a:t>
            </a:r>
            <a:r>
              <a:rPr lang="id-ID" sz="1200" b="0" i="0" u="none" strike="noStrike" kern="1200" baseline="0" dirty="0" smtClean="0">
                <a:solidFill>
                  <a:schemeClr val="tx1"/>
                </a:solidFill>
                <a:latin typeface="+mn-lt"/>
                <a:ea typeface="+mn-ea"/>
                <a:cs typeface="+mn-cs"/>
              </a:rPr>
              <a:t>). Fungsi Laboratorium kimia adalah untuk pendidikan, penelitian,</a:t>
            </a:r>
          </a:p>
          <a:p>
            <a:r>
              <a:rPr lang="id-ID" sz="1200" b="0" i="0" u="none" strike="noStrike" kern="1200" baseline="0" dirty="0" smtClean="0">
                <a:solidFill>
                  <a:schemeClr val="tx1"/>
                </a:solidFill>
                <a:latin typeface="+mn-lt"/>
                <a:ea typeface="+mn-ea"/>
                <a:cs typeface="+mn-cs"/>
              </a:rPr>
              <a:t>pelayanan (jasa) dan uji mutu atau quality control.</a:t>
            </a:r>
          </a:p>
          <a:p>
            <a:endParaRPr lang="id-ID" sz="1200" b="0" i="0" u="none" strike="noStrike" kern="1200" baseline="0" dirty="0" smtClean="0">
              <a:solidFill>
                <a:schemeClr val="tx1"/>
              </a:solidFill>
              <a:latin typeface="+mn-lt"/>
              <a:ea typeface="+mn-ea"/>
              <a:cs typeface="+mn-cs"/>
            </a:endParaRPr>
          </a:p>
          <a:p>
            <a:r>
              <a:rPr lang="id-ID" sz="1200" b="0" i="0" u="none" strike="noStrike" kern="1200" baseline="0" dirty="0" smtClean="0">
                <a:solidFill>
                  <a:schemeClr val="tx1"/>
                </a:solidFill>
                <a:latin typeface="+mn-lt"/>
                <a:ea typeface="+mn-ea"/>
                <a:cs typeface="+mn-cs"/>
              </a:rPr>
              <a:t>Laboratorium biologi adalah tempat/gedung atau ruangan di Jurusan</a:t>
            </a:r>
          </a:p>
          <a:p>
            <a:r>
              <a:rPr lang="sv-SE" sz="1200" b="0" i="0" u="none" strike="noStrike" kern="1200" baseline="0" dirty="0" smtClean="0">
                <a:solidFill>
                  <a:schemeClr val="tx1"/>
                </a:solidFill>
                <a:latin typeface="+mn-lt"/>
                <a:ea typeface="+mn-ea"/>
                <a:cs typeface="+mn-cs"/>
              </a:rPr>
              <a:t>Biologi yang digunakan untuk pelayanan akademis terutama pelayanan</a:t>
            </a:r>
          </a:p>
          <a:p>
            <a:r>
              <a:rPr lang="fi-FI" sz="1200" b="0" i="0" u="none" strike="noStrike" kern="1200" baseline="0" dirty="0" smtClean="0">
                <a:solidFill>
                  <a:schemeClr val="tx1"/>
                </a:solidFill>
                <a:latin typeface="+mn-lt"/>
                <a:ea typeface="+mn-ea"/>
                <a:cs typeface="+mn-cs"/>
              </a:rPr>
              <a:t>praktikum dan penelitian. Pemeriksaan sampel, identifikasi maupun verifikasi</a:t>
            </a:r>
          </a:p>
          <a:p>
            <a:r>
              <a:rPr lang="id-ID" sz="1200" b="0" i="0" u="none" strike="noStrike" kern="1200" baseline="0" dirty="0" smtClean="0">
                <a:solidFill>
                  <a:schemeClr val="tx1"/>
                </a:solidFill>
                <a:latin typeface="+mn-lt"/>
                <a:ea typeface="+mn-ea"/>
                <a:cs typeface="+mn-cs"/>
              </a:rPr>
              <a:t>sampel biologi bisa dilakukan pada unit-unit laboratorium sesuai kebutuhan.</a:t>
            </a:r>
          </a:p>
          <a:p>
            <a:endParaRPr lang="id-ID" sz="1200" b="0" i="0" u="none" strike="noStrike" kern="1200" baseline="0" dirty="0" smtClean="0">
              <a:solidFill>
                <a:schemeClr val="tx1"/>
              </a:solidFill>
              <a:latin typeface="+mn-lt"/>
              <a:ea typeface="+mn-ea"/>
              <a:cs typeface="+mn-cs"/>
            </a:endParaRPr>
          </a:p>
          <a:p>
            <a:r>
              <a:rPr lang="id-ID" sz="1200" b="0" i="0" u="none" strike="noStrike" kern="1200" baseline="0" dirty="0" smtClean="0">
                <a:solidFill>
                  <a:schemeClr val="tx1"/>
                </a:solidFill>
                <a:latin typeface="+mn-lt"/>
                <a:ea typeface="+mn-ea"/>
                <a:cs typeface="+mn-cs"/>
              </a:rPr>
              <a:t>Pemeriksaan yang di lakukan di laboratorium kimia antara lan:</a:t>
            </a:r>
          </a:p>
          <a:p>
            <a:r>
              <a:rPr lang="id-ID" sz="1200" b="0" i="0" u="none" strike="noStrike" kern="1200" baseline="0" dirty="0" smtClean="0">
                <a:solidFill>
                  <a:schemeClr val="tx1"/>
                </a:solidFill>
                <a:latin typeface="+mn-lt"/>
                <a:ea typeface="+mn-ea"/>
                <a:cs typeface="+mn-cs"/>
              </a:rPr>
              <a:t>pembuatan larutan atau reagen; titrasi alkalimetri-asidimetri; titrasi iodometriiodimetri;</a:t>
            </a:r>
          </a:p>
          <a:p>
            <a:r>
              <a:rPr lang="it-IT" sz="1200" b="0" i="0" u="none" strike="noStrike" kern="1200" baseline="0" dirty="0" smtClean="0">
                <a:solidFill>
                  <a:schemeClr val="tx1"/>
                </a:solidFill>
                <a:latin typeface="+mn-lt"/>
                <a:ea typeface="+mn-ea"/>
                <a:cs typeface="+mn-cs"/>
              </a:rPr>
              <a:t>titrasi argentomerti (metode Mohr dan Volhard); titrasi</a:t>
            </a:r>
          </a:p>
          <a:p>
            <a:r>
              <a:rPr lang="id-ID" sz="1200" b="0" i="0" u="none" strike="noStrike" kern="1200" baseline="0" dirty="0" smtClean="0">
                <a:solidFill>
                  <a:schemeClr val="tx1"/>
                </a:solidFill>
                <a:latin typeface="+mn-lt"/>
                <a:ea typeface="+mn-ea"/>
                <a:cs typeface="+mn-cs"/>
              </a:rPr>
              <a:t>kompleksometri; pemeriksaan air yang mengandung logam-logam berat.</a:t>
            </a:r>
          </a:p>
          <a:p>
            <a:endParaRPr lang="id-ID" sz="1200" b="0" i="0" u="none" strike="noStrike" kern="1200" baseline="0" dirty="0" smtClean="0">
              <a:solidFill>
                <a:schemeClr val="tx1"/>
              </a:solidFill>
              <a:latin typeface="+mn-lt"/>
              <a:ea typeface="+mn-ea"/>
              <a:cs typeface="+mn-cs"/>
            </a:endParaRPr>
          </a:p>
          <a:p>
            <a:r>
              <a:rPr lang="it-IT" sz="1200" b="0" i="0" u="none" strike="noStrike" kern="1200" baseline="0" dirty="0" smtClean="0">
                <a:solidFill>
                  <a:schemeClr val="tx1"/>
                </a:solidFill>
                <a:latin typeface="+mn-lt"/>
                <a:ea typeface="+mn-ea"/>
                <a:cs typeface="+mn-cs"/>
              </a:rPr>
              <a:t>Pemeriksaan yang di lakukan di laboratorium biologi antara lain:</a:t>
            </a:r>
          </a:p>
          <a:p>
            <a:r>
              <a:rPr lang="id-ID" sz="1200" b="0" i="0" u="none" strike="noStrike" kern="1200" baseline="0" dirty="0" smtClean="0">
                <a:solidFill>
                  <a:schemeClr val="tx1"/>
                </a:solidFill>
                <a:latin typeface="+mn-lt"/>
                <a:ea typeface="+mn-ea"/>
                <a:cs typeface="+mn-cs"/>
              </a:rPr>
              <a:t>Taksonomi Tumbuhan dan Hewan, Struktur &amp; Perkembangan Tumbuhan</a:t>
            </a:r>
          </a:p>
          <a:p>
            <a:r>
              <a:rPr lang="id-ID" sz="1200" b="0" i="0" u="none" strike="noStrike" kern="1200" baseline="0" dirty="0" smtClean="0">
                <a:solidFill>
                  <a:schemeClr val="tx1"/>
                </a:solidFill>
                <a:latin typeface="+mn-lt"/>
                <a:ea typeface="+mn-ea"/>
                <a:cs typeface="+mn-cs"/>
              </a:rPr>
              <a:t>dan Hewan, Fisiologi Tumbuhan dan Hewan, Genetika &amp; Biologi Molekuler,</a:t>
            </a:r>
          </a:p>
          <a:p>
            <a:r>
              <a:rPr lang="id-ID" sz="1200" b="0" i="0" u="none" strike="noStrike" kern="1200" baseline="0" dirty="0" smtClean="0">
                <a:solidFill>
                  <a:schemeClr val="tx1"/>
                </a:solidFill>
                <a:latin typeface="+mn-lt"/>
                <a:ea typeface="+mn-ea"/>
                <a:cs typeface="+mn-cs"/>
              </a:rPr>
              <a:t>Ekologi Tumbuhan dan Hewan, Mikrobiologi,Herbarium, Museum dan</a:t>
            </a:r>
          </a:p>
          <a:p>
            <a:r>
              <a:rPr lang="id-ID" sz="1200" b="0" i="0" u="none" strike="noStrike" kern="1200" baseline="0" dirty="0" smtClean="0">
                <a:solidFill>
                  <a:schemeClr val="tx1"/>
                </a:solidFill>
                <a:latin typeface="+mn-lt"/>
                <a:ea typeface="+mn-ea"/>
                <a:cs typeface="+mn-cs"/>
              </a:rPr>
              <a:t>Pendidikan.</a:t>
            </a:r>
            <a:endParaRPr lang="id-ID" dirty="0"/>
          </a:p>
        </p:txBody>
      </p:sp>
      <p:sp>
        <p:nvSpPr>
          <p:cNvPr id="4" name="Slide Number Placeholder 3"/>
          <p:cNvSpPr>
            <a:spLocks noGrp="1"/>
          </p:cNvSpPr>
          <p:nvPr>
            <p:ph type="sldNum" sz="quarter" idx="10"/>
          </p:nvPr>
        </p:nvSpPr>
        <p:spPr/>
        <p:txBody>
          <a:bodyPr/>
          <a:lstStyle/>
          <a:p>
            <a:fld id="{EE8927C4-1947-46B6-8A94-1FF8CDD634C1}" type="slidenum">
              <a:rPr lang="id-ID" smtClean="0"/>
              <a:t>61</a:t>
            </a:fld>
            <a:endParaRPr lang="id-ID"/>
          </a:p>
        </p:txBody>
      </p:sp>
    </p:spTree>
    <p:extLst>
      <p:ext uri="{BB962C8B-B14F-4D97-AF65-F5344CB8AC3E}">
        <p14:creationId xmlns:p14="http://schemas.microsoft.com/office/powerpoint/2010/main" val="3147706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sz="1200" b="0" i="0" kern="1200" dirty="0" smtClean="0">
                <a:solidFill>
                  <a:schemeClr val="tx1"/>
                </a:solidFill>
                <a:effectLst/>
                <a:latin typeface="+mn-lt"/>
                <a:ea typeface="+mn-ea"/>
                <a:cs typeface="+mn-cs"/>
              </a:rPr>
              <a:t>-  Pemeriksaan kualitas limbah cair bagi pelayanan kesehatan. </a:t>
            </a:r>
            <a:r>
              <a:rPr lang="id-ID" dirty="0" smtClean="0"/>
              <a:t/>
            </a:r>
            <a:br>
              <a:rPr lang="id-ID" dirty="0" smtClean="0"/>
            </a:br>
            <a:r>
              <a:rPr lang="id-ID" sz="1200" b="0" i="0" kern="1200" dirty="0" smtClean="0">
                <a:solidFill>
                  <a:schemeClr val="tx1"/>
                </a:solidFill>
                <a:effectLst/>
                <a:latin typeface="+mn-lt"/>
                <a:ea typeface="+mn-ea"/>
                <a:cs typeface="+mn-cs"/>
              </a:rPr>
              <a:t>-  Pemeriksaan aquadestilata, madu, dan minyak kayu putih </a:t>
            </a:r>
            <a:r>
              <a:rPr lang="id-ID" dirty="0" smtClean="0"/>
              <a:t/>
            </a:r>
            <a:br>
              <a:rPr lang="id-ID" dirty="0" smtClean="0"/>
            </a:br>
            <a:r>
              <a:rPr lang="id-ID" sz="1200" b="0" i="0" kern="1200" dirty="0" smtClean="0">
                <a:solidFill>
                  <a:schemeClr val="tx1"/>
                </a:solidFill>
                <a:effectLst/>
                <a:latin typeface="+mn-lt"/>
                <a:ea typeface="+mn-ea"/>
                <a:cs typeface="+mn-cs"/>
              </a:rPr>
              <a:t>-  Pemeriksaan residu pestisida dalam air, makanan, minuman, dan bahannya (misal : dalam buah, sayuran, dll)</a:t>
            </a:r>
            <a:endParaRPr lang="id-ID" dirty="0"/>
          </a:p>
        </p:txBody>
      </p:sp>
      <p:sp>
        <p:nvSpPr>
          <p:cNvPr id="4" name="Slide Number Placeholder 3"/>
          <p:cNvSpPr>
            <a:spLocks noGrp="1"/>
          </p:cNvSpPr>
          <p:nvPr>
            <p:ph type="sldNum" sz="quarter" idx="10"/>
          </p:nvPr>
        </p:nvSpPr>
        <p:spPr/>
        <p:txBody>
          <a:bodyPr/>
          <a:lstStyle/>
          <a:p>
            <a:fld id="{EE8927C4-1947-46B6-8A94-1FF8CDD634C1}" type="slidenum">
              <a:rPr lang="id-ID" smtClean="0"/>
              <a:t>62</a:t>
            </a:fld>
            <a:endParaRPr lang="id-ID"/>
          </a:p>
        </p:txBody>
      </p:sp>
    </p:spTree>
    <p:extLst>
      <p:ext uri="{BB962C8B-B14F-4D97-AF65-F5344CB8AC3E}">
        <p14:creationId xmlns:p14="http://schemas.microsoft.com/office/powerpoint/2010/main" val="733318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smtClean="0"/>
              <a:t>Apakah KNAPPP ITU? • KNAPPP = Komite Nasional Akreditasi Pranata Penelitian dan Pengembangan • Organisasi non-struktural dalam lingkungan KMNRT, diketua secara ex officio oleh menteri negara riset dan teknologi</a:t>
            </a:r>
          </a:p>
          <a:p>
            <a:endParaRPr lang="id-ID" dirty="0" smtClean="0"/>
          </a:p>
          <a:p>
            <a:r>
              <a:rPr lang="id-ID" dirty="0" smtClean="0"/>
              <a:t>Apakah tugas dan fungsi KNAPPP? • Memberikan akreditasi kepada pranata litbang yang mengajukan permohonan akreditasi • Melakukan kegiatan pemantauan secara berkala terhadap kinerja semua pranata litbang yang sudah terakreditasi • Melakukan pemeringkatan terhadap semua pranata litbang yang sudah terakreditasi</a:t>
            </a:r>
          </a:p>
          <a:p>
            <a:endParaRPr lang="id-ID" dirty="0" smtClean="0"/>
          </a:p>
          <a:p>
            <a:r>
              <a:rPr lang="id-ID" sz="1200" b="0" i="0" kern="1200" dirty="0" smtClean="0">
                <a:solidFill>
                  <a:schemeClr val="tx1"/>
                </a:solidFill>
                <a:effectLst/>
                <a:latin typeface="+mn-lt"/>
                <a:ea typeface="+mn-ea"/>
                <a:cs typeface="+mn-cs"/>
              </a:rPr>
              <a:t>LSP TELAPI adalah Lembaga yang menyelenggarakan sertifikasi untuk Tenaga Laboratorium Penguji dan merupakan :Suatu badan Independen</a:t>
            </a:r>
          </a:p>
          <a:p>
            <a:r>
              <a:rPr lang="id-ID" sz="1200" b="0" i="0" kern="1200" dirty="0" smtClean="0">
                <a:solidFill>
                  <a:schemeClr val="tx1"/>
                </a:solidFill>
                <a:effectLst/>
                <a:latin typeface="+mn-lt"/>
                <a:ea typeface="+mn-ea"/>
                <a:cs typeface="+mn-cs"/>
              </a:rPr>
              <a:t>Didirikan oleh Persatuan Tenaga Laboratorium Klinik Indonesia (PATELKI) dan</a:t>
            </a:r>
            <a:br>
              <a:rPr lang="id-ID" sz="1200" b="0" i="0" kern="1200" dirty="0" smtClean="0">
                <a:solidFill>
                  <a:schemeClr val="tx1"/>
                </a:solidFill>
                <a:effectLst/>
                <a:latin typeface="+mn-lt"/>
                <a:ea typeface="+mn-ea"/>
                <a:cs typeface="+mn-cs"/>
              </a:rPr>
            </a:br>
            <a:r>
              <a:rPr lang="id-ID" sz="1200" b="0" i="0" kern="1200" dirty="0" smtClean="0">
                <a:solidFill>
                  <a:schemeClr val="tx1"/>
                </a:solidFill>
                <a:effectLst/>
                <a:latin typeface="+mn-lt"/>
                <a:ea typeface="+mn-ea"/>
                <a:cs typeface="+mn-cs"/>
              </a:rPr>
              <a:t>Indonesian Food Analysis Network (IFAN)</a:t>
            </a:r>
          </a:p>
          <a:p>
            <a:r>
              <a:rPr lang="id-ID" sz="1200" b="0" i="0" kern="1200" dirty="0" smtClean="0">
                <a:solidFill>
                  <a:schemeClr val="tx1"/>
                </a:solidFill>
                <a:effectLst/>
                <a:latin typeface="+mn-lt"/>
                <a:ea typeface="+mn-ea"/>
                <a:cs typeface="+mn-cs"/>
              </a:rPr>
              <a:t>Disahkan oleh Menteri Tenaga Kerja Indonesia</a:t>
            </a:r>
          </a:p>
          <a:p>
            <a:r>
              <a:rPr lang="id-ID" sz="1200" b="0" i="0" kern="1200" dirty="0" smtClean="0">
                <a:solidFill>
                  <a:schemeClr val="tx1"/>
                </a:solidFill>
                <a:effectLst/>
                <a:latin typeface="+mn-lt"/>
                <a:ea typeface="+mn-ea"/>
                <a:cs typeface="+mn-cs"/>
              </a:rPr>
              <a:t>Dilisensi oleh Badan Nasional Sertifikasi Profesi (BNSP)</a:t>
            </a:r>
          </a:p>
          <a:p>
            <a:endParaRPr lang="id-ID" dirty="0"/>
          </a:p>
        </p:txBody>
      </p:sp>
      <p:sp>
        <p:nvSpPr>
          <p:cNvPr id="4" name="Slide Number Placeholder 3"/>
          <p:cNvSpPr>
            <a:spLocks noGrp="1"/>
          </p:cNvSpPr>
          <p:nvPr>
            <p:ph type="sldNum" sz="quarter" idx="10"/>
          </p:nvPr>
        </p:nvSpPr>
        <p:spPr/>
        <p:txBody>
          <a:bodyPr/>
          <a:lstStyle/>
          <a:p>
            <a:fld id="{EE8927C4-1947-46B6-8A94-1FF8CDD634C1}" type="slidenum">
              <a:rPr lang="id-ID" smtClean="0"/>
              <a:t>64</a:t>
            </a:fld>
            <a:endParaRPr lang="id-ID"/>
          </a:p>
        </p:txBody>
      </p:sp>
    </p:spTree>
    <p:extLst>
      <p:ext uri="{BB962C8B-B14F-4D97-AF65-F5344CB8AC3E}">
        <p14:creationId xmlns:p14="http://schemas.microsoft.com/office/powerpoint/2010/main" val="1232442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t>3</a:t>
            </a:fld>
            <a:endParaRPr lang="id-ID"/>
          </a:p>
        </p:txBody>
      </p:sp>
    </p:spTree>
    <p:extLst>
      <p:ext uri="{BB962C8B-B14F-4D97-AF65-F5344CB8AC3E}">
        <p14:creationId xmlns:p14="http://schemas.microsoft.com/office/powerpoint/2010/main" val="2447976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t>67</a:t>
            </a:fld>
            <a:endParaRPr lang="id-ID"/>
          </a:p>
        </p:txBody>
      </p:sp>
    </p:spTree>
    <p:extLst>
      <p:ext uri="{BB962C8B-B14F-4D97-AF65-F5344CB8AC3E}">
        <p14:creationId xmlns:p14="http://schemas.microsoft.com/office/powerpoint/2010/main" val="1661087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dirty="0"/>
          </a:p>
        </p:txBody>
      </p:sp>
      <p:sp>
        <p:nvSpPr>
          <p:cNvPr id="4" name="Slide Number Placeholder 3"/>
          <p:cNvSpPr>
            <a:spLocks noGrp="1"/>
          </p:cNvSpPr>
          <p:nvPr>
            <p:ph type="sldNum" sz="quarter" idx="10"/>
          </p:nvPr>
        </p:nvSpPr>
        <p:spPr/>
        <p:txBody>
          <a:bodyPr/>
          <a:lstStyle/>
          <a:p>
            <a:fld id="{EE8927C4-1947-46B6-8A94-1FF8CDD634C1}" type="slidenum">
              <a:rPr lang="id-ID" smtClean="0"/>
              <a:t>4</a:t>
            </a:fld>
            <a:endParaRPr lang="id-ID"/>
          </a:p>
        </p:txBody>
      </p:sp>
    </p:spTree>
    <p:extLst>
      <p:ext uri="{BB962C8B-B14F-4D97-AF65-F5344CB8AC3E}">
        <p14:creationId xmlns:p14="http://schemas.microsoft.com/office/powerpoint/2010/main" val="2662355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t>5</a:t>
            </a:fld>
            <a:endParaRPr lang="id-ID"/>
          </a:p>
        </p:txBody>
      </p:sp>
    </p:spTree>
    <p:extLst>
      <p:ext uri="{BB962C8B-B14F-4D97-AF65-F5344CB8AC3E}">
        <p14:creationId xmlns:p14="http://schemas.microsoft.com/office/powerpoint/2010/main" val="4049349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fld id="{EE8927C4-1947-46B6-8A94-1FF8CDD634C1}" type="slidenum">
              <a:rPr lang="id-ID" smtClean="0"/>
              <a:t>6</a:t>
            </a:fld>
            <a:endParaRPr lang="id-ID"/>
          </a:p>
        </p:txBody>
      </p:sp>
    </p:spTree>
    <p:extLst>
      <p:ext uri="{BB962C8B-B14F-4D97-AF65-F5344CB8AC3E}">
        <p14:creationId xmlns:p14="http://schemas.microsoft.com/office/powerpoint/2010/main" val="3840903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sz="1200" b="0" i="0" kern="1200" dirty="0" smtClean="0">
                <a:solidFill>
                  <a:schemeClr val="tx1"/>
                </a:solidFill>
                <a:effectLst/>
                <a:latin typeface="+mn-lt"/>
                <a:ea typeface="+mn-ea"/>
                <a:cs typeface="+mn-cs"/>
              </a:rPr>
              <a:t>Laboratorium klinik umum sebagaimana dimaksud pada ayat (1) huruf a merupakan laboratorium yang melaksanakan pelayanan pemeriksaan spesimen klinik di bidang hematologi, kimia klinik, mikrobiologi klinik, parasitologi klinik, dan imunologi klinik.</a:t>
            </a:r>
          </a:p>
          <a:p>
            <a:endParaRPr lang="id-ID" sz="1200" b="0" i="0" kern="1200" dirty="0" smtClean="0">
              <a:solidFill>
                <a:schemeClr val="tx1"/>
              </a:solidFill>
              <a:effectLst/>
              <a:latin typeface="+mn-lt"/>
              <a:ea typeface="+mn-ea"/>
              <a:cs typeface="+mn-cs"/>
            </a:endParaRPr>
          </a:p>
          <a:p>
            <a:r>
              <a:rPr lang="id-ID" sz="1200" b="0" i="0" kern="1200" dirty="0" smtClean="0">
                <a:solidFill>
                  <a:schemeClr val="tx1"/>
                </a:solidFill>
                <a:effectLst/>
                <a:latin typeface="+mn-lt"/>
                <a:ea typeface="+mn-ea"/>
                <a:cs typeface="+mn-cs"/>
              </a:rPr>
              <a:t>Laboratorium klinik khusus sebagaimana dimaksud pada ayat (1) huruf b merupakan laboratorium yang melaksanakan pelayanan pemeriksaan spesimen klinik pada 1 (satu) bidang pemeriksaan khusus dengan kemampuan tertentu.</a:t>
            </a:r>
          </a:p>
          <a:p>
            <a:endParaRPr lang="id-ID" dirty="0"/>
          </a:p>
        </p:txBody>
      </p:sp>
      <p:sp>
        <p:nvSpPr>
          <p:cNvPr id="4" name="Slide Number Placeholder 3"/>
          <p:cNvSpPr>
            <a:spLocks noGrp="1"/>
          </p:cNvSpPr>
          <p:nvPr>
            <p:ph type="sldNum" sz="quarter" idx="10"/>
          </p:nvPr>
        </p:nvSpPr>
        <p:spPr/>
        <p:txBody>
          <a:bodyPr/>
          <a:lstStyle/>
          <a:p>
            <a:fld id="{EE8927C4-1947-46B6-8A94-1FF8CDD634C1}" type="slidenum">
              <a:rPr lang="id-ID" smtClean="0"/>
              <a:t>11</a:t>
            </a:fld>
            <a:endParaRPr lang="id-ID"/>
          </a:p>
        </p:txBody>
      </p:sp>
    </p:spTree>
    <p:extLst>
      <p:ext uri="{BB962C8B-B14F-4D97-AF65-F5344CB8AC3E}">
        <p14:creationId xmlns:p14="http://schemas.microsoft.com/office/powerpoint/2010/main" val="537254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sz="1200" b="0" i="0" kern="1200" dirty="0" smtClean="0">
                <a:solidFill>
                  <a:schemeClr val="tx1"/>
                </a:solidFill>
                <a:effectLst/>
                <a:latin typeface="+mn-lt"/>
                <a:ea typeface="+mn-ea"/>
                <a:cs typeface="+mn-cs"/>
              </a:rPr>
              <a:t>Laboratorium klinik umum pratama sebagaimana dimaksud pada ayat (1) huruf a merupakan laboratorium yang melaksanakan pelayanan pemeriksaan spesimen klinik dengan kemampuan pemeriksaan terbatas dengan teknik sederhana.</a:t>
            </a:r>
          </a:p>
          <a:p>
            <a:endParaRPr lang="id-ID" sz="1200" b="0" i="0" kern="1200" dirty="0" smtClean="0">
              <a:solidFill>
                <a:schemeClr val="tx1"/>
              </a:solidFill>
              <a:effectLst/>
              <a:latin typeface="+mn-lt"/>
              <a:ea typeface="+mn-ea"/>
              <a:cs typeface="+mn-cs"/>
            </a:endParaRPr>
          </a:p>
          <a:p>
            <a:r>
              <a:rPr lang="id-ID" sz="1200" b="0" i="0" kern="1200" dirty="0" smtClean="0">
                <a:solidFill>
                  <a:schemeClr val="tx1"/>
                </a:solidFill>
                <a:effectLst/>
                <a:latin typeface="+mn-lt"/>
                <a:ea typeface="+mn-ea"/>
                <a:cs typeface="+mn-cs"/>
              </a:rPr>
              <a:t>Laboratorium klinik umum madya sebagaimana dimaksud pada ayat (1) huruf b yaitu laboratorium yang melaksanakan pelayanan pemeriksaan spesimen klinik dengan kemampuan pemeriksaan tingkat laboratorium klinik umum pratama dan pemeriksaan imunologi dengan teknik sederhana.</a:t>
            </a:r>
          </a:p>
          <a:p>
            <a:endParaRPr lang="id-ID" dirty="0"/>
          </a:p>
        </p:txBody>
      </p:sp>
      <p:sp>
        <p:nvSpPr>
          <p:cNvPr id="4" name="Slide Number Placeholder 3"/>
          <p:cNvSpPr>
            <a:spLocks noGrp="1"/>
          </p:cNvSpPr>
          <p:nvPr>
            <p:ph type="sldNum" sz="quarter" idx="10"/>
          </p:nvPr>
        </p:nvSpPr>
        <p:spPr/>
        <p:txBody>
          <a:bodyPr/>
          <a:lstStyle/>
          <a:p>
            <a:fld id="{EE8927C4-1947-46B6-8A94-1FF8CDD634C1}" type="slidenum">
              <a:rPr lang="id-ID" smtClean="0"/>
              <a:t>12</a:t>
            </a:fld>
            <a:endParaRPr lang="id-ID"/>
          </a:p>
        </p:txBody>
      </p:sp>
    </p:spTree>
    <p:extLst>
      <p:ext uri="{BB962C8B-B14F-4D97-AF65-F5344CB8AC3E}">
        <p14:creationId xmlns:p14="http://schemas.microsoft.com/office/powerpoint/2010/main" val="2052925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sz="1200" b="0" i="0" kern="1200" dirty="0" smtClean="0">
                <a:solidFill>
                  <a:schemeClr val="tx1"/>
                </a:solidFill>
                <a:effectLst/>
                <a:latin typeface="+mn-lt"/>
                <a:ea typeface="+mn-ea"/>
                <a:cs typeface="+mn-cs"/>
              </a:rPr>
              <a:t>Laboratorium klinik umum utama sebagaimana dimaksud pada ayat (1) huruf c merupakan laboratorium yang melaksanakan pelayanan pemeriksaan spesimen klinik dengan kemampuan pemeriksaan lebih lengkap dari laboratorium klinik umum madya dengan teknik automatik.</a:t>
            </a:r>
            <a:endParaRPr lang="id-ID" dirty="0"/>
          </a:p>
        </p:txBody>
      </p:sp>
      <p:sp>
        <p:nvSpPr>
          <p:cNvPr id="4" name="Slide Number Placeholder 3"/>
          <p:cNvSpPr>
            <a:spLocks noGrp="1"/>
          </p:cNvSpPr>
          <p:nvPr>
            <p:ph type="sldNum" sz="quarter" idx="10"/>
          </p:nvPr>
        </p:nvSpPr>
        <p:spPr/>
        <p:txBody>
          <a:bodyPr/>
          <a:lstStyle/>
          <a:p>
            <a:fld id="{EE8927C4-1947-46B6-8A94-1FF8CDD634C1}" type="slidenum">
              <a:rPr lang="id-ID" smtClean="0"/>
              <a:t>13</a:t>
            </a:fld>
            <a:endParaRPr lang="id-ID"/>
          </a:p>
        </p:txBody>
      </p:sp>
    </p:spTree>
    <p:extLst>
      <p:ext uri="{BB962C8B-B14F-4D97-AF65-F5344CB8AC3E}">
        <p14:creationId xmlns:p14="http://schemas.microsoft.com/office/powerpoint/2010/main" val="1729817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0" y="609601"/>
            <a:ext cx="7772400" cy="1456267"/>
          </a:xfrm>
          <a:prstGeom prst="rect">
            <a:avLst/>
          </a:prstGeom>
        </p:spPr>
        <p:txBody>
          <a:bodyPr>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457200" y="2142068"/>
            <a:ext cx="7772400" cy="3649133"/>
          </a:xfrm>
          <a:prstGeom prst="rect">
            <a:avLst/>
          </a:prstGeo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23712" y="5870576"/>
            <a:ext cx="1212173" cy="377825"/>
          </a:xfrm>
          <a:prstGeom prst="rect">
            <a:avLst/>
          </a:prstGeom>
        </p:spPr>
        <p:txBody>
          <a:bodyPr/>
          <a:lstStyle/>
          <a:p>
            <a:fld id="{B61BEF0D-F0BB-DE4B-95CE-6DB70DBA9567}" type="datetimeFigureOut">
              <a:rPr lang="en-US" smtClean="0"/>
              <a:pPr/>
              <a:t>5/22/2019</a:t>
            </a:fld>
            <a:endParaRPr lang="en-US" dirty="0"/>
          </a:p>
        </p:txBody>
      </p:sp>
      <p:sp>
        <p:nvSpPr>
          <p:cNvPr id="5" name="Footer Placeholder 4"/>
          <p:cNvSpPr>
            <a:spLocks noGrp="1"/>
          </p:cNvSpPr>
          <p:nvPr>
            <p:ph type="ftr" sz="quarter" idx="11"/>
          </p:nvPr>
        </p:nvSpPr>
        <p:spPr>
          <a:xfrm>
            <a:off x="457200" y="5870576"/>
            <a:ext cx="5990311" cy="3778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12085" y="5870576"/>
            <a:ext cx="417516" cy="3778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2576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Body.png"/>
          <p:cNvPicPr>
            <a:picLocks noChangeAspect="1"/>
          </p:cNvPicPr>
          <p:nvPr/>
        </p:nvPicPr>
        <p:blipFill>
          <a:blip r:embed="rId5"/>
          <a:stretch>
            <a:fillRect/>
          </a:stretch>
        </p:blipFill>
        <p:spPr>
          <a:xfrm>
            <a:off x="1226" y="920"/>
            <a:ext cx="9141547" cy="6856160"/>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7"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3" descr="D:\ARTWORK\UNISA\BRAND BOOK\CDR\__MASTER TEMPLATE\TEMPLATE PPT\JPG\3.png"/>
          <p:cNvPicPr>
            <a:picLocks noChangeAspect="1" noChangeArrowheads="1"/>
          </p:cNvPicPr>
          <p:nvPr userDrawn="1"/>
        </p:nvPicPr>
        <p:blipFill>
          <a:blip r:embed="rId4"/>
          <a:srcRect/>
          <a:stretch>
            <a:fillRect/>
          </a:stretch>
        </p:blipFill>
        <p:spPr bwMode="auto">
          <a:xfrm>
            <a:off x="-1" y="0"/>
            <a:ext cx="9148809" cy="6858000"/>
          </a:xfrm>
          <a:prstGeom prst="rect">
            <a:avLst/>
          </a:prstGeom>
          <a:noFill/>
        </p:spPr>
      </p:pic>
    </p:spTree>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cdns.klimg.com/dream.co.id/resized/640x320/news/2018/01/18/75387/alhamdulillah-ada-laboratorium-klinik-untuk-mendukung-jkn-180118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 y="1039466"/>
            <a:ext cx="9143388" cy="45716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over.png"/>
          <p:cNvPicPr>
            <a:picLocks noChangeAspect="1"/>
          </p:cNvPicPr>
          <p:nvPr/>
        </p:nvPicPr>
        <p:blipFill>
          <a:blip r:embed="rId4" cstate="print"/>
          <a:srcRect t="63542"/>
          <a:stretch>
            <a:fillRect/>
          </a:stretch>
        </p:blipFill>
        <p:spPr>
          <a:xfrm>
            <a:off x="1226" y="4397450"/>
            <a:ext cx="9141547" cy="2500306"/>
          </a:xfrm>
          <a:prstGeom prst="rect">
            <a:avLst/>
          </a:prstGeom>
        </p:spPr>
      </p:pic>
      <p:sp>
        <p:nvSpPr>
          <p:cNvPr id="6" name="TextBox 5"/>
          <p:cNvSpPr txBox="1"/>
          <p:nvPr/>
        </p:nvSpPr>
        <p:spPr>
          <a:xfrm>
            <a:off x="496658" y="5055474"/>
            <a:ext cx="6072230" cy="646331"/>
          </a:xfrm>
          <a:prstGeom prst="rect">
            <a:avLst/>
          </a:prstGeom>
          <a:noFill/>
        </p:spPr>
        <p:txBody>
          <a:bodyPr wrap="square" rtlCol="0">
            <a:spAutoFit/>
          </a:bodyPr>
          <a:lstStyle/>
          <a:p>
            <a:r>
              <a:rPr lang="id-ID" sz="3600" b="1" dirty="0" smtClean="0">
                <a:solidFill>
                  <a:srgbClr val="326041"/>
                </a:solidFill>
              </a:rPr>
              <a:t>Pengenalan Laboratorium	</a:t>
            </a:r>
            <a:endParaRPr lang="id-ID" sz="3600" b="1" dirty="0">
              <a:solidFill>
                <a:srgbClr val="326041"/>
              </a:solidFill>
            </a:endParaRPr>
          </a:p>
        </p:txBody>
      </p:sp>
      <p:sp>
        <p:nvSpPr>
          <p:cNvPr id="7" name="Rectangle 6"/>
          <p:cNvSpPr/>
          <p:nvPr/>
        </p:nvSpPr>
        <p:spPr>
          <a:xfrm>
            <a:off x="496658" y="5607847"/>
            <a:ext cx="4504014" cy="461665"/>
          </a:xfrm>
          <a:prstGeom prst="rect">
            <a:avLst/>
          </a:prstGeom>
        </p:spPr>
        <p:txBody>
          <a:bodyPr wrap="square">
            <a:spAutoFit/>
          </a:bodyPr>
          <a:lstStyle/>
          <a:p>
            <a:r>
              <a:rPr lang="id-ID" sz="2400" dirty="0" smtClean="0">
                <a:solidFill>
                  <a:schemeClr val="tx1">
                    <a:lumMod val="75000"/>
                    <a:lumOff val="25000"/>
                  </a:schemeClr>
                </a:solidFill>
              </a:rPr>
              <a:t>Arif Yusuf Wicaksana, M.Sc., Apt</a:t>
            </a:r>
            <a:endParaRPr lang="id-ID" sz="2400" dirty="0"/>
          </a:p>
        </p:txBody>
      </p:sp>
      <p:pic>
        <p:nvPicPr>
          <p:cNvPr id="8" name="Picture 7" descr="Cover.png"/>
          <p:cNvPicPr>
            <a:picLocks noChangeAspect="1"/>
          </p:cNvPicPr>
          <p:nvPr/>
        </p:nvPicPr>
        <p:blipFill>
          <a:blip r:embed="rId4" cstate="print"/>
          <a:srcRect b="76042"/>
          <a:stretch>
            <a:fillRect/>
          </a:stretch>
        </p:blipFill>
        <p:spPr>
          <a:xfrm>
            <a:off x="1226" y="0"/>
            <a:ext cx="9141547" cy="1643050"/>
          </a:xfrm>
          <a:prstGeom prst="rect">
            <a:avLst/>
          </a:prstGeom>
        </p:spPr>
      </p:pic>
      <p:pic>
        <p:nvPicPr>
          <p:cNvPr id="14" name="Picture 13" descr="Cover.png"/>
          <p:cNvPicPr>
            <a:picLocks noChangeAspect="1"/>
          </p:cNvPicPr>
          <p:nvPr/>
        </p:nvPicPr>
        <p:blipFill>
          <a:blip r:embed="rId5"/>
          <a:stretch>
            <a:fillRect/>
          </a:stretch>
        </p:blipFill>
        <p:spPr>
          <a:xfrm>
            <a:off x="2453" y="1306"/>
            <a:ext cx="9141546" cy="1617934"/>
          </a:xfrm>
          <a:prstGeom prst="rect">
            <a:avLst/>
          </a:prstGeom>
        </p:spPr>
      </p:pic>
      <p:pic>
        <p:nvPicPr>
          <p:cNvPr id="16" name="Picture 3" descr="D:\ARTWORK\UNISA\BRAND BOOK\CDR\__MASTER TEMPLATE\TEMPLATE PPT\JPG\1,1.png"/>
          <p:cNvPicPr>
            <a:picLocks noChangeAspect="1" noChangeArrowheads="1"/>
          </p:cNvPicPr>
          <p:nvPr/>
        </p:nvPicPr>
        <p:blipFill>
          <a:blip r:embed="rId6" cstate="print"/>
          <a:srcRect/>
          <a:stretch>
            <a:fillRect/>
          </a:stretch>
        </p:blipFill>
        <p:spPr bwMode="auto">
          <a:xfrm>
            <a:off x="642910" y="214290"/>
            <a:ext cx="1643074" cy="592720"/>
          </a:xfrm>
          <a:prstGeom prst="rect">
            <a:avLst/>
          </a:prstGeom>
          <a:noFill/>
        </p:spPr>
      </p:pic>
      <p:pic>
        <p:nvPicPr>
          <p:cNvPr id="13" name="Picture 12">
            <a:extLst>
              <a:ext uri="{FF2B5EF4-FFF2-40B4-BE49-F238E27FC236}">
                <a16:creationId xmlns="" xmlns:a16="http://schemas.microsoft.com/office/drawing/2014/main" id="{E6E6B537-95CD-4F2E-9BAA-43BF107920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4751" y="3140968"/>
            <a:ext cx="2251938" cy="33074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6752"/>
            <a:ext cx="7772400" cy="803175"/>
          </a:xfrm>
        </p:spPr>
        <p:txBody>
          <a:bodyPr>
            <a:normAutofit/>
          </a:bodyPr>
          <a:lstStyle/>
          <a:p>
            <a:r>
              <a:rPr lang="id-ID" sz="4000" dirty="0"/>
              <a:t>Laboratorium kesehatan terdiri dari :</a:t>
            </a:r>
          </a:p>
        </p:txBody>
      </p:sp>
      <p:sp>
        <p:nvSpPr>
          <p:cNvPr id="3" name="Content Placeholder 2"/>
          <p:cNvSpPr>
            <a:spLocks noGrp="1"/>
          </p:cNvSpPr>
          <p:nvPr>
            <p:ph idx="1"/>
          </p:nvPr>
        </p:nvSpPr>
        <p:spPr/>
        <p:txBody>
          <a:bodyPr anchor="t"/>
          <a:lstStyle/>
          <a:p>
            <a:pPr marL="0" indent="0">
              <a:buNone/>
            </a:pPr>
            <a:r>
              <a:rPr lang="id-ID" dirty="0" smtClean="0"/>
              <a:t>a. Laboratorium </a:t>
            </a:r>
            <a:r>
              <a:rPr lang="id-ID" dirty="0"/>
              <a:t>Klinik (Umum dan Khusus)</a:t>
            </a:r>
          </a:p>
          <a:p>
            <a:pPr marL="0" indent="0">
              <a:buNone/>
            </a:pPr>
            <a:r>
              <a:rPr lang="id-ID" dirty="0"/>
              <a:t>b. Laboratorium Kesehatan Masyarakat</a:t>
            </a:r>
          </a:p>
          <a:p>
            <a:pPr marL="0" indent="0">
              <a:buNone/>
            </a:pPr>
            <a:r>
              <a:rPr lang="id-ID" dirty="0"/>
              <a:t>c. Laboratorium Kesehatan Lingkungan</a:t>
            </a:r>
          </a:p>
        </p:txBody>
      </p:sp>
    </p:spTree>
    <p:extLst>
      <p:ext uri="{BB962C8B-B14F-4D97-AF65-F5344CB8AC3E}">
        <p14:creationId xmlns:p14="http://schemas.microsoft.com/office/powerpoint/2010/main" val="2085194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16549"/>
            <a:ext cx="7772400" cy="1456267"/>
          </a:xfrm>
        </p:spPr>
        <p:txBody>
          <a:bodyPr anchor="ctr">
            <a:normAutofit/>
          </a:bodyPr>
          <a:lstStyle/>
          <a:p>
            <a:r>
              <a:rPr lang="id-ID" sz="4000" dirty="0" smtClean="0"/>
              <a:t>Laboratorium Klinik</a:t>
            </a:r>
            <a:endParaRPr lang="id-ID" sz="4000" dirty="0"/>
          </a:p>
        </p:txBody>
      </p:sp>
      <p:sp>
        <p:nvSpPr>
          <p:cNvPr id="3" name="Content Placeholder 2"/>
          <p:cNvSpPr>
            <a:spLocks noGrp="1"/>
          </p:cNvSpPr>
          <p:nvPr>
            <p:ph idx="1"/>
          </p:nvPr>
        </p:nvSpPr>
        <p:spPr>
          <a:xfrm>
            <a:off x="611560" y="1484784"/>
            <a:ext cx="7772400" cy="2002161"/>
          </a:xfrm>
        </p:spPr>
        <p:txBody>
          <a:bodyPr/>
          <a:lstStyle/>
          <a:p>
            <a:r>
              <a:rPr lang="id-ID" sz="3600" dirty="0" smtClean="0"/>
              <a:t>Umum : Pratama, Madya, Utama</a:t>
            </a:r>
          </a:p>
          <a:p>
            <a:r>
              <a:rPr lang="id-ID" sz="3600" dirty="0" smtClean="0"/>
              <a:t>Khusus : Mikrobiologi Klinik, Parasitologi Klinik, dan Patologi Klinik</a:t>
            </a:r>
            <a:endParaRPr lang="id-ID" sz="3600" dirty="0"/>
          </a:p>
        </p:txBody>
      </p:sp>
      <p:pic>
        <p:nvPicPr>
          <p:cNvPr id="2050" name="Picture 2" descr="https://www.sureplus.id/wp-content/uploads/2018/08/Laboratorium-Kimia-Far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717031"/>
            <a:ext cx="4303917" cy="28674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3691054"/>
            <a:ext cx="3857949" cy="2893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494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16549"/>
            <a:ext cx="7772400" cy="1456267"/>
          </a:xfrm>
        </p:spPr>
        <p:txBody>
          <a:bodyPr anchor="ctr">
            <a:normAutofit/>
          </a:bodyPr>
          <a:lstStyle/>
          <a:p>
            <a:r>
              <a:rPr lang="id-ID" sz="4000" dirty="0" smtClean="0"/>
              <a:t>Laboratorium Umum</a:t>
            </a:r>
            <a:endParaRPr lang="id-ID" sz="4000" dirty="0"/>
          </a:p>
        </p:txBody>
      </p:sp>
      <p:sp>
        <p:nvSpPr>
          <p:cNvPr id="3" name="Content Placeholder 2"/>
          <p:cNvSpPr>
            <a:spLocks noGrp="1"/>
          </p:cNvSpPr>
          <p:nvPr>
            <p:ph idx="1"/>
          </p:nvPr>
        </p:nvSpPr>
        <p:spPr>
          <a:xfrm>
            <a:off x="971600" y="3833098"/>
            <a:ext cx="2232248" cy="720080"/>
          </a:xfrm>
        </p:spPr>
        <p:txBody>
          <a:bodyPr anchor="t"/>
          <a:lstStyle/>
          <a:p>
            <a:pPr marL="0" indent="0" algn="ctr">
              <a:buNone/>
            </a:pPr>
            <a:r>
              <a:rPr lang="id-ID" sz="3600" dirty="0" smtClean="0"/>
              <a:t>PRATAMA </a:t>
            </a:r>
            <a:endParaRPr lang="id-ID" sz="3600" dirty="0"/>
          </a:p>
        </p:txBody>
      </p:sp>
      <p:pic>
        <p:nvPicPr>
          <p:cNvPr id="4" name="Picture 3"/>
          <p:cNvPicPr>
            <a:picLocks noChangeAspect="1"/>
          </p:cNvPicPr>
          <p:nvPr/>
        </p:nvPicPr>
        <p:blipFill>
          <a:blip r:embed="rId3"/>
          <a:stretch>
            <a:fillRect/>
          </a:stretch>
        </p:blipFill>
        <p:spPr>
          <a:xfrm>
            <a:off x="284250" y="1556792"/>
            <a:ext cx="4048742" cy="2276306"/>
          </a:xfrm>
          <a:prstGeom prst="rect">
            <a:avLst/>
          </a:prstGeom>
        </p:spPr>
      </p:pic>
      <p:pic>
        <p:nvPicPr>
          <p:cNvPr id="1026" name="Picture 2" descr="Image result for laboratorium imunolog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2791534"/>
            <a:ext cx="4206453" cy="280320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5559102" y="5733256"/>
            <a:ext cx="2232248" cy="720080"/>
          </a:xfrm>
          <a:prstGeom prst="rect">
            <a:avLst/>
          </a:prstGeom>
        </p:spPr>
        <p:txBody>
          <a:bodyPr anchor="t"/>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id-ID" sz="3600" dirty="0" smtClean="0"/>
              <a:t>MADYA </a:t>
            </a:r>
            <a:endParaRPr lang="id-ID" sz="3600" dirty="0"/>
          </a:p>
        </p:txBody>
      </p:sp>
    </p:spTree>
    <p:extLst>
      <p:ext uri="{BB962C8B-B14F-4D97-AF65-F5344CB8AC3E}">
        <p14:creationId xmlns:p14="http://schemas.microsoft.com/office/powerpoint/2010/main" val="1490767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456" y="-2823"/>
            <a:ext cx="7772400" cy="1456267"/>
          </a:xfrm>
        </p:spPr>
        <p:txBody>
          <a:bodyPr anchor="ctr">
            <a:normAutofit/>
          </a:bodyPr>
          <a:lstStyle/>
          <a:p>
            <a:r>
              <a:rPr lang="id-ID" sz="4000" dirty="0" smtClean="0"/>
              <a:t>Laboratorium Umum</a:t>
            </a:r>
            <a:endParaRPr lang="id-ID" sz="4000" dirty="0"/>
          </a:p>
        </p:txBody>
      </p:sp>
      <p:sp>
        <p:nvSpPr>
          <p:cNvPr id="3" name="Content Placeholder 2"/>
          <p:cNvSpPr>
            <a:spLocks noGrp="1"/>
          </p:cNvSpPr>
          <p:nvPr>
            <p:ph idx="1"/>
          </p:nvPr>
        </p:nvSpPr>
        <p:spPr>
          <a:xfrm>
            <a:off x="3407531" y="6062201"/>
            <a:ext cx="2232248" cy="720080"/>
          </a:xfrm>
        </p:spPr>
        <p:txBody>
          <a:bodyPr anchor="t"/>
          <a:lstStyle/>
          <a:p>
            <a:pPr marL="0" indent="0" algn="ctr">
              <a:buNone/>
            </a:pPr>
            <a:r>
              <a:rPr lang="id-ID" sz="3600" dirty="0" smtClean="0"/>
              <a:t>UTAMA </a:t>
            </a:r>
            <a:endParaRPr lang="id-ID" sz="3600" dirty="0"/>
          </a:p>
        </p:txBody>
      </p:sp>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601" y="1154132"/>
            <a:ext cx="7204109"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365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a:xfrm>
            <a:off x="323528" y="609602"/>
            <a:ext cx="8280920" cy="5699718"/>
          </a:xfrm>
        </p:spPr>
        <p:txBody>
          <a:bodyPr/>
          <a:lstStyle/>
          <a:p>
            <a:r>
              <a:rPr lang="id-ID" sz="3600" dirty="0"/>
              <a:t>Laboratorium klinik khusus sebagaimana dimaksud dalam Pasal 2 ayat (3) terdiri atas:</a:t>
            </a:r>
          </a:p>
          <a:p>
            <a:pPr marL="0" indent="0">
              <a:buNone/>
            </a:pPr>
            <a:r>
              <a:rPr lang="id-ID" sz="3600" dirty="0" smtClean="0"/>
              <a:t>	a.laboratorium </a:t>
            </a:r>
            <a:r>
              <a:rPr lang="id-ID" sz="3600" dirty="0"/>
              <a:t>mikrobiologi klinik;</a:t>
            </a:r>
            <a:br>
              <a:rPr lang="id-ID" sz="3600" dirty="0"/>
            </a:br>
            <a:r>
              <a:rPr lang="id-ID" sz="3600" dirty="0" smtClean="0"/>
              <a:t>	b.laboratorium </a:t>
            </a:r>
            <a:r>
              <a:rPr lang="id-ID" sz="3600" dirty="0"/>
              <a:t>parasitologi klinik; dan</a:t>
            </a:r>
            <a:br>
              <a:rPr lang="id-ID" sz="3600" dirty="0"/>
            </a:br>
            <a:r>
              <a:rPr lang="id-ID" sz="3600" dirty="0" smtClean="0"/>
              <a:t>	c.laboratorium </a:t>
            </a:r>
            <a:r>
              <a:rPr lang="id-ID" sz="3600" dirty="0"/>
              <a:t>patologi anatomik.</a:t>
            </a:r>
          </a:p>
          <a:p>
            <a:endParaRPr lang="id-ID" sz="3600" dirty="0"/>
          </a:p>
        </p:txBody>
      </p:sp>
    </p:spTree>
    <p:extLst>
      <p:ext uri="{BB962C8B-B14F-4D97-AF65-F5344CB8AC3E}">
        <p14:creationId xmlns:p14="http://schemas.microsoft.com/office/powerpoint/2010/main" val="485211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2"/>
          <a:srcRect l="10153" t="16532" r="27310" b="5704"/>
          <a:stretch/>
        </p:blipFill>
        <p:spPr>
          <a:xfrm>
            <a:off x="94153" y="125730"/>
            <a:ext cx="8844882" cy="6183590"/>
          </a:xfrm>
          <a:prstGeom prst="rect">
            <a:avLst/>
          </a:prstGeom>
        </p:spPr>
      </p:pic>
    </p:spTree>
    <p:extLst>
      <p:ext uri="{BB962C8B-B14F-4D97-AF65-F5344CB8AC3E}">
        <p14:creationId xmlns:p14="http://schemas.microsoft.com/office/powerpoint/2010/main" val="4062201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2"/>
          <a:srcRect l="13473" t="16532" r="36718" b="17516"/>
          <a:stretch/>
        </p:blipFill>
        <p:spPr>
          <a:xfrm>
            <a:off x="179512" y="116632"/>
            <a:ext cx="8511990" cy="6336704"/>
          </a:xfrm>
          <a:prstGeom prst="rect">
            <a:avLst/>
          </a:prstGeom>
        </p:spPr>
      </p:pic>
    </p:spTree>
    <p:extLst>
      <p:ext uri="{BB962C8B-B14F-4D97-AF65-F5344CB8AC3E}">
        <p14:creationId xmlns:p14="http://schemas.microsoft.com/office/powerpoint/2010/main" val="3627143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2"/>
          <a:srcRect l="9599" t="16532" r="33397" b="5704"/>
          <a:stretch/>
        </p:blipFill>
        <p:spPr>
          <a:xfrm>
            <a:off x="395536" y="188640"/>
            <a:ext cx="8208912" cy="6296155"/>
          </a:xfrm>
          <a:prstGeom prst="rect">
            <a:avLst/>
          </a:prstGeom>
        </p:spPr>
      </p:pic>
    </p:spTree>
    <p:extLst>
      <p:ext uri="{BB962C8B-B14F-4D97-AF65-F5344CB8AC3E}">
        <p14:creationId xmlns:p14="http://schemas.microsoft.com/office/powerpoint/2010/main" val="2892070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3"/>
          <a:srcRect l="12919" t="17516" r="32844" b="6688"/>
          <a:stretch/>
        </p:blipFill>
        <p:spPr>
          <a:xfrm>
            <a:off x="457200" y="188640"/>
            <a:ext cx="7978080" cy="6268491"/>
          </a:xfrm>
          <a:prstGeom prst="rect">
            <a:avLst/>
          </a:prstGeom>
        </p:spPr>
      </p:pic>
    </p:spTree>
    <p:extLst>
      <p:ext uri="{BB962C8B-B14F-4D97-AF65-F5344CB8AC3E}">
        <p14:creationId xmlns:p14="http://schemas.microsoft.com/office/powerpoint/2010/main" val="3058586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2"/>
          <a:srcRect l="10706" t="27360" r="30076" b="37203"/>
          <a:stretch/>
        </p:blipFill>
        <p:spPr>
          <a:xfrm>
            <a:off x="179512" y="1916832"/>
            <a:ext cx="8688009" cy="2923068"/>
          </a:xfrm>
          <a:prstGeom prst="rect">
            <a:avLst/>
          </a:prstGeom>
        </p:spPr>
      </p:pic>
    </p:spTree>
    <p:extLst>
      <p:ext uri="{BB962C8B-B14F-4D97-AF65-F5344CB8AC3E}">
        <p14:creationId xmlns:p14="http://schemas.microsoft.com/office/powerpoint/2010/main" val="2538713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doa belajar png"/>
          <p:cNvPicPr>
            <a:picLocks noChangeAspect="1" noChangeArrowheads="1"/>
          </p:cNvPicPr>
          <p:nvPr/>
        </p:nvPicPr>
        <p:blipFill rotWithShape="1">
          <a:blip r:embed="rId3">
            <a:extLst>
              <a:ext uri="{28A0092B-C50C-407E-A947-70E740481C1C}">
                <a14:useLocalDpi xmlns:a14="http://schemas.microsoft.com/office/drawing/2010/main" val="0"/>
              </a:ext>
            </a:extLst>
          </a:blip>
          <a:srcRect t="16206" b="9785"/>
          <a:stretch/>
        </p:blipFill>
        <p:spPr bwMode="auto">
          <a:xfrm>
            <a:off x="0" y="1338429"/>
            <a:ext cx="9141547" cy="51125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over.png"/>
          <p:cNvPicPr>
            <a:picLocks noChangeAspect="1"/>
          </p:cNvPicPr>
          <p:nvPr/>
        </p:nvPicPr>
        <p:blipFill>
          <a:blip r:embed="rId4"/>
          <a:stretch>
            <a:fillRect/>
          </a:stretch>
        </p:blipFill>
        <p:spPr>
          <a:xfrm>
            <a:off x="2453" y="1306"/>
            <a:ext cx="9141546" cy="1617934"/>
          </a:xfrm>
          <a:prstGeom prst="rect">
            <a:avLst/>
          </a:prstGeom>
        </p:spPr>
      </p:pic>
      <p:pic>
        <p:nvPicPr>
          <p:cNvPr id="12" name="Picture 3" descr="D:\ARTWORK\UNISA\BRAND BOOK\CDR\__MASTER TEMPLATE\TEMPLATE PPT\JPG\1,1.png"/>
          <p:cNvPicPr>
            <a:picLocks noChangeAspect="1" noChangeArrowheads="1"/>
          </p:cNvPicPr>
          <p:nvPr/>
        </p:nvPicPr>
        <p:blipFill>
          <a:blip r:embed="rId5" cstate="print"/>
          <a:srcRect/>
          <a:stretch>
            <a:fillRect/>
          </a:stretch>
        </p:blipFill>
        <p:spPr bwMode="auto">
          <a:xfrm>
            <a:off x="642910" y="214290"/>
            <a:ext cx="1643074" cy="592720"/>
          </a:xfrm>
          <a:prstGeom prst="rect">
            <a:avLst/>
          </a:prstGeom>
          <a:noFill/>
        </p:spPr>
      </p:pic>
      <p:sp>
        <p:nvSpPr>
          <p:cNvPr id="3" name="TextBox 2"/>
          <p:cNvSpPr txBox="1"/>
          <p:nvPr/>
        </p:nvSpPr>
        <p:spPr>
          <a:xfrm>
            <a:off x="2768983" y="-177596"/>
            <a:ext cx="5430399" cy="1323439"/>
          </a:xfrm>
          <a:prstGeom prst="rect">
            <a:avLst/>
          </a:prstGeom>
          <a:noFill/>
        </p:spPr>
        <p:txBody>
          <a:bodyPr wrap="square" rtlCol="0">
            <a:spAutoFit/>
          </a:bodyPr>
          <a:lstStyle/>
          <a:p>
            <a:pPr algn="r"/>
            <a:endParaRPr lang="id-ID" sz="4000" dirty="0" smtClean="0">
              <a:solidFill>
                <a:schemeClr val="tx1">
                  <a:lumMod val="75000"/>
                  <a:lumOff val="25000"/>
                </a:schemeClr>
              </a:solidFill>
            </a:endParaRPr>
          </a:p>
          <a:p>
            <a:pPr algn="r"/>
            <a:r>
              <a:rPr lang="id-ID" sz="4000" dirty="0" smtClean="0">
                <a:solidFill>
                  <a:schemeClr val="tx1">
                    <a:lumMod val="75000"/>
                    <a:lumOff val="25000"/>
                  </a:schemeClr>
                </a:solidFill>
              </a:rPr>
              <a:t>Do’a Sebelum Belajar</a:t>
            </a:r>
            <a:endParaRPr lang="id-ID" sz="4000"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3"/>
          <a:srcRect l="9599" t="19484" r="27863" b="5704"/>
          <a:stretch/>
        </p:blipFill>
        <p:spPr>
          <a:xfrm>
            <a:off x="253605" y="404664"/>
            <a:ext cx="8861020" cy="5959623"/>
          </a:xfrm>
          <a:prstGeom prst="rect">
            <a:avLst/>
          </a:prstGeom>
        </p:spPr>
      </p:pic>
    </p:spTree>
    <p:extLst>
      <p:ext uri="{BB962C8B-B14F-4D97-AF65-F5344CB8AC3E}">
        <p14:creationId xmlns:p14="http://schemas.microsoft.com/office/powerpoint/2010/main" val="3702249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3"/>
          <a:srcRect l="9046" t="19484" r="32844" b="5704"/>
          <a:stretch/>
        </p:blipFill>
        <p:spPr>
          <a:xfrm>
            <a:off x="251520" y="318592"/>
            <a:ext cx="8475633" cy="6134743"/>
          </a:xfrm>
          <a:prstGeom prst="rect">
            <a:avLst/>
          </a:prstGeom>
        </p:spPr>
      </p:pic>
    </p:spTree>
    <p:extLst>
      <p:ext uri="{BB962C8B-B14F-4D97-AF65-F5344CB8AC3E}">
        <p14:creationId xmlns:p14="http://schemas.microsoft.com/office/powerpoint/2010/main" val="2229622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3"/>
          <a:srcRect l="12367" t="16532" r="32844" b="4719"/>
          <a:stretch/>
        </p:blipFill>
        <p:spPr>
          <a:xfrm>
            <a:off x="251520" y="188640"/>
            <a:ext cx="7776864" cy="6284334"/>
          </a:xfrm>
          <a:prstGeom prst="rect">
            <a:avLst/>
          </a:prstGeom>
        </p:spPr>
      </p:pic>
    </p:spTree>
    <p:extLst>
      <p:ext uri="{BB962C8B-B14F-4D97-AF65-F5344CB8AC3E}">
        <p14:creationId xmlns:p14="http://schemas.microsoft.com/office/powerpoint/2010/main" val="969724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3"/>
          <a:srcRect l="9046" t="18500" r="31737" b="15547"/>
          <a:stretch/>
        </p:blipFill>
        <p:spPr>
          <a:xfrm>
            <a:off x="14955" y="609600"/>
            <a:ext cx="8987540" cy="5627711"/>
          </a:xfrm>
          <a:prstGeom prst="rect">
            <a:avLst/>
          </a:prstGeom>
        </p:spPr>
      </p:pic>
    </p:spTree>
    <p:extLst>
      <p:ext uri="{BB962C8B-B14F-4D97-AF65-F5344CB8AC3E}">
        <p14:creationId xmlns:p14="http://schemas.microsoft.com/office/powerpoint/2010/main" val="3544973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2"/>
          <a:srcRect l="8492" t="18500" r="26756" b="7672"/>
          <a:stretch/>
        </p:blipFill>
        <p:spPr>
          <a:xfrm>
            <a:off x="162229" y="609601"/>
            <a:ext cx="8874267" cy="5688632"/>
          </a:xfrm>
          <a:prstGeom prst="rect">
            <a:avLst/>
          </a:prstGeom>
        </p:spPr>
      </p:pic>
    </p:spTree>
    <p:extLst>
      <p:ext uri="{BB962C8B-B14F-4D97-AF65-F5344CB8AC3E}">
        <p14:creationId xmlns:p14="http://schemas.microsoft.com/office/powerpoint/2010/main" val="4147661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2"/>
          <a:srcRect l="8492" t="18297" r="31184" b="8860"/>
          <a:stretch/>
        </p:blipFill>
        <p:spPr>
          <a:xfrm>
            <a:off x="179512" y="188640"/>
            <a:ext cx="8803466" cy="5976664"/>
          </a:xfrm>
          <a:prstGeom prst="rect">
            <a:avLst/>
          </a:prstGeom>
        </p:spPr>
      </p:pic>
    </p:spTree>
    <p:extLst>
      <p:ext uri="{BB962C8B-B14F-4D97-AF65-F5344CB8AC3E}">
        <p14:creationId xmlns:p14="http://schemas.microsoft.com/office/powerpoint/2010/main" val="4199595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2"/>
          <a:srcRect l="12920" t="16532" r="32844" b="24407"/>
          <a:stretch/>
        </p:blipFill>
        <p:spPr>
          <a:xfrm>
            <a:off x="107504" y="609601"/>
            <a:ext cx="8938594" cy="5472608"/>
          </a:xfrm>
          <a:prstGeom prst="rect">
            <a:avLst/>
          </a:prstGeom>
        </p:spPr>
      </p:pic>
    </p:spTree>
    <p:extLst>
      <p:ext uri="{BB962C8B-B14F-4D97-AF65-F5344CB8AC3E}">
        <p14:creationId xmlns:p14="http://schemas.microsoft.com/office/powerpoint/2010/main" val="2644367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3"/>
          <a:srcRect l="10153" t="18500" r="30077" b="9641"/>
          <a:stretch/>
        </p:blipFill>
        <p:spPr>
          <a:xfrm>
            <a:off x="179512" y="260648"/>
            <a:ext cx="8842189" cy="5976664"/>
          </a:xfrm>
          <a:prstGeom prst="rect">
            <a:avLst/>
          </a:prstGeom>
        </p:spPr>
      </p:pic>
    </p:spTree>
    <p:extLst>
      <p:ext uri="{BB962C8B-B14F-4D97-AF65-F5344CB8AC3E}">
        <p14:creationId xmlns:p14="http://schemas.microsoft.com/office/powerpoint/2010/main" val="2369423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200" dirty="0" smtClean="0"/>
              <a:t>PENYELENGGARAAN  (BAB III)</a:t>
            </a:r>
            <a:endParaRPr lang="id-ID" sz="3200" dirty="0"/>
          </a:p>
        </p:txBody>
      </p:sp>
      <p:sp>
        <p:nvSpPr>
          <p:cNvPr id="3" name="Content Placeholder 2"/>
          <p:cNvSpPr>
            <a:spLocks noGrp="1"/>
          </p:cNvSpPr>
          <p:nvPr>
            <p:ph idx="1"/>
          </p:nvPr>
        </p:nvSpPr>
        <p:spPr>
          <a:xfrm>
            <a:off x="179512" y="1484784"/>
            <a:ext cx="8964488" cy="4968552"/>
          </a:xfrm>
        </p:spPr>
        <p:txBody>
          <a:bodyPr/>
          <a:lstStyle/>
          <a:p>
            <a:r>
              <a:rPr lang="id-ID" sz="2800" dirty="0" smtClean="0"/>
              <a:t>Laboratorium </a:t>
            </a:r>
            <a:r>
              <a:rPr lang="id-ID" sz="2800" dirty="0"/>
              <a:t>klinik dapat diselenggarakan oleh pemerintah, pemerintah daerah, atau swasta.</a:t>
            </a:r>
          </a:p>
          <a:p>
            <a:r>
              <a:rPr lang="id-ID" sz="2800" dirty="0" smtClean="0"/>
              <a:t>Laboratorium </a:t>
            </a:r>
            <a:r>
              <a:rPr lang="id-ID" sz="2800" dirty="0"/>
              <a:t>klinik yang diselenggarakan oleh pemerintah atau pemerintah daerah sebagaimana dimaksud pada ayat (1) harus berbentuk unit pelaksana teknis di bidang kesehatan, instansi pemerintah, atau lembaga teknis daerah.</a:t>
            </a:r>
          </a:p>
          <a:p>
            <a:r>
              <a:rPr lang="id-ID" sz="2800" dirty="0" smtClean="0"/>
              <a:t>Laboratorium </a:t>
            </a:r>
            <a:r>
              <a:rPr lang="id-ID" sz="2800" dirty="0"/>
              <a:t>klinik yang diselenggarakan oleh swasta sebagaimana yang dimaksud pada ayat (1) harus berbadan hukum.</a:t>
            </a:r>
          </a:p>
          <a:p>
            <a:endParaRPr lang="id-ID" sz="2800" dirty="0"/>
          </a:p>
        </p:txBody>
      </p:sp>
    </p:spTree>
    <p:extLst>
      <p:ext uri="{BB962C8B-B14F-4D97-AF65-F5344CB8AC3E}">
        <p14:creationId xmlns:p14="http://schemas.microsoft.com/office/powerpoint/2010/main" val="3597971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KEWAJIBAN LABORATORIUM KLINIK</a:t>
            </a:r>
            <a:endParaRPr lang="id-ID" dirty="0"/>
          </a:p>
        </p:txBody>
      </p:sp>
      <p:sp>
        <p:nvSpPr>
          <p:cNvPr id="3" name="Content Placeholder 2"/>
          <p:cNvSpPr>
            <a:spLocks noGrp="1"/>
          </p:cNvSpPr>
          <p:nvPr>
            <p:ph idx="1"/>
          </p:nvPr>
        </p:nvSpPr>
        <p:spPr>
          <a:xfrm>
            <a:off x="16943" y="2564904"/>
            <a:ext cx="9144000" cy="3649133"/>
          </a:xfrm>
        </p:spPr>
        <p:txBody>
          <a:bodyPr/>
          <a:lstStyle/>
          <a:p>
            <a:r>
              <a:rPr lang="id-ID" sz="2400" dirty="0" smtClean="0"/>
              <a:t>Melaksanakan Pemantapan Mutu Internal Dan Mengikuti Kegiatan Pemantapan Mutu Eksternal Yang Diakui Oleh Pemerintah;</a:t>
            </a:r>
          </a:p>
          <a:p>
            <a:r>
              <a:rPr lang="id-ID" sz="2400" dirty="0" smtClean="0"/>
              <a:t>Mengikuti Akreditasi Laboratorium Yang Diselenggarakan Oleh Komite Akreditasi Laboratorium Kesehatan (KALK) Setiap 5 (Lima) Tahun;</a:t>
            </a:r>
          </a:p>
          <a:p>
            <a:r>
              <a:rPr lang="id-ID" sz="2400" dirty="0" smtClean="0"/>
              <a:t>Menyelenggarakan Upaya Keselamatan Dan Keamanan Laboratorium;</a:t>
            </a:r>
          </a:p>
          <a:p>
            <a:r>
              <a:rPr lang="id-ID" sz="2400" dirty="0" smtClean="0"/>
              <a:t>Memperhatikan Fungsi Sosial;</a:t>
            </a:r>
          </a:p>
          <a:p>
            <a:r>
              <a:rPr lang="id-ID" sz="2400" dirty="0" smtClean="0"/>
              <a:t>Membantu Program Pemerintah Di Bidang Pelayanan Kesehatan Kepada Masyarakat; Dan</a:t>
            </a:r>
          </a:p>
          <a:p>
            <a:r>
              <a:rPr lang="id-ID" sz="2400" dirty="0" smtClean="0"/>
              <a:t>Berperan Serta Secara Aktif Dalam Asosiasi Laboratorium Kesehatan.</a:t>
            </a:r>
          </a:p>
          <a:p>
            <a:endParaRPr lang="id-ID" sz="2400" dirty="0"/>
          </a:p>
        </p:txBody>
      </p:sp>
    </p:spTree>
    <p:extLst>
      <p:ext uri="{BB962C8B-B14F-4D97-AF65-F5344CB8AC3E}">
        <p14:creationId xmlns:p14="http://schemas.microsoft.com/office/powerpoint/2010/main" val="3453574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7274" y="2739614"/>
            <a:ext cx="8687214" cy="1569660"/>
          </a:xfrm>
          <a:prstGeom prst="rect">
            <a:avLst/>
          </a:prstGeom>
          <a:noFill/>
        </p:spPr>
        <p:txBody>
          <a:bodyPr wrap="square" rtlCol="0">
            <a:spAutoFit/>
          </a:bodyPr>
          <a:lstStyle/>
          <a:p>
            <a:r>
              <a:rPr lang="id-ID" sz="3200" dirty="0" smtClean="0"/>
              <a:t>Mahasiswa mampu</a:t>
            </a:r>
            <a:r>
              <a:rPr lang="id-ID" sz="3200" dirty="0"/>
              <a:t> </a:t>
            </a:r>
            <a:r>
              <a:rPr lang="id-ID" sz="3200" dirty="0" smtClean="0"/>
              <a:t>menjelaskan</a:t>
            </a:r>
            <a:r>
              <a:rPr lang="id-ID" sz="3200" dirty="0"/>
              <a:t> </a:t>
            </a:r>
            <a:r>
              <a:rPr lang="id-ID" sz="3200" dirty="0" smtClean="0"/>
              <a:t>tentang</a:t>
            </a:r>
            <a:r>
              <a:rPr lang="id-ID" sz="3200" dirty="0"/>
              <a:t> </a:t>
            </a:r>
            <a:r>
              <a:rPr lang="id-ID" sz="3200" dirty="0" smtClean="0"/>
              <a:t>laboratorium</a:t>
            </a:r>
            <a:r>
              <a:rPr lang="id-ID" sz="3200" dirty="0"/>
              <a:t> </a:t>
            </a:r>
            <a:r>
              <a:rPr lang="id-ID" sz="3200" dirty="0" smtClean="0"/>
              <a:t>(Laboratorium Klinik dan Laboratorium Non Klinik)</a:t>
            </a:r>
            <a:endParaRPr lang="id-ID" sz="3200" dirty="0"/>
          </a:p>
        </p:txBody>
      </p:sp>
      <p:pic>
        <p:nvPicPr>
          <p:cNvPr id="11" name="Picture 10" descr="Cover.png"/>
          <p:cNvPicPr>
            <a:picLocks noChangeAspect="1"/>
          </p:cNvPicPr>
          <p:nvPr/>
        </p:nvPicPr>
        <p:blipFill>
          <a:blip r:embed="rId3"/>
          <a:stretch>
            <a:fillRect/>
          </a:stretch>
        </p:blipFill>
        <p:spPr>
          <a:xfrm>
            <a:off x="2453" y="1306"/>
            <a:ext cx="9141546" cy="1617934"/>
          </a:xfrm>
          <a:prstGeom prst="rect">
            <a:avLst/>
          </a:prstGeom>
        </p:spPr>
      </p:pic>
      <p:pic>
        <p:nvPicPr>
          <p:cNvPr id="12" name="Picture 3" descr="D:\ARTWORK\UNISA\BRAND BOOK\CDR\__MASTER TEMPLATE\TEMPLATE PPT\JPG\1,1.png"/>
          <p:cNvPicPr>
            <a:picLocks noChangeAspect="1" noChangeArrowheads="1"/>
          </p:cNvPicPr>
          <p:nvPr/>
        </p:nvPicPr>
        <p:blipFill>
          <a:blip r:embed="rId4" cstate="print"/>
          <a:srcRect/>
          <a:stretch>
            <a:fillRect/>
          </a:stretch>
        </p:blipFill>
        <p:spPr bwMode="auto">
          <a:xfrm>
            <a:off x="642910" y="214290"/>
            <a:ext cx="1643074" cy="592720"/>
          </a:xfrm>
          <a:prstGeom prst="rect">
            <a:avLst/>
          </a:prstGeom>
          <a:noFill/>
        </p:spPr>
      </p:pic>
      <p:sp>
        <p:nvSpPr>
          <p:cNvPr id="2" name="Text Box 1"/>
          <p:cNvSpPr txBox="1"/>
          <p:nvPr/>
        </p:nvSpPr>
        <p:spPr>
          <a:xfrm>
            <a:off x="1360921" y="1225319"/>
            <a:ext cx="5946308" cy="1200329"/>
          </a:xfrm>
          <a:prstGeom prst="rect">
            <a:avLst/>
          </a:prstGeom>
          <a:noFill/>
        </p:spPr>
        <p:txBody>
          <a:bodyPr wrap="none" rtlCol="0" anchor="t">
            <a:spAutoFit/>
          </a:bodyPr>
          <a:lstStyle/>
          <a:p>
            <a:pPr marL="0" indent="0" algn="ctr" eaLnBrk="1" hangingPunct="1">
              <a:buNone/>
            </a:pPr>
            <a:r>
              <a:rPr sz="3600" b="1" dirty="0">
                <a:ea typeface="Arial Unicode MS" pitchFamily="34" charset="-128"/>
                <a:sym typeface="+mn-ea"/>
              </a:rPr>
              <a:t>TUJUAN PEMBELAJARAN/ LO</a:t>
            </a:r>
            <a:r>
              <a:rPr sz="3600" b="1" dirty="0" smtClean="0">
                <a:ea typeface="Arial Unicode MS" pitchFamily="34" charset="-128"/>
                <a:sym typeface="+mn-ea"/>
              </a:rPr>
              <a:t>/</a:t>
            </a:r>
          </a:p>
          <a:p>
            <a:pPr marL="0" indent="0" algn="ctr" eaLnBrk="1" hangingPunct="1">
              <a:buNone/>
            </a:pPr>
            <a:r>
              <a:rPr sz="3600" b="1" dirty="0" smtClean="0">
                <a:ea typeface="Arial Unicode MS" pitchFamily="34" charset="-128"/>
                <a:sym typeface="+mn-ea"/>
              </a:rPr>
              <a:t> </a:t>
            </a:r>
            <a:r>
              <a:rPr sz="3600" b="1" dirty="0">
                <a:ea typeface="Arial Unicode MS" pitchFamily="34" charset="-128"/>
                <a:sym typeface="+mn-ea"/>
              </a:rPr>
              <a:t>CAPAIAN PEMBELAJARAN</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a:xfrm>
            <a:off x="251520" y="1844824"/>
            <a:ext cx="8784976" cy="3649133"/>
          </a:xfrm>
        </p:spPr>
        <p:txBody>
          <a:bodyPr/>
          <a:lstStyle/>
          <a:p>
            <a:r>
              <a:rPr lang="id-ID" sz="3000" dirty="0"/>
              <a:t>Laboratorium klinik hanya dapat melakukan pelayanan pemeriksaan spesimen klinik atas permintaan tertulis dari:</a:t>
            </a:r>
          </a:p>
          <a:p>
            <a:pPr marL="514350" indent="-514350">
              <a:buFont typeface="+mj-lt"/>
              <a:buAutoNum type="alphaUcPeriod"/>
            </a:pPr>
            <a:r>
              <a:rPr lang="id-ID" sz="3000" dirty="0" smtClean="0"/>
              <a:t>fasilitas </a:t>
            </a:r>
            <a:r>
              <a:rPr lang="id-ID" sz="3000" dirty="0"/>
              <a:t>pelayanan kesehatan pemerintah atau </a:t>
            </a:r>
            <a:r>
              <a:rPr lang="id-ID" sz="3000" dirty="0" smtClean="0"/>
              <a:t>	   swasta;</a:t>
            </a:r>
          </a:p>
          <a:p>
            <a:pPr marL="514350" indent="-514350">
              <a:buFont typeface="+mj-lt"/>
              <a:buAutoNum type="alphaUcPeriod"/>
            </a:pPr>
            <a:r>
              <a:rPr lang="id-ID" sz="3000" dirty="0" smtClean="0"/>
              <a:t>dokter;</a:t>
            </a:r>
            <a:endParaRPr lang="id-ID" sz="3000" dirty="0"/>
          </a:p>
          <a:p>
            <a:pPr marL="514350" indent="-514350">
              <a:buFont typeface="+mj-lt"/>
              <a:buAutoNum type="alphaUcPeriod"/>
            </a:pPr>
            <a:r>
              <a:rPr lang="id-ID" sz="3000" dirty="0" smtClean="0"/>
              <a:t>dokter </a:t>
            </a:r>
            <a:r>
              <a:rPr lang="id-ID" sz="3000" dirty="0"/>
              <a:t>gigi untuk pemeriksaan keperluan kesehatan gigi dan </a:t>
            </a:r>
            <a:r>
              <a:rPr lang="id-ID" sz="3000" dirty="0" smtClean="0"/>
              <a:t>mulut;</a:t>
            </a:r>
          </a:p>
          <a:p>
            <a:pPr marL="514350" indent="-514350">
              <a:buFont typeface="+mj-lt"/>
              <a:buAutoNum type="alphaUcPeriod"/>
            </a:pPr>
            <a:r>
              <a:rPr lang="id-ID" sz="3000" dirty="0" smtClean="0"/>
              <a:t>bidan </a:t>
            </a:r>
            <a:r>
              <a:rPr lang="id-ID" sz="3000" dirty="0"/>
              <a:t>untuk pemeriksaan kehamilan dan kesehatan ibu; </a:t>
            </a:r>
            <a:r>
              <a:rPr lang="id-ID" sz="3000" dirty="0" smtClean="0"/>
              <a:t>atau</a:t>
            </a:r>
          </a:p>
          <a:p>
            <a:pPr marL="514350" indent="-514350">
              <a:buFont typeface="+mj-lt"/>
              <a:buAutoNum type="alphaUcPeriod"/>
            </a:pPr>
            <a:r>
              <a:rPr lang="id-ID" sz="3000" dirty="0" smtClean="0"/>
              <a:t>instansi </a:t>
            </a:r>
            <a:r>
              <a:rPr lang="id-ID" sz="3000" dirty="0"/>
              <a:t>pemerintah untuk kepentingan penegakan hukum.</a:t>
            </a:r>
          </a:p>
          <a:p>
            <a:endParaRPr lang="id-ID" sz="3000" dirty="0"/>
          </a:p>
        </p:txBody>
      </p:sp>
    </p:spTree>
    <p:extLst>
      <p:ext uri="{BB962C8B-B14F-4D97-AF65-F5344CB8AC3E}">
        <p14:creationId xmlns:p14="http://schemas.microsoft.com/office/powerpoint/2010/main" val="3935445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200" dirty="0"/>
              <a:t>BAB IV</a:t>
            </a:r>
            <a:r>
              <a:rPr lang="id-ID" sz="3200" dirty="0"/>
              <a:t/>
            </a:r>
            <a:br>
              <a:rPr lang="id-ID" sz="3200" dirty="0"/>
            </a:br>
            <a:r>
              <a:rPr lang="id-ID" sz="3200" dirty="0"/>
              <a:t>PERSYARATAN</a:t>
            </a:r>
            <a:endParaRPr lang="id-ID" sz="3200" dirty="0"/>
          </a:p>
        </p:txBody>
      </p:sp>
      <p:sp>
        <p:nvSpPr>
          <p:cNvPr id="3" name="Content Placeholder 2"/>
          <p:cNvSpPr>
            <a:spLocks noGrp="1"/>
          </p:cNvSpPr>
          <p:nvPr>
            <p:ph idx="1"/>
          </p:nvPr>
        </p:nvSpPr>
        <p:spPr>
          <a:xfrm>
            <a:off x="457200" y="1628800"/>
            <a:ext cx="7772400" cy="4162401"/>
          </a:xfrm>
        </p:spPr>
        <p:txBody>
          <a:bodyPr/>
          <a:lstStyle/>
          <a:p>
            <a:r>
              <a:rPr lang="id-ID" dirty="0"/>
              <a:t>Laboratorium klinik harus memenuhi persyaratan lokasi, bangunan, prasarana, peralatan, kemampuan pemeriksaan spesimen klinik, dan ketenagaan sesuai dengan klasifikasinya.</a:t>
            </a:r>
            <a:endParaRPr lang="id-ID" dirty="0"/>
          </a:p>
        </p:txBody>
      </p:sp>
    </p:spTree>
    <p:extLst>
      <p:ext uri="{BB962C8B-B14F-4D97-AF65-F5344CB8AC3E}">
        <p14:creationId xmlns:p14="http://schemas.microsoft.com/office/powerpoint/2010/main" val="1326836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3600" dirty="0"/>
              <a:t>Bangunan, Prasarana, Peralatan dan Kemampuan Pemeriksaan</a:t>
            </a:r>
            <a:endParaRPr lang="id-ID" sz="3600" dirty="0"/>
          </a:p>
        </p:txBody>
      </p:sp>
      <p:sp>
        <p:nvSpPr>
          <p:cNvPr id="3" name="Content Placeholder 2"/>
          <p:cNvSpPr>
            <a:spLocks noGrp="1"/>
          </p:cNvSpPr>
          <p:nvPr>
            <p:ph idx="1"/>
          </p:nvPr>
        </p:nvSpPr>
        <p:spPr>
          <a:xfrm>
            <a:off x="0" y="2142068"/>
            <a:ext cx="9036496" cy="3649133"/>
          </a:xfrm>
        </p:spPr>
        <p:txBody>
          <a:bodyPr/>
          <a:lstStyle/>
          <a:p>
            <a:r>
              <a:rPr lang="id-ID" dirty="0"/>
              <a:t>Laboratorium klinik harus mempunyai persyaratan minimal yang meliputi bangunan, prasarana, peralatan, dan kemampuan pemeriksaan spesimen klinik sesuai dengan klasifikasinya.</a:t>
            </a:r>
          </a:p>
          <a:p>
            <a:r>
              <a:rPr lang="id-ID" dirty="0" smtClean="0"/>
              <a:t>Ketentuan </a:t>
            </a:r>
            <a:r>
              <a:rPr lang="id-ID" dirty="0"/>
              <a:t>persyaratan minimal sebagaimana dimaksud pada ayat (1) tercantum dalam </a:t>
            </a:r>
            <a:r>
              <a:rPr lang="id-ID" dirty="0">
                <a:solidFill>
                  <a:srgbClr val="FF0000"/>
                </a:solidFill>
              </a:rPr>
              <a:t>Lampiran I </a:t>
            </a:r>
            <a:r>
              <a:rPr lang="id-ID" dirty="0"/>
              <a:t>sampai dengan </a:t>
            </a:r>
            <a:r>
              <a:rPr lang="id-ID" dirty="0">
                <a:solidFill>
                  <a:srgbClr val="FF0000"/>
                </a:solidFill>
              </a:rPr>
              <a:t>Lampiran IV </a:t>
            </a:r>
            <a:r>
              <a:rPr lang="id-ID" dirty="0"/>
              <a:t>Peraturan ini.</a:t>
            </a:r>
          </a:p>
          <a:p>
            <a:endParaRPr lang="id-ID" dirty="0"/>
          </a:p>
        </p:txBody>
      </p:sp>
    </p:spTree>
    <p:extLst>
      <p:ext uri="{BB962C8B-B14F-4D97-AF65-F5344CB8AC3E}">
        <p14:creationId xmlns:p14="http://schemas.microsoft.com/office/powerpoint/2010/main" val="399986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2"/>
          <a:srcRect l="9046" t="16532" r="25649" b="11610"/>
          <a:stretch/>
        </p:blipFill>
        <p:spPr>
          <a:xfrm>
            <a:off x="323528" y="628974"/>
            <a:ext cx="8496945" cy="5256584"/>
          </a:xfrm>
          <a:prstGeom prst="rect">
            <a:avLst/>
          </a:prstGeom>
        </p:spPr>
      </p:pic>
    </p:spTree>
    <p:extLst>
      <p:ext uri="{BB962C8B-B14F-4D97-AF65-F5344CB8AC3E}">
        <p14:creationId xmlns:p14="http://schemas.microsoft.com/office/powerpoint/2010/main" val="3135825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5" name="Picture 4"/>
          <p:cNvPicPr>
            <a:picLocks noChangeAspect="1"/>
          </p:cNvPicPr>
          <p:nvPr/>
        </p:nvPicPr>
        <p:blipFill rotWithShape="1">
          <a:blip r:embed="rId2"/>
          <a:srcRect l="10153" t="19485" r="24542" b="6688"/>
          <a:stretch/>
        </p:blipFill>
        <p:spPr>
          <a:xfrm>
            <a:off x="251520" y="764704"/>
            <a:ext cx="8496945" cy="5400600"/>
          </a:xfrm>
          <a:prstGeom prst="rect">
            <a:avLst/>
          </a:prstGeom>
        </p:spPr>
      </p:pic>
    </p:spTree>
    <p:extLst>
      <p:ext uri="{BB962C8B-B14F-4D97-AF65-F5344CB8AC3E}">
        <p14:creationId xmlns:p14="http://schemas.microsoft.com/office/powerpoint/2010/main" val="3857945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2"/>
          <a:srcRect l="10153" t="17870" r="24542" b="31297"/>
          <a:stretch/>
        </p:blipFill>
        <p:spPr>
          <a:xfrm>
            <a:off x="323528" y="1700808"/>
            <a:ext cx="8496944" cy="3718521"/>
          </a:xfrm>
          <a:prstGeom prst="rect">
            <a:avLst/>
          </a:prstGeom>
        </p:spPr>
      </p:pic>
    </p:spTree>
    <p:extLst>
      <p:ext uri="{BB962C8B-B14F-4D97-AF65-F5344CB8AC3E}">
        <p14:creationId xmlns:p14="http://schemas.microsoft.com/office/powerpoint/2010/main" val="667827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2"/>
          <a:srcRect l="8492" t="15547" r="25095" b="5704"/>
          <a:stretch/>
        </p:blipFill>
        <p:spPr>
          <a:xfrm>
            <a:off x="179511" y="581757"/>
            <a:ext cx="8640961" cy="5760640"/>
          </a:xfrm>
          <a:prstGeom prst="rect">
            <a:avLst/>
          </a:prstGeom>
        </p:spPr>
      </p:pic>
    </p:spTree>
    <p:extLst>
      <p:ext uri="{BB962C8B-B14F-4D97-AF65-F5344CB8AC3E}">
        <p14:creationId xmlns:p14="http://schemas.microsoft.com/office/powerpoint/2010/main" val="2457532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2"/>
          <a:srcRect l="9598" t="17516" r="26203" b="4719"/>
          <a:stretch/>
        </p:blipFill>
        <p:spPr>
          <a:xfrm>
            <a:off x="323528" y="609601"/>
            <a:ext cx="8352929" cy="5688632"/>
          </a:xfrm>
          <a:prstGeom prst="rect">
            <a:avLst/>
          </a:prstGeom>
        </p:spPr>
      </p:pic>
    </p:spTree>
    <p:extLst>
      <p:ext uri="{BB962C8B-B14F-4D97-AF65-F5344CB8AC3E}">
        <p14:creationId xmlns:p14="http://schemas.microsoft.com/office/powerpoint/2010/main" val="3594076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2"/>
          <a:srcRect l="8492" t="19485" r="25649" b="7673"/>
          <a:stretch/>
        </p:blipFill>
        <p:spPr>
          <a:xfrm>
            <a:off x="251520" y="836712"/>
            <a:ext cx="8568953" cy="5328592"/>
          </a:xfrm>
          <a:prstGeom prst="rect">
            <a:avLst/>
          </a:prstGeom>
        </p:spPr>
      </p:pic>
    </p:spTree>
    <p:extLst>
      <p:ext uri="{BB962C8B-B14F-4D97-AF65-F5344CB8AC3E}">
        <p14:creationId xmlns:p14="http://schemas.microsoft.com/office/powerpoint/2010/main" val="923351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2"/>
          <a:srcRect l="9046" t="16532" r="25649" b="15547"/>
          <a:stretch/>
        </p:blipFill>
        <p:spPr>
          <a:xfrm>
            <a:off x="179512" y="980728"/>
            <a:ext cx="8866377" cy="5184576"/>
          </a:xfrm>
          <a:prstGeom prst="rect">
            <a:avLst/>
          </a:prstGeom>
        </p:spPr>
      </p:pic>
    </p:spTree>
    <p:extLst>
      <p:ext uri="{BB962C8B-B14F-4D97-AF65-F5344CB8AC3E}">
        <p14:creationId xmlns:p14="http://schemas.microsoft.com/office/powerpoint/2010/main" val="3667761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411760" cy="1124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2" name="Picture 3" descr="D:\ARTWORK\UNISA\BRAND BOOK\CDR\__MASTER TEMPLATE\TEMPLATE PPT\JPG\1,1.png"/>
          <p:cNvPicPr>
            <a:picLocks noChangeAspect="1" noChangeArrowheads="1"/>
          </p:cNvPicPr>
          <p:nvPr/>
        </p:nvPicPr>
        <p:blipFill>
          <a:blip r:embed="rId3" cstate="print"/>
          <a:srcRect/>
          <a:stretch>
            <a:fillRect/>
          </a:stretch>
        </p:blipFill>
        <p:spPr bwMode="auto">
          <a:xfrm>
            <a:off x="179512" y="266012"/>
            <a:ext cx="1643074" cy="592720"/>
          </a:xfrm>
          <a:prstGeom prst="rect">
            <a:avLst/>
          </a:prstGeom>
          <a:noFill/>
        </p:spPr>
      </p:pic>
      <p:sp>
        <p:nvSpPr>
          <p:cNvPr id="8" name="TextBox 7"/>
          <p:cNvSpPr txBox="1"/>
          <p:nvPr/>
        </p:nvSpPr>
        <p:spPr>
          <a:xfrm>
            <a:off x="2843808" y="511774"/>
            <a:ext cx="5027916" cy="584775"/>
          </a:xfrm>
          <a:prstGeom prst="rect">
            <a:avLst/>
          </a:prstGeom>
          <a:noFill/>
        </p:spPr>
        <p:txBody>
          <a:bodyPr wrap="square" rtlCol="0">
            <a:spAutoFit/>
          </a:bodyPr>
          <a:lstStyle/>
          <a:p>
            <a:r>
              <a:rPr lang="id-ID" sz="3200" b="1" dirty="0"/>
              <a:t>Surat Al-Mujadilah ayat 11</a:t>
            </a:r>
            <a:endParaRPr lang="id-ID" sz="3200" dirty="0"/>
          </a:p>
        </p:txBody>
      </p:sp>
      <p:sp>
        <p:nvSpPr>
          <p:cNvPr id="6" name="TextBox 5"/>
          <p:cNvSpPr txBox="1"/>
          <p:nvPr/>
        </p:nvSpPr>
        <p:spPr>
          <a:xfrm>
            <a:off x="179512" y="1390756"/>
            <a:ext cx="8676455" cy="3539430"/>
          </a:xfrm>
          <a:prstGeom prst="rect">
            <a:avLst/>
          </a:prstGeom>
          <a:noFill/>
        </p:spPr>
        <p:txBody>
          <a:bodyPr wrap="square" rtlCol="0">
            <a:spAutoFit/>
          </a:bodyPr>
          <a:lstStyle/>
          <a:p>
            <a:r>
              <a:rPr lang="id-ID" sz="2800" i="1" dirty="0"/>
              <a:t>Hai orang-orang beriman apabila dikatakan kepadamu: “Berlapang-lapanglah dalam majlis”, maka lapangkanlah niscaya Allah akan memberi kelapangan untukmu.</a:t>
            </a:r>
            <a:endParaRPr lang="id-ID" sz="2800" dirty="0"/>
          </a:p>
          <a:p>
            <a:r>
              <a:rPr lang="id-ID" sz="2800" i="1" dirty="0"/>
              <a:t>Dan apabila dikatakan: “Berdirilah kamu”, maka berdirilah, niscaya Allah akan meninggikan orang-orang yang beriman di antaramu dan orang-orang yang diberi ilmu pengetahuan beberapa derajat. Dan Allah Maha Mengetahui apa yang kamu kerjakan. </a:t>
            </a:r>
            <a:endParaRPr lang="id-ID" sz="2800" dirty="0"/>
          </a:p>
        </p:txBody>
      </p:sp>
    </p:spTree>
    <p:extLst>
      <p:ext uri="{BB962C8B-B14F-4D97-AF65-F5344CB8AC3E}">
        <p14:creationId xmlns:p14="http://schemas.microsoft.com/office/powerpoint/2010/main" val="258542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dirty="0"/>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2"/>
          <a:srcRect l="9599" t="19485" r="30630" b="11610"/>
          <a:stretch/>
        </p:blipFill>
        <p:spPr>
          <a:xfrm>
            <a:off x="251520" y="494852"/>
            <a:ext cx="8637600" cy="5598444"/>
          </a:xfrm>
          <a:prstGeom prst="rect">
            <a:avLst/>
          </a:prstGeom>
        </p:spPr>
      </p:pic>
    </p:spTree>
    <p:extLst>
      <p:ext uri="{BB962C8B-B14F-4D97-AF65-F5344CB8AC3E}">
        <p14:creationId xmlns:p14="http://schemas.microsoft.com/office/powerpoint/2010/main" val="27050638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2"/>
          <a:srcRect l="12367" t="19485" r="31736" b="23422"/>
          <a:stretch/>
        </p:blipFill>
        <p:spPr>
          <a:xfrm>
            <a:off x="107504" y="678633"/>
            <a:ext cx="8902921" cy="5112568"/>
          </a:xfrm>
          <a:prstGeom prst="rect">
            <a:avLst/>
          </a:prstGeom>
        </p:spPr>
      </p:pic>
    </p:spTree>
    <p:extLst>
      <p:ext uri="{BB962C8B-B14F-4D97-AF65-F5344CB8AC3E}">
        <p14:creationId xmlns:p14="http://schemas.microsoft.com/office/powerpoint/2010/main" val="14537777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2"/>
          <a:srcRect l="11813" t="18500" r="31737" b="4719"/>
          <a:stretch/>
        </p:blipFill>
        <p:spPr>
          <a:xfrm>
            <a:off x="436662" y="188640"/>
            <a:ext cx="8288252" cy="6338074"/>
          </a:xfrm>
          <a:prstGeom prst="rect">
            <a:avLst/>
          </a:prstGeom>
        </p:spPr>
      </p:pic>
    </p:spTree>
    <p:extLst>
      <p:ext uri="{BB962C8B-B14F-4D97-AF65-F5344CB8AC3E}">
        <p14:creationId xmlns:p14="http://schemas.microsoft.com/office/powerpoint/2010/main" val="17523330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2"/>
          <a:srcRect l="12367" t="16532" r="32290" b="5704"/>
          <a:stretch/>
        </p:blipFill>
        <p:spPr>
          <a:xfrm>
            <a:off x="457200" y="188640"/>
            <a:ext cx="8038947" cy="6350767"/>
          </a:xfrm>
          <a:prstGeom prst="rect">
            <a:avLst/>
          </a:prstGeom>
        </p:spPr>
      </p:pic>
    </p:spTree>
    <p:extLst>
      <p:ext uri="{BB962C8B-B14F-4D97-AF65-F5344CB8AC3E}">
        <p14:creationId xmlns:p14="http://schemas.microsoft.com/office/powerpoint/2010/main" val="4012198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5" name="Picture 4"/>
          <p:cNvPicPr>
            <a:picLocks noChangeAspect="1"/>
          </p:cNvPicPr>
          <p:nvPr/>
        </p:nvPicPr>
        <p:blipFill rotWithShape="1">
          <a:blip r:embed="rId2"/>
          <a:srcRect l="11813" t="18500" r="31737" b="6687"/>
          <a:stretch/>
        </p:blipFill>
        <p:spPr>
          <a:xfrm>
            <a:off x="179512" y="116632"/>
            <a:ext cx="8568952" cy="6384708"/>
          </a:xfrm>
          <a:prstGeom prst="rect">
            <a:avLst/>
          </a:prstGeom>
        </p:spPr>
      </p:pic>
    </p:spTree>
    <p:extLst>
      <p:ext uri="{BB962C8B-B14F-4D97-AF65-F5344CB8AC3E}">
        <p14:creationId xmlns:p14="http://schemas.microsoft.com/office/powerpoint/2010/main" val="40466886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Bagian Keempat</a:t>
            </a:r>
            <a:r>
              <a:rPr lang="id-ID" sz="3600" dirty="0"/>
              <a:t/>
            </a:r>
            <a:br>
              <a:rPr lang="id-ID" sz="3600" dirty="0"/>
            </a:br>
            <a:r>
              <a:rPr lang="id-ID" sz="3600" dirty="0"/>
              <a:t>Ketenagaan</a:t>
            </a:r>
            <a:endParaRPr lang="id-ID" sz="3600" dirty="0"/>
          </a:p>
        </p:txBody>
      </p:sp>
      <p:sp>
        <p:nvSpPr>
          <p:cNvPr id="4" name="Content Placeholder 3"/>
          <p:cNvSpPr>
            <a:spLocks noGrp="1"/>
          </p:cNvSpPr>
          <p:nvPr>
            <p:ph idx="1"/>
          </p:nvPr>
        </p:nvSpPr>
        <p:spPr/>
        <p:txBody>
          <a:bodyPr/>
          <a:lstStyle/>
          <a:p>
            <a:endParaRPr lang="id-ID" dirty="0"/>
          </a:p>
        </p:txBody>
      </p:sp>
      <p:pic>
        <p:nvPicPr>
          <p:cNvPr id="1028" name="Picture 4" descr="Image result for ahli laboratorium med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142068"/>
            <a:ext cx="609600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220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712967" cy="1456267"/>
          </a:xfrm>
        </p:spPr>
        <p:txBody>
          <a:bodyPr>
            <a:normAutofit/>
          </a:bodyPr>
          <a:lstStyle/>
          <a:p>
            <a:r>
              <a:rPr lang="id-ID" sz="4000" b="1" dirty="0" smtClean="0"/>
              <a:t>Laboratorium Klinik Umum Pratama:</a:t>
            </a:r>
            <a:endParaRPr lang="id-ID" sz="4000" b="1" dirty="0"/>
          </a:p>
        </p:txBody>
      </p:sp>
      <p:sp>
        <p:nvSpPr>
          <p:cNvPr id="3" name="Content Placeholder 2"/>
          <p:cNvSpPr>
            <a:spLocks noGrp="1"/>
          </p:cNvSpPr>
          <p:nvPr>
            <p:ph idx="1"/>
          </p:nvPr>
        </p:nvSpPr>
        <p:spPr>
          <a:xfrm>
            <a:off x="179512" y="2636912"/>
            <a:ext cx="8712968" cy="2794249"/>
          </a:xfrm>
        </p:spPr>
        <p:txBody>
          <a:bodyPr/>
          <a:lstStyle/>
          <a:p>
            <a:r>
              <a:rPr lang="id-ID" dirty="0"/>
              <a:t>P</a:t>
            </a:r>
            <a:r>
              <a:rPr lang="id-ID" dirty="0" smtClean="0"/>
              <a:t>enanggung </a:t>
            </a:r>
            <a:r>
              <a:rPr lang="id-ID" dirty="0"/>
              <a:t>jawab teknis sekurang-kurangnya seorang dokter dengan sertifikat pelatihan teknis dan manajemen laboratorium kesehatan sekurang-kurangnya 3 (tiga) bulan, yang dilaksanakan oleh organisasi profesi patologi klinik dan institusi pendidikan kesehatan bekerjasama dengan kementerian kesehatan; dan</a:t>
            </a:r>
          </a:p>
          <a:p>
            <a:r>
              <a:rPr lang="id-ID" dirty="0"/>
              <a:t>T</a:t>
            </a:r>
            <a:r>
              <a:rPr lang="id-ID" dirty="0" smtClean="0"/>
              <a:t>enaga </a:t>
            </a:r>
            <a:r>
              <a:rPr lang="id-ID" dirty="0"/>
              <a:t>teknis dan administrasi, sekurang-kurangnya 2 (dua) orang analis kesehatan serta 1 (satu) orang tenaga administrasi.</a:t>
            </a:r>
          </a:p>
          <a:p>
            <a:endParaRPr lang="id-ID" dirty="0"/>
          </a:p>
        </p:txBody>
      </p:sp>
    </p:spTree>
    <p:extLst>
      <p:ext uri="{BB962C8B-B14F-4D97-AF65-F5344CB8AC3E}">
        <p14:creationId xmlns:p14="http://schemas.microsoft.com/office/powerpoint/2010/main" val="37759343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6" y="476672"/>
            <a:ext cx="8229600" cy="1456267"/>
          </a:xfrm>
        </p:spPr>
        <p:txBody>
          <a:bodyPr>
            <a:normAutofit/>
          </a:bodyPr>
          <a:lstStyle/>
          <a:p>
            <a:r>
              <a:rPr lang="id-ID" sz="4400" b="1" dirty="0" smtClean="0"/>
              <a:t>Laboratorium Klinik Umum Madya</a:t>
            </a:r>
            <a:endParaRPr lang="id-ID" sz="4400" b="1" dirty="0"/>
          </a:p>
        </p:txBody>
      </p:sp>
      <p:sp>
        <p:nvSpPr>
          <p:cNvPr id="3" name="Content Placeholder 2"/>
          <p:cNvSpPr>
            <a:spLocks noGrp="1"/>
          </p:cNvSpPr>
          <p:nvPr>
            <p:ph idx="1"/>
          </p:nvPr>
        </p:nvSpPr>
        <p:spPr>
          <a:xfrm>
            <a:off x="251520" y="1484784"/>
            <a:ext cx="8568952" cy="4306417"/>
          </a:xfrm>
        </p:spPr>
        <p:txBody>
          <a:bodyPr/>
          <a:lstStyle/>
          <a:p>
            <a:r>
              <a:rPr lang="id-ID" dirty="0"/>
              <a:t>P</a:t>
            </a:r>
            <a:r>
              <a:rPr lang="id-ID" dirty="0" smtClean="0"/>
              <a:t>enanggung </a:t>
            </a:r>
            <a:r>
              <a:rPr lang="id-ID" dirty="0"/>
              <a:t>jawab teknis sekurang-kurangnya seorang dokter spesialis patologi klinik; dan</a:t>
            </a:r>
          </a:p>
          <a:p>
            <a:r>
              <a:rPr lang="id-ID" dirty="0"/>
              <a:t>T</a:t>
            </a:r>
            <a:r>
              <a:rPr lang="id-ID" dirty="0" smtClean="0"/>
              <a:t>enaga </a:t>
            </a:r>
            <a:r>
              <a:rPr lang="id-ID" dirty="0"/>
              <a:t>teknis dan administrasi, sekurang-kurangnya 4 (empat) orang analis kesehatan dan 1 (satu) orang perawat serta 2 (dua) orang tenaga administrasi.</a:t>
            </a:r>
          </a:p>
          <a:p>
            <a:endParaRPr lang="id-ID" dirty="0"/>
          </a:p>
        </p:txBody>
      </p:sp>
    </p:spTree>
    <p:extLst>
      <p:ext uri="{BB962C8B-B14F-4D97-AF65-F5344CB8AC3E}">
        <p14:creationId xmlns:p14="http://schemas.microsoft.com/office/powerpoint/2010/main" val="39757066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026" y="332656"/>
            <a:ext cx="8413429" cy="1456267"/>
          </a:xfrm>
        </p:spPr>
        <p:txBody>
          <a:bodyPr>
            <a:normAutofit/>
          </a:bodyPr>
          <a:lstStyle/>
          <a:p>
            <a:r>
              <a:rPr lang="id-ID" sz="4400" b="1" dirty="0" smtClean="0"/>
              <a:t>Laboratorium Klinik Umum Utama</a:t>
            </a:r>
            <a:endParaRPr lang="id-ID" sz="4400" b="1" dirty="0"/>
          </a:p>
        </p:txBody>
      </p:sp>
      <p:sp>
        <p:nvSpPr>
          <p:cNvPr id="3" name="Content Placeholder 2"/>
          <p:cNvSpPr>
            <a:spLocks noGrp="1"/>
          </p:cNvSpPr>
          <p:nvPr>
            <p:ph idx="1"/>
          </p:nvPr>
        </p:nvSpPr>
        <p:spPr>
          <a:xfrm>
            <a:off x="251520" y="2204864"/>
            <a:ext cx="8640960" cy="3649133"/>
          </a:xfrm>
        </p:spPr>
        <p:txBody>
          <a:bodyPr/>
          <a:lstStyle/>
          <a:p>
            <a:r>
              <a:rPr lang="id-ID" dirty="0"/>
              <a:t>P</a:t>
            </a:r>
            <a:r>
              <a:rPr lang="id-ID" dirty="0" smtClean="0"/>
              <a:t>enanggung </a:t>
            </a:r>
            <a:r>
              <a:rPr lang="id-ID" dirty="0"/>
              <a:t>jawab teknis sekurang-kurangnya seorang dokter spesialis patologi klinik; dan</a:t>
            </a:r>
          </a:p>
          <a:p>
            <a:r>
              <a:rPr lang="id-ID" dirty="0"/>
              <a:t>T</a:t>
            </a:r>
            <a:r>
              <a:rPr lang="id-ID" dirty="0" smtClean="0"/>
              <a:t>enaga </a:t>
            </a:r>
            <a:r>
              <a:rPr lang="id-ID" dirty="0"/>
              <a:t>teknis dan administrasi, sekurang-kurangnya 1 (satu) orang dokter spesialis patologi klinik, 6 (enam) orang tenaga analis kesehatan dan 2 (dua) orang diantaranya memiliki sertifikat pelatihan khusus mikrobiologi, 1 (satu) orang perawat, dan 3 (tiga) orang tenaga administrasi.</a:t>
            </a:r>
          </a:p>
          <a:p>
            <a:endParaRPr lang="id-ID" dirty="0"/>
          </a:p>
        </p:txBody>
      </p:sp>
    </p:spTree>
    <p:extLst>
      <p:ext uri="{BB962C8B-B14F-4D97-AF65-F5344CB8AC3E}">
        <p14:creationId xmlns:p14="http://schemas.microsoft.com/office/powerpoint/2010/main" val="30391935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609601"/>
            <a:ext cx="8496944" cy="1456267"/>
          </a:xfrm>
        </p:spPr>
        <p:txBody>
          <a:bodyPr>
            <a:normAutofit/>
          </a:bodyPr>
          <a:lstStyle/>
          <a:p>
            <a:r>
              <a:rPr lang="id-ID" sz="4400" b="1" dirty="0" smtClean="0"/>
              <a:t>Laboratorium Mikrobiologi Klinik</a:t>
            </a:r>
            <a:endParaRPr lang="id-ID" sz="4400" b="1" dirty="0"/>
          </a:p>
        </p:txBody>
      </p:sp>
      <p:sp>
        <p:nvSpPr>
          <p:cNvPr id="3" name="Content Placeholder 2"/>
          <p:cNvSpPr>
            <a:spLocks noGrp="1"/>
          </p:cNvSpPr>
          <p:nvPr>
            <p:ph idx="1"/>
          </p:nvPr>
        </p:nvSpPr>
        <p:spPr>
          <a:xfrm>
            <a:off x="-5292" y="2636912"/>
            <a:ext cx="9144000" cy="3649133"/>
          </a:xfrm>
        </p:spPr>
        <p:txBody>
          <a:bodyPr/>
          <a:lstStyle/>
          <a:p>
            <a:r>
              <a:rPr lang="id-ID" dirty="0"/>
              <a:t>P</a:t>
            </a:r>
            <a:r>
              <a:rPr lang="id-ID" dirty="0" smtClean="0"/>
              <a:t>enanggung </a:t>
            </a:r>
            <a:r>
              <a:rPr lang="id-ID" dirty="0"/>
              <a:t>jawab teknis sekurang-kurangnya seorang dokter spesialis mikrobiologi klinik; dan</a:t>
            </a:r>
          </a:p>
          <a:p>
            <a:r>
              <a:rPr lang="id-ID" dirty="0"/>
              <a:t>T</a:t>
            </a:r>
            <a:r>
              <a:rPr lang="id-ID" dirty="0" smtClean="0"/>
              <a:t>enaga </a:t>
            </a:r>
            <a:r>
              <a:rPr lang="id-ID" dirty="0"/>
              <a:t>teknis dan administrasi, sekurang-kurangnya 1 (satu) orang dokter spesialis mikrobiologi klinik, 2 (dua) orang analis kesehatan yang telah mendapat sertifikasi pelatihan di bidang mikrobiologi klinik, 1 (satu) orang perawat, dan 1 (satu) orang tenaga administrasi.</a:t>
            </a:r>
          </a:p>
          <a:p>
            <a:endParaRPr lang="id-ID" dirty="0"/>
          </a:p>
        </p:txBody>
      </p:sp>
    </p:spTree>
    <p:extLst>
      <p:ext uri="{BB962C8B-B14F-4D97-AF65-F5344CB8AC3E}">
        <p14:creationId xmlns:p14="http://schemas.microsoft.com/office/powerpoint/2010/main" val="608133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3397" t="12594" r="33951" b="8658"/>
          <a:stretch/>
        </p:blipFill>
        <p:spPr>
          <a:xfrm>
            <a:off x="113495" y="1119034"/>
            <a:ext cx="4026458" cy="5459602"/>
          </a:xfrm>
          <a:prstGeom prst="rect">
            <a:avLst/>
          </a:prstGeom>
        </p:spPr>
      </p:pic>
      <p:pic>
        <p:nvPicPr>
          <p:cNvPr id="2" name="Picture 1"/>
          <p:cNvPicPr>
            <a:picLocks noChangeAspect="1"/>
          </p:cNvPicPr>
          <p:nvPr/>
        </p:nvPicPr>
        <p:blipFill rotWithShape="1">
          <a:blip r:embed="rId4"/>
          <a:srcRect l="31184" t="15548" r="32290" b="8657"/>
          <a:stretch/>
        </p:blipFill>
        <p:spPr>
          <a:xfrm>
            <a:off x="4269318" y="1182030"/>
            <a:ext cx="4608354" cy="5376412"/>
          </a:xfrm>
          <a:prstGeom prst="rect">
            <a:avLst/>
          </a:prstGeom>
        </p:spPr>
      </p:pic>
      <p:pic>
        <p:nvPicPr>
          <p:cNvPr id="11" name="Picture 10" descr="Cover.png"/>
          <p:cNvPicPr>
            <a:picLocks noChangeAspect="1"/>
          </p:cNvPicPr>
          <p:nvPr/>
        </p:nvPicPr>
        <p:blipFill>
          <a:blip r:embed="rId5"/>
          <a:stretch>
            <a:fillRect/>
          </a:stretch>
        </p:blipFill>
        <p:spPr>
          <a:xfrm>
            <a:off x="2453" y="1306"/>
            <a:ext cx="9141546" cy="1617934"/>
          </a:xfrm>
          <a:prstGeom prst="rect">
            <a:avLst/>
          </a:prstGeom>
        </p:spPr>
      </p:pic>
      <p:pic>
        <p:nvPicPr>
          <p:cNvPr id="12" name="Picture 3" descr="D:\ARTWORK\UNISA\BRAND BOOK\CDR\__MASTER TEMPLATE\TEMPLATE PPT\JPG\1,1.png"/>
          <p:cNvPicPr>
            <a:picLocks noChangeAspect="1" noChangeArrowheads="1"/>
          </p:cNvPicPr>
          <p:nvPr/>
        </p:nvPicPr>
        <p:blipFill>
          <a:blip r:embed="rId6" cstate="print"/>
          <a:srcRect/>
          <a:stretch>
            <a:fillRect/>
          </a:stretch>
        </p:blipFill>
        <p:spPr bwMode="auto">
          <a:xfrm>
            <a:off x="642910" y="214290"/>
            <a:ext cx="1643074" cy="592720"/>
          </a:xfrm>
          <a:prstGeom prst="rect">
            <a:avLst/>
          </a:prstGeom>
          <a:noFill/>
        </p:spPr>
      </p:pic>
      <p:sp>
        <p:nvSpPr>
          <p:cNvPr id="6" name="Title 1"/>
          <p:cNvSpPr txBox="1">
            <a:spLocks/>
          </p:cNvSpPr>
          <p:nvPr/>
        </p:nvSpPr>
        <p:spPr>
          <a:xfrm>
            <a:off x="3491880" y="420799"/>
            <a:ext cx="5385792" cy="145626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d-ID" sz="4000" dirty="0" smtClean="0"/>
              <a:t>Journal / Literature </a:t>
            </a:r>
            <a:endParaRPr lang="id-ID" sz="4000" dirty="0"/>
          </a:p>
        </p:txBody>
      </p:sp>
    </p:spTree>
    <p:extLst>
      <p:ext uri="{BB962C8B-B14F-4D97-AF65-F5344CB8AC3E}">
        <p14:creationId xmlns:p14="http://schemas.microsoft.com/office/powerpoint/2010/main" val="3716324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400" b="1" dirty="0" smtClean="0"/>
              <a:t>Laboratorium Parasitologi Klinik</a:t>
            </a:r>
            <a:endParaRPr lang="id-ID" sz="4400" b="1" dirty="0"/>
          </a:p>
        </p:txBody>
      </p:sp>
      <p:sp>
        <p:nvSpPr>
          <p:cNvPr id="3" name="Content Placeholder 2"/>
          <p:cNvSpPr>
            <a:spLocks noGrp="1"/>
          </p:cNvSpPr>
          <p:nvPr>
            <p:ph idx="1"/>
          </p:nvPr>
        </p:nvSpPr>
        <p:spPr>
          <a:xfrm>
            <a:off x="0" y="2065868"/>
            <a:ext cx="9145016" cy="4167252"/>
          </a:xfrm>
        </p:spPr>
        <p:txBody>
          <a:bodyPr/>
          <a:lstStyle/>
          <a:p>
            <a:r>
              <a:rPr lang="id-ID" dirty="0"/>
              <a:t>P</a:t>
            </a:r>
            <a:r>
              <a:rPr lang="id-ID" dirty="0" smtClean="0"/>
              <a:t>enanggung </a:t>
            </a:r>
            <a:r>
              <a:rPr lang="id-ID" dirty="0"/>
              <a:t>jawab teknis sekurang-kurangnya seorang dokter spesialis parasitologi klinik; dan</a:t>
            </a:r>
          </a:p>
          <a:p>
            <a:r>
              <a:rPr lang="id-ID" dirty="0"/>
              <a:t>T</a:t>
            </a:r>
            <a:r>
              <a:rPr lang="id-ID" dirty="0" smtClean="0"/>
              <a:t>enaga </a:t>
            </a:r>
            <a:r>
              <a:rPr lang="id-ID" dirty="0"/>
              <a:t>teknis dan administrasi, sekurang-kurangnya 1 (satu) orang dokter spesialis parasitologi klinik, 2 (dua) orang analis kesehatan yang telah mendapat sertifikasi pelatihan di bidang parasitologi klinik, 1 (satu) orang perawat, dan 1 (satu) orang tenaga administrasi.</a:t>
            </a:r>
          </a:p>
          <a:p>
            <a:endParaRPr lang="id-ID" dirty="0"/>
          </a:p>
        </p:txBody>
      </p:sp>
    </p:spTree>
    <p:extLst>
      <p:ext uri="{BB962C8B-B14F-4D97-AF65-F5344CB8AC3E}">
        <p14:creationId xmlns:p14="http://schemas.microsoft.com/office/powerpoint/2010/main" val="9009514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400" b="1" dirty="0" smtClean="0"/>
              <a:t>Laboratorium Patologi Anatomik</a:t>
            </a:r>
            <a:endParaRPr lang="id-ID" sz="4400" b="1" dirty="0"/>
          </a:p>
        </p:txBody>
      </p:sp>
      <p:sp>
        <p:nvSpPr>
          <p:cNvPr id="3" name="Content Placeholder 2"/>
          <p:cNvSpPr>
            <a:spLocks noGrp="1"/>
          </p:cNvSpPr>
          <p:nvPr>
            <p:ph idx="1"/>
          </p:nvPr>
        </p:nvSpPr>
        <p:spPr>
          <a:xfrm>
            <a:off x="0" y="2142068"/>
            <a:ext cx="8748464" cy="3649133"/>
          </a:xfrm>
        </p:spPr>
        <p:txBody>
          <a:bodyPr/>
          <a:lstStyle/>
          <a:p>
            <a:r>
              <a:rPr lang="id-ID" dirty="0" smtClean="0"/>
              <a:t>Penanggung Jawab Teknis Sekurang-kurangnya Seorang Dokter Spesialis Patologi Anatomi; Dan</a:t>
            </a:r>
          </a:p>
          <a:p>
            <a:r>
              <a:rPr lang="id-ID" dirty="0" smtClean="0"/>
              <a:t>Tenaga Teknis Dan Administrasi, Sekurang-kurangnya 1 (Satu) Orang Teknisi Patologi Anatomi/Analis/Sarjana Biologi, Dan 1 (Satu) Orang Tenaga Administrasi.</a:t>
            </a:r>
          </a:p>
          <a:p>
            <a:endParaRPr lang="id-ID" dirty="0"/>
          </a:p>
        </p:txBody>
      </p:sp>
    </p:spTree>
    <p:extLst>
      <p:ext uri="{BB962C8B-B14F-4D97-AF65-F5344CB8AC3E}">
        <p14:creationId xmlns:p14="http://schemas.microsoft.com/office/powerpoint/2010/main" val="8128135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9"/>
            <a:ext cx="7772400" cy="1368152"/>
          </a:xfrm>
        </p:spPr>
        <p:txBody>
          <a:bodyPr>
            <a:normAutofit/>
          </a:bodyPr>
          <a:lstStyle/>
          <a:p>
            <a:r>
              <a:rPr lang="id-ID" sz="3600" b="1" dirty="0" smtClean="0"/>
              <a:t>PJ Teknis Lab Tanggung Jawab</a:t>
            </a:r>
            <a:endParaRPr lang="id-ID" sz="3600" b="1" dirty="0"/>
          </a:p>
        </p:txBody>
      </p:sp>
      <p:sp>
        <p:nvSpPr>
          <p:cNvPr id="3" name="Content Placeholder 2"/>
          <p:cNvSpPr>
            <a:spLocks noGrp="1"/>
          </p:cNvSpPr>
          <p:nvPr>
            <p:ph idx="1"/>
          </p:nvPr>
        </p:nvSpPr>
        <p:spPr>
          <a:xfrm>
            <a:off x="179512" y="2065868"/>
            <a:ext cx="8712968" cy="3649133"/>
          </a:xfrm>
        </p:spPr>
        <p:txBody>
          <a:bodyPr/>
          <a:lstStyle/>
          <a:p>
            <a:r>
              <a:rPr lang="id-ID" sz="2400" dirty="0" smtClean="0"/>
              <a:t>Menyusun Rencana Kerja Dan Kebijaksanaan Teknis Laboratorium;</a:t>
            </a:r>
          </a:p>
          <a:p>
            <a:r>
              <a:rPr lang="id-ID" sz="2400" dirty="0" smtClean="0"/>
              <a:t>Menentukan Pola Dan Tata Cara Kerja;</a:t>
            </a:r>
          </a:p>
          <a:p>
            <a:r>
              <a:rPr lang="id-ID" sz="2400" dirty="0" smtClean="0"/>
              <a:t>Memimpin Pelaksanaan Kegiatan Teknis Laboratorium;</a:t>
            </a:r>
          </a:p>
          <a:p>
            <a:r>
              <a:rPr lang="id-ID" sz="2400" dirty="0" smtClean="0"/>
              <a:t>Melaksanakan Pengawasan, Pengendalian Dan Evaluasi Kegiatan Laboratorium;</a:t>
            </a:r>
          </a:p>
          <a:p>
            <a:r>
              <a:rPr lang="id-ID" sz="2400" dirty="0" smtClean="0"/>
              <a:t>Merencanakan, Melaksanakan Dan Mengawasi Kegiatan Pemantapan Mutu;</a:t>
            </a:r>
          </a:p>
          <a:p>
            <a:r>
              <a:rPr lang="id-ID" sz="2400" dirty="0" smtClean="0"/>
              <a:t>Memberikan Pendapat Terhadap Hasil Pemeriksaan Laboratorium;</a:t>
            </a:r>
          </a:p>
          <a:p>
            <a:r>
              <a:rPr lang="id-ID" sz="2400" dirty="0" smtClean="0"/>
              <a:t>Memberikan Konsultasi Atas Dasar Hasil Pemeriksaan Laboratorium; Dan</a:t>
            </a:r>
          </a:p>
          <a:p>
            <a:r>
              <a:rPr lang="id-ID" sz="2400" dirty="0" smtClean="0"/>
              <a:t>Memberikan Masukan Kepada Manajemen Laboratorium Mengenai Pelaksanaan Kegiatan Laboratorium.</a:t>
            </a:r>
          </a:p>
          <a:p>
            <a:endParaRPr lang="id-ID" sz="2400" dirty="0"/>
          </a:p>
        </p:txBody>
      </p:sp>
    </p:spTree>
    <p:extLst>
      <p:ext uri="{BB962C8B-B14F-4D97-AF65-F5344CB8AC3E}">
        <p14:creationId xmlns:p14="http://schemas.microsoft.com/office/powerpoint/2010/main" val="16220869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44541"/>
            <a:ext cx="8435280" cy="1456267"/>
          </a:xfrm>
        </p:spPr>
        <p:txBody>
          <a:bodyPr>
            <a:noAutofit/>
          </a:bodyPr>
          <a:lstStyle/>
          <a:p>
            <a:r>
              <a:rPr lang="id-ID" sz="3200" b="1" dirty="0"/>
              <a:t>Dokter spesialis dan/atau dokter selaku tenaga teknis laboratorium klinik mempunyai </a:t>
            </a:r>
            <a:r>
              <a:rPr lang="id-ID" sz="3200" b="1" dirty="0" smtClean="0"/>
              <a:t>tanggung </a:t>
            </a:r>
            <a:r>
              <a:rPr lang="id-ID" sz="3200" b="1" dirty="0"/>
              <a:t>jawab:</a:t>
            </a:r>
            <a:endParaRPr lang="id-ID" sz="3200" b="1" dirty="0"/>
          </a:p>
        </p:txBody>
      </p:sp>
      <p:sp>
        <p:nvSpPr>
          <p:cNvPr id="3" name="Content Placeholder 2"/>
          <p:cNvSpPr>
            <a:spLocks noGrp="1"/>
          </p:cNvSpPr>
          <p:nvPr>
            <p:ph idx="1"/>
          </p:nvPr>
        </p:nvSpPr>
        <p:spPr>
          <a:xfrm>
            <a:off x="0" y="1988840"/>
            <a:ext cx="8892480" cy="4680520"/>
          </a:xfrm>
        </p:spPr>
        <p:txBody>
          <a:bodyPr/>
          <a:lstStyle/>
          <a:p>
            <a:r>
              <a:rPr lang="id-ID" sz="3000" dirty="0"/>
              <a:t>melaksanakan kegiatan teknis dan pembinaan tenaga analis kesehatan sesuai dengan kompetensinya;</a:t>
            </a:r>
          </a:p>
          <a:p>
            <a:r>
              <a:rPr lang="id-ID" sz="3000" dirty="0" smtClean="0"/>
              <a:t>mengkoordinir </a:t>
            </a:r>
            <a:r>
              <a:rPr lang="id-ID" sz="3000" dirty="0"/>
              <a:t>kegiatan pemantapan mutu, pencatatan dan pelaporan;</a:t>
            </a:r>
          </a:p>
          <a:p>
            <a:r>
              <a:rPr lang="id-ID" sz="3000" dirty="0" smtClean="0"/>
              <a:t>mengkoordinir </a:t>
            </a:r>
            <a:r>
              <a:rPr lang="id-ID" sz="3000" dirty="0"/>
              <a:t>dan melaksanakan kegiatan keamanan dan keselamatan kerja laboratorium; dan</a:t>
            </a:r>
          </a:p>
          <a:p>
            <a:r>
              <a:rPr lang="id-ID" sz="3000" dirty="0" smtClean="0"/>
              <a:t>melakukan </a:t>
            </a:r>
            <a:r>
              <a:rPr lang="id-ID" sz="3000" dirty="0"/>
              <a:t>komunikasi/konsultasi medis dengan tenaga medis lain.</a:t>
            </a:r>
          </a:p>
          <a:p>
            <a:endParaRPr lang="id-ID" sz="3000" dirty="0"/>
          </a:p>
        </p:txBody>
      </p:sp>
    </p:spTree>
    <p:extLst>
      <p:ext uri="{BB962C8B-B14F-4D97-AF65-F5344CB8AC3E}">
        <p14:creationId xmlns:p14="http://schemas.microsoft.com/office/powerpoint/2010/main" val="27008626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48680"/>
            <a:ext cx="8686800" cy="1456267"/>
          </a:xfrm>
        </p:spPr>
        <p:txBody>
          <a:bodyPr>
            <a:noAutofit/>
          </a:bodyPr>
          <a:lstStyle/>
          <a:p>
            <a:r>
              <a:rPr lang="id-ID" sz="3200" b="1" dirty="0"/>
              <a:t>Tenaga analis kesehatan dan tenaga teknis yang setingkat mempunyai tugas dan tanggung jawab:</a:t>
            </a:r>
            <a:endParaRPr lang="id-ID" sz="3200" b="1" dirty="0"/>
          </a:p>
        </p:txBody>
      </p:sp>
      <p:sp>
        <p:nvSpPr>
          <p:cNvPr id="3" name="Content Placeholder 2"/>
          <p:cNvSpPr>
            <a:spLocks noGrp="1"/>
          </p:cNvSpPr>
          <p:nvPr>
            <p:ph idx="1"/>
          </p:nvPr>
        </p:nvSpPr>
        <p:spPr>
          <a:xfrm>
            <a:off x="0" y="2708920"/>
            <a:ext cx="9144000" cy="3649133"/>
          </a:xfrm>
        </p:spPr>
        <p:txBody>
          <a:bodyPr/>
          <a:lstStyle/>
          <a:p>
            <a:r>
              <a:rPr lang="id-ID" dirty="0" smtClean="0"/>
              <a:t>Melaksanakan Pengambilan Dan Penanganan Bahan Pemeriksaan Laboratorium Sesuai Standar Pelayanan Dan Standar Operasional Prosedur;</a:t>
            </a:r>
          </a:p>
          <a:p>
            <a:r>
              <a:rPr lang="id-ID" dirty="0" smtClean="0"/>
              <a:t>Melaksanakan Kegiatan Pemantapan Mutu, Pencatatan Dan Pelaporan;</a:t>
            </a:r>
          </a:p>
          <a:p>
            <a:r>
              <a:rPr lang="id-ID" dirty="0" smtClean="0"/>
              <a:t>Melaksanakan Kegiatan Keamanan Dan Keselamatan Kerja Laboratorium; Dan</a:t>
            </a:r>
          </a:p>
          <a:p>
            <a:r>
              <a:rPr lang="id-ID" dirty="0" smtClean="0"/>
              <a:t>Melakukan Konsultasi Dengan Penanggung Jawab Teknis Laboratorium Atau Tenaga Teknis Lain.</a:t>
            </a:r>
          </a:p>
          <a:p>
            <a:endParaRPr lang="id-ID" dirty="0"/>
          </a:p>
        </p:txBody>
      </p:sp>
    </p:spTree>
    <p:extLst>
      <p:ext uri="{BB962C8B-B14F-4D97-AF65-F5344CB8AC3E}">
        <p14:creationId xmlns:p14="http://schemas.microsoft.com/office/powerpoint/2010/main" val="27081096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32" y="404664"/>
            <a:ext cx="8482136" cy="1456267"/>
          </a:xfrm>
        </p:spPr>
        <p:txBody>
          <a:bodyPr>
            <a:noAutofit/>
          </a:bodyPr>
          <a:lstStyle/>
          <a:p>
            <a:r>
              <a:rPr lang="id-ID" sz="3200" b="1" dirty="0"/>
              <a:t>Perawat mempunyai tugas dan tanggung jawab:</a:t>
            </a:r>
            <a:br>
              <a:rPr lang="id-ID" sz="3200" b="1" dirty="0"/>
            </a:br>
            <a:endParaRPr lang="id-ID" sz="3200" b="1" dirty="0"/>
          </a:p>
        </p:txBody>
      </p:sp>
      <p:sp>
        <p:nvSpPr>
          <p:cNvPr id="3" name="Content Placeholder 2"/>
          <p:cNvSpPr>
            <a:spLocks noGrp="1"/>
          </p:cNvSpPr>
          <p:nvPr>
            <p:ph idx="1"/>
          </p:nvPr>
        </p:nvSpPr>
        <p:spPr>
          <a:xfrm>
            <a:off x="102332" y="2142068"/>
            <a:ext cx="8862156" cy="3649133"/>
          </a:xfrm>
        </p:spPr>
        <p:txBody>
          <a:bodyPr/>
          <a:lstStyle/>
          <a:p>
            <a:r>
              <a:rPr lang="id-ID" dirty="0" smtClean="0"/>
              <a:t>Melakukan Tindakan Untuk Pengambilan Spesimen Klinik;</a:t>
            </a:r>
          </a:p>
          <a:p>
            <a:r>
              <a:rPr lang="id-ID" dirty="0" smtClean="0"/>
              <a:t>Melakukan Pertolongan Pertama Terhadap Pasien;</a:t>
            </a:r>
          </a:p>
          <a:p>
            <a:r>
              <a:rPr lang="id-ID" dirty="0" smtClean="0"/>
              <a:t>Melaksanakan Kegiatan Keamanan Dan Keselamatan Kerja Laboratorium; Dan</a:t>
            </a:r>
          </a:p>
          <a:p>
            <a:r>
              <a:rPr lang="id-ID" dirty="0" smtClean="0"/>
              <a:t>Melakukan Konsultasi Dengan Penanggung Jawab Teknis Laboratorium Atau Tenaga Teknis Lain.</a:t>
            </a:r>
          </a:p>
          <a:p>
            <a:endParaRPr lang="id-ID" dirty="0"/>
          </a:p>
        </p:txBody>
      </p:sp>
    </p:spTree>
    <p:extLst>
      <p:ext uri="{BB962C8B-B14F-4D97-AF65-F5344CB8AC3E}">
        <p14:creationId xmlns:p14="http://schemas.microsoft.com/office/powerpoint/2010/main" val="18127032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b="1" dirty="0"/>
              <a:t>BAB V</a:t>
            </a:r>
            <a:r>
              <a:rPr lang="id-ID" sz="3600" b="1" dirty="0"/>
              <a:t/>
            </a:r>
            <a:br>
              <a:rPr lang="id-ID" sz="3600" b="1" dirty="0"/>
            </a:br>
            <a:r>
              <a:rPr lang="id-ID" sz="3600" b="1" dirty="0"/>
              <a:t>PERIZINAN</a:t>
            </a:r>
            <a:endParaRPr lang="id-ID" sz="3600" b="1" dirty="0"/>
          </a:p>
        </p:txBody>
      </p:sp>
      <p:sp>
        <p:nvSpPr>
          <p:cNvPr id="3" name="Content Placeholder 2"/>
          <p:cNvSpPr>
            <a:spLocks noGrp="1"/>
          </p:cNvSpPr>
          <p:nvPr>
            <p:ph idx="1"/>
          </p:nvPr>
        </p:nvSpPr>
        <p:spPr>
          <a:xfrm>
            <a:off x="161764" y="2708920"/>
            <a:ext cx="8730716" cy="3649133"/>
          </a:xfrm>
        </p:spPr>
        <p:txBody>
          <a:bodyPr/>
          <a:lstStyle/>
          <a:p>
            <a:r>
              <a:rPr lang="id-ID" sz="2400" dirty="0"/>
              <a:t>lzin penyelenggaraan laboratorium klinik umum pratama diberikan oleh Kepala Dinas Kesehatan Kabupaten/Kota.</a:t>
            </a:r>
          </a:p>
          <a:p>
            <a:r>
              <a:rPr lang="id-ID" sz="2400" dirty="0" smtClean="0"/>
              <a:t>lzin </a:t>
            </a:r>
            <a:r>
              <a:rPr lang="id-ID" sz="2400" dirty="0"/>
              <a:t>penyelenggaraan laboratorium klinik umum madya diberikan oleh Kepala Dinas Kesehatan Provinsi atas rekomendasi Kepala Dinas Kesehatan Kabupaten/Kota.</a:t>
            </a:r>
          </a:p>
          <a:p>
            <a:r>
              <a:rPr lang="id-ID" sz="2400" dirty="0" smtClean="0"/>
              <a:t>lzin </a:t>
            </a:r>
            <a:r>
              <a:rPr lang="id-ID" sz="2400" dirty="0"/>
              <a:t>penyelenggaraan laboratorium klinik umum utama diberikan oleh Direktur Jenderal Bina Pelayanan Medik atas rekomendasi Kepala Dinas Kesehatan Provinsi.</a:t>
            </a:r>
          </a:p>
          <a:p>
            <a:r>
              <a:rPr lang="id-ID" sz="2400" dirty="0" smtClean="0"/>
              <a:t>Izin </a:t>
            </a:r>
            <a:r>
              <a:rPr lang="id-ID" sz="2400" dirty="0"/>
              <a:t>penyelenggaraan laboratorium klinik khusus diberikan oleh Direktur Jenderal Bina Pelayanan Medik atas rekomendasi Kepala Dinas Kesehatan Provinsi</a:t>
            </a:r>
            <a:r>
              <a:rPr lang="id-ID" sz="2400" dirty="0" smtClean="0"/>
              <a:t>.</a:t>
            </a:r>
            <a:r>
              <a:rPr lang="id-ID" sz="2400" dirty="0"/>
              <a:t/>
            </a:r>
            <a:br>
              <a:rPr lang="id-ID" sz="2400" dirty="0"/>
            </a:br>
            <a:endParaRPr lang="id-ID" sz="2400" dirty="0"/>
          </a:p>
        </p:txBody>
      </p:sp>
    </p:spTree>
    <p:extLst>
      <p:ext uri="{BB962C8B-B14F-4D97-AF65-F5344CB8AC3E}">
        <p14:creationId xmlns:p14="http://schemas.microsoft.com/office/powerpoint/2010/main" val="12216828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b="1" dirty="0"/>
              <a:t>Tata Cara Perizinan</a:t>
            </a:r>
            <a:endParaRPr lang="id-ID" sz="3600" b="1" dirty="0"/>
          </a:p>
        </p:txBody>
      </p:sp>
      <p:sp>
        <p:nvSpPr>
          <p:cNvPr id="3" name="Content Placeholder 2"/>
          <p:cNvSpPr>
            <a:spLocks noGrp="1"/>
          </p:cNvSpPr>
          <p:nvPr>
            <p:ph idx="1"/>
          </p:nvPr>
        </p:nvSpPr>
        <p:spPr>
          <a:xfrm>
            <a:off x="179512" y="1556792"/>
            <a:ext cx="8640960" cy="4896544"/>
          </a:xfrm>
        </p:spPr>
        <p:txBody>
          <a:bodyPr/>
          <a:lstStyle/>
          <a:p>
            <a:r>
              <a:rPr lang="id-ID" sz="2400" dirty="0" smtClean="0"/>
              <a:t>Permohonan </a:t>
            </a:r>
            <a:r>
              <a:rPr lang="id-ID" sz="2400" dirty="0"/>
              <a:t>izin laboratorium klinik disampaikan secara tertulis.</a:t>
            </a:r>
          </a:p>
          <a:p>
            <a:r>
              <a:rPr lang="id-ID" sz="2400" dirty="0" smtClean="0"/>
              <a:t>Setelah </a:t>
            </a:r>
            <a:r>
              <a:rPr lang="id-ID" sz="2400" dirty="0"/>
              <a:t>menerima permohonan sebagaimana dimaksud pada ayat (1), instansi pemberi izin melakukan pemeriksaan terhadap kelengkapan persyaratan perizinan ke laboratorium klinik yang bersangkutan.</a:t>
            </a:r>
          </a:p>
          <a:p>
            <a:r>
              <a:rPr lang="id-ID" sz="2400" dirty="0" smtClean="0"/>
              <a:t>Pemeriksaan </a:t>
            </a:r>
            <a:r>
              <a:rPr lang="id-ID" sz="2400" dirty="0"/>
              <a:t>dilakukan oleh tim yang dibentuk oleh instansi pemberi izin dengan melibatkan tenaga teknis laboratorium kesehatan dari institusi dan organisasi profesi terkait.</a:t>
            </a:r>
          </a:p>
          <a:p>
            <a:r>
              <a:rPr lang="id-ID" sz="2400" dirty="0" smtClean="0"/>
              <a:t>Hasil </a:t>
            </a:r>
            <a:r>
              <a:rPr lang="id-ID" sz="2400" dirty="0"/>
              <a:t>pemeriksaan yang dilaksanakan oleh tim sebagaimana dimaksud pada ayat (3) disampaikan kepada instansi pemberi izin selambat-lambatnya 14 (empat belas) hari kerja dengan melampirkan berita acara pemeriksaan.</a:t>
            </a:r>
          </a:p>
          <a:p>
            <a:endParaRPr lang="id-ID" sz="2400" dirty="0"/>
          </a:p>
        </p:txBody>
      </p:sp>
    </p:spTree>
    <p:extLst>
      <p:ext uri="{BB962C8B-B14F-4D97-AF65-F5344CB8AC3E}">
        <p14:creationId xmlns:p14="http://schemas.microsoft.com/office/powerpoint/2010/main" val="14525327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924" y="0"/>
            <a:ext cx="7772400" cy="1456267"/>
          </a:xfrm>
        </p:spPr>
        <p:txBody>
          <a:bodyPr>
            <a:normAutofit/>
          </a:bodyPr>
          <a:lstStyle/>
          <a:p>
            <a:r>
              <a:rPr lang="id-ID" sz="3600" b="1" dirty="0"/>
              <a:t>BAB VI</a:t>
            </a:r>
            <a:r>
              <a:rPr lang="id-ID" sz="3600" b="1" dirty="0"/>
              <a:t/>
            </a:r>
            <a:br>
              <a:rPr lang="id-ID" sz="3600" b="1" dirty="0"/>
            </a:br>
            <a:r>
              <a:rPr lang="id-ID" sz="3600" b="1" dirty="0"/>
              <a:t>RUJUKAN</a:t>
            </a:r>
            <a:endParaRPr lang="id-ID" sz="3600" b="1" dirty="0"/>
          </a:p>
        </p:txBody>
      </p:sp>
      <p:pic>
        <p:nvPicPr>
          <p:cNvPr id="2052" name="Picture 4" descr="Related image"/>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19760" y="1196752"/>
            <a:ext cx="7611564" cy="5364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658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200" b="1" dirty="0"/>
              <a:t>BAB VII</a:t>
            </a:r>
            <a:r>
              <a:rPr lang="id-ID" sz="3200" b="1" dirty="0"/>
              <a:t/>
            </a:r>
            <a:br>
              <a:rPr lang="id-ID" sz="3200" b="1" dirty="0"/>
            </a:br>
            <a:r>
              <a:rPr lang="id-ID" sz="3200" b="1" dirty="0"/>
              <a:t>PENCATATAN DAN PELAPORAN</a:t>
            </a:r>
            <a:endParaRPr lang="id-ID" sz="3200" b="1" dirty="0"/>
          </a:p>
        </p:txBody>
      </p:sp>
      <p:sp>
        <p:nvSpPr>
          <p:cNvPr id="3" name="Content Placeholder 2"/>
          <p:cNvSpPr>
            <a:spLocks noGrp="1"/>
          </p:cNvSpPr>
          <p:nvPr>
            <p:ph idx="1"/>
          </p:nvPr>
        </p:nvSpPr>
        <p:spPr/>
        <p:txBody>
          <a:bodyPr/>
          <a:lstStyle/>
          <a:p>
            <a:endParaRPr lang="id-ID"/>
          </a:p>
        </p:txBody>
      </p:sp>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36" y="1772816"/>
            <a:ext cx="8507288" cy="4431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357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over.png"/>
          <p:cNvPicPr>
            <a:picLocks noChangeAspect="1"/>
          </p:cNvPicPr>
          <p:nvPr/>
        </p:nvPicPr>
        <p:blipFill>
          <a:blip r:embed="rId3"/>
          <a:stretch>
            <a:fillRect/>
          </a:stretch>
        </p:blipFill>
        <p:spPr>
          <a:xfrm>
            <a:off x="2453" y="1306"/>
            <a:ext cx="9141546" cy="1617934"/>
          </a:xfrm>
          <a:prstGeom prst="rect">
            <a:avLst/>
          </a:prstGeom>
        </p:spPr>
      </p:pic>
      <p:pic>
        <p:nvPicPr>
          <p:cNvPr id="12" name="Picture 3" descr="D:\ARTWORK\UNISA\BRAND BOOK\CDR\__MASTER TEMPLATE\TEMPLATE PPT\JPG\1,1.png"/>
          <p:cNvPicPr>
            <a:picLocks noChangeAspect="1" noChangeArrowheads="1"/>
          </p:cNvPicPr>
          <p:nvPr/>
        </p:nvPicPr>
        <p:blipFill>
          <a:blip r:embed="rId4" cstate="print"/>
          <a:srcRect/>
          <a:stretch>
            <a:fillRect/>
          </a:stretch>
        </p:blipFill>
        <p:spPr bwMode="auto">
          <a:xfrm>
            <a:off x="642910" y="214290"/>
            <a:ext cx="1643074" cy="592720"/>
          </a:xfrm>
          <a:prstGeom prst="rect">
            <a:avLst/>
          </a:prstGeom>
          <a:noFill/>
        </p:spPr>
      </p:pic>
      <p:sp>
        <p:nvSpPr>
          <p:cNvPr id="6" name="Title 1"/>
          <p:cNvSpPr txBox="1">
            <a:spLocks/>
          </p:cNvSpPr>
          <p:nvPr/>
        </p:nvSpPr>
        <p:spPr>
          <a:xfrm>
            <a:off x="3491880" y="420799"/>
            <a:ext cx="5385792" cy="145626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d-ID" sz="4000" dirty="0" smtClean="0"/>
              <a:t>Journal / Literature </a:t>
            </a:r>
            <a:endParaRPr lang="id-ID" sz="4000" dirty="0"/>
          </a:p>
        </p:txBody>
      </p:sp>
      <p:pic>
        <p:nvPicPr>
          <p:cNvPr id="3" name="Picture 2"/>
          <p:cNvPicPr>
            <a:picLocks noChangeAspect="1"/>
          </p:cNvPicPr>
          <p:nvPr/>
        </p:nvPicPr>
        <p:blipFill rotWithShape="1">
          <a:blip r:embed="rId5"/>
          <a:srcRect l="13474" t="22438" r="32290" b="12594"/>
          <a:stretch/>
        </p:blipFill>
        <p:spPr>
          <a:xfrm>
            <a:off x="1044833" y="1484784"/>
            <a:ext cx="7056785" cy="4752528"/>
          </a:xfrm>
          <a:prstGeom prst="rect">
            <a:avLst/>
          </a:prstGeom>
        </p:spPr>
      </p:pic>
    </p:spTree>
    <p:extLst>
      <p:ext uri="{BB962C8B-B14F-4D97-AF65-F5344CB8AC3E}">
        <p14:creationId xmlns:p14="http://schemas.microsoft.com/office/powerpoint/2010/main" val="36981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3600" b="1" dirty="0"/>
              <a:t>BAB VIII</a:t>
            </a:r>
            <a:r>
              <a:rPr lang="nl-NL" sz="3600" b="1" dirty="0"/>
              <a:t/>
            </a:r>
            <a:br>
              <a:rPr lang="nl-NL" sz="3600" b="1" dirty="0"/>
            </a:br>
            <a:r>
              <a:rPr lang="nl-NL" sz="3600" b="1" dirty="0"/>
              <a:t>PEMBINAAN DAN PENGAWASAN</a:t>
            </a:r>
            <a:endParaRPr lang="id-ID" sz="3600" b="1" dirty="0"/>
          </a:p>
        </p:txBody>
      </p:sp>
      <p:sp>
        <p:nvSpPr>
          <p:cNvPr id="3" name="Content Placeholder 2"/>
          <p:cNvSpPr>
            <a:spLocks noGrp="1"/>
          </p:cNvSpPr>
          <p:nvPr>
            <p:ph idx="1"/>
          </p:nvPr>
        </p:nvSpPr>
        <p:spPr/>
        <p:txBody>
          <a:bodyPr/>
          <a:lstStyle/>
          <a:p>
            <a:endParaRPr lang="id-ID"/>
          </a:p>
        </p:txBody>
      </p:sp>
      <p:pic>
        <p:nvPicPr>
          <p:cNvPr id="4098" name="Picture 2" descr="http://safetynet.asia/wp-content/uploads/2017/04/Langkah-langkah-Keselamatan-Kerja-Di-Laboratorium-Biolog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07" y="2038337"/>
            <a:ext cx="8577973" cy="375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8135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800" b="1" dirty="0" smtClean="0"/>
              <a:t>LABORATORIUM NON KLINIS</a:t>
            </a:r>
            <a:endParaRPr lang="id-ID" sz="4800" b="1" dirty="0"/>
          </a:p>
        </p:txBody>
      </p:sp>
      <p:pic>
        <p:nvPicPr>
          <p:cNvPr id="5122" name="Picture 2" descr="Related image"/>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2122"/>
          <a:stretch/>
        </p:blipFill>
        <p:spPr bwMode="auto">
          <a:xfrm>
            <a:off x="133634" y="1556792"/>
            <a:ext cx="8830854"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4702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a:xfrm>
            <a:off x="85695" y="2492896"/>
            <a:ext cx="8928992" cy="3649133"/>
          </a:xfrm>
        </p:spPr>
        <p:txBody>
          <a:bodyPr/>
          <a:lstStyle/>
          <a:p>
            <a:r>
              <a:rPr lang="id-ID" sz="2400" dirty="0" smtClean="0"/>
              <a:t>Pemeriksaan </a:t>
            </a:r>
            <a:r>
              <a:rPr lang="id-ID" sz="2400" dirty="0"/>
              <a:t>kimia terhadap kualitas air minum, air bersih, air kolam renang, air laut, air pemandian umum, dll </a:t>
            </a:r>
            <a:endParaRPr lang="id-ID" sz="2400" dirty="0" smtClean="0"/>
          </a:p>
          <a:p>
            <a:r>
              <a:rPr lang="id-ID" sz="2400" dirty="0" smtClean="0"/>
              <a:t>Pemeriksaan </a:t>
            </a:r>
            <a:r>
              <a:rPr lang="id-ID" sz="2400" dirty="0"/>
              <a:t>kualitas makanan, minuman, dan bahannya </a:t>
            </a:r>
            <a:endParaRPr lang="id-ID" sz="2400" dirty="0" smtClean="0"/>
          </a:p>
          <a:p>
            <a:r>
              <a:rPr lang="id-ID" sz="2400" dirty="0" smtClean="0"/>
              <a:t>Pemeriksaan </a:t>
            </a:r>
            <a:r>
              <a:rPr lang="id-ID" sz="2400" dirty="0"/>
              <a:t>kandungan kimia tertentu (seperti formalin, pewarna tekstil, dll) dalam makanan, minuman, dan bahannya </a:t>
            </a:r>
            <a:endParaRPr lang="id-ID" sz="2400" dirty="0" smtClean="0"/>
          </a:p>
          <a:p>
            <a:r>
              <a:rPr lang="id-ID" sz="2400" dirty="0" smtClean="0"/>
              <a:t>Pemeriksaan </a:t>
            </a:r>
            <a:r>
              <a:rPr lang="id-ID" sz="2400" dirty="0"/>
              <a:t>kimia limbah cair industri seperti tekstil, penyamakan kulit, gula, tapioka, minuman ringan, pengolahan buah dan sayuran, rumah pemotongan hewan, percetakan, bengkel, kegiatan industri lainnya</a:t>
            </a:r>
            <a:r>
              <a:rPr lang="id-ID" sz="2400" dirty="0" smtClean="0"/>
              <a:t>.</a:t>
            </a:r>
            <a:endParaRPr lang="id-ID" sz="2400" dirty="0"/>
          </a:p>
        </p:txBody>
      </p:sp>
      <p:pic>
        <p:nvPicPr>
          <p:cNvPr id="6" name="Picture 5"/>
          <p:cNvPicPr>
            <a:picLocks noChangeAspect="1"/>
          </p:cNvPicPr>
          <p:nvPr/>
        </p:nvPicPr>
        <p:blipFill rotWithShape="1">
          <a:blip r:embed="rId3"/>
          <a:srcRect l="4865" t="10721" r="66245" b="77252"/>
          <a:stretch/>
        </p:blipFill>
        <p:spPr>
          <a:xfrm>
            <a:off x="-1" y="12188"/>
            <a:ext cx="9100385" cy="2129880"/>
          </a:xfrm>
          <a:prstGeom prst="rect">
            <a:avLst/>
          </a:prstGeom>
        </p:spPr>
      </p:pic>
      <p:sp>
        <p:nvSpPr>
          <p:cNvPr id="7" name="Rectangle 6"/>
          <p:cNvSpPr/>
          <p:nvPr/>
        </p:nvSpPr>
        <p:spPr>
          <a:xfrm>
            <a:off x="4372775" y="1680403"/>
            <a:ext cx="4733988" cy="461665"/>
          </a:xfrm>
          <a:prstGeom prst="rect">
            <a:avLst/>
          </a:prstGeom>
        </p:spPr>
        <p:txBody>
          <a:bodyPr wrap="none">
            <a:spAutoFit/>
          </a:bodyPr>
          <a:lstStyle/>
          <a:p>
            <a:r>
              <a:rPr lang="id-ID" sz="2400" b="1" dirty="0" smtClean="0">
                <a:solidFill>
                  <a:schemeClr val="bg1"/>
                </a:solidFill>
                <a:latin typeface="Open Sans"/>
              </a:rPr>
              <a:t>Laboratorium Kimia </a:t>
            </a:r>
            <a:r>
              <a:rPr lang="id-ID" sz="2400" b="1" dirty="0">
                <a:solidFill>
                  <a:schemeClr val="bg1"/>
                </a:solidFill>
                <a:latin typeface="Open Sans"/>
              </a:rPr>
              <a:t>Kesehatan</a:t>
            </a:r>
            <a:endParaRPr lang="id-ID" sz="2400" b="1" dirty="0">
              <a:solidFill>
                <a:schemeClr val="bg1"/>
              </a:solidFill>
              <a:effectLst/>
              <a:latin typeface="Open Sans"/>
            </a:endParaRPr>
          </a:p>
        </p:txBody>
      </p:sp>
    </p:spTree>
    <p:extLst>
      <p:ext uri="{BB962C8B-B14F-4D97-AF65-F5344CB8AC3E}">
        <p14:creationId xmlns:p14="http://schemas.microsoft.com/office/powerpoint/2010/main" val="34627375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6146" name="Picture 2" descr="Image result for 17025 iso"/>
          <p:cNvPicPr>
            <a:picLocks noChangeAspect="1" noChangeArrowheads="1"/>
          </p:cNvPicPr>
          <p:nvPr/>
        </p:nvPicPr>
        <p:blipFill rotWithShape="1">
          <a:blip r:embed="rId2">
            <a:extLst>
              <a:ext uri="{28A0092B-C50C-407E-A947-70E740481C1C}">
                <a14:useLocalDpi xmlns:a14="http://schemas.microsoft.com/office/drawing/2010/main" val="0"/>
              </a:ext>
            </a:extLst>
          </a:blip>
          <a:srcRect l="12895" t="3150" r="13279" b="5501"/>
          <a:stretch/>
        </p:blipFill>
        <p:spPr bwMode="auto">
          <a:xfrm>
            <a:off x="179512" y="260648"/>
            <a:ext cx="8690621"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1568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3"/>
          <a:srcRect l="22882" t="16532" r="24542" b="17516"/>
          <a:stretch/>
        </p:blipFill>
        <p:spPr>
          <a:xfrm>
            <a:off x="107504" y="188640"/>
            <a:ext cx="8984880" cy="6336704"/>
          </a:xfrm>
          <a:prstGeom prst="rect">
            <a:avLst/>
          </a:prstGeom>
        </p:spPr>
      </p:pic>
    </p:spTree>
    <p:extLst>
      <p:ext uri="{BB962C8B-B14F-4D97-AF65-F5344CB8AC3E}">
        <p14:creationId xmlns:p14="http://schemas.microsoft.com/office/powerpoint/2010/main" val="10951755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2"/>
          <a:srcRect l="7387" t="16532" r="7385" b="23422"/>
          <a:stretch/>
        </p:blipFill>
        <p:spPr>
          <a:xfrm>
            <a:off x="107504" y="1340768"/>
            <a:ext cx="8856984" cy="3508286"/>
          </a:xfrm>
          <a:prstGeom prst="rect">
            <a:avLst/>
          </a:prstGeom>
        </p:spPr>
      </p:pic>
    </p:spTree>
    <p:extLst>
      <p:ext uri="{BB962C8B-B14F-4D97-AF65-F5344CB8AC3E}">
        <p14:creationId xmlns:p14="http://schemas.microsoft.com/office/powerpoint/2010/main" val="34276911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5830"/>
            <a:ext cx="7772400" cy="1456267"/>
          </a:xfrm>
        </p:spPr>
        <p:txBody>
          <a:bodyPr>
            <a:normAutofit/>
          </a:bodyPr>
          <a:lstStyle/>
          <a:p>
            <a:pPr algn="ctr"/>
            <a:r>
              <a:rPr lang="id-ID" sz="6000" dirty="0" smtClean="0"/>
              <a:t>TERIMA KASIH</a:t>
            </a:r>
            <a:endParaRPr lang="id-ID" sz="6000" dirty="0"/>
          </a:p>
        </p:txBody>
      </p:sp>
    </p:spTree>
    <p:extLst>
      <p:ext uri="{BB962C8B-B14F-4D97-AF65-F5344CB8AC3E}">
        <p14:creationId xmlns:p14="http://schemas.microsoft.com/office/powerpoint/2010/main" val="567452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ARTWORK\UNISA\BRAND BOOK\CDR\__MASTER TEMPLATE\TEMPLATE PPT\JPG\4.png"/>
          <p:cNvPicPr>
            <a:picLocks noChangeAspect="1" noChangeArrowheads="1"/>
          </p:cNvPicPr>
          <p:nvPr/>
        </p:nvPicPr>
        <p:blipFill>
          <a:blip r:embed="rId3"/>
          <a:srcRect/>
          <a:stretch>
            <a:fillRect/>
          </a:stretch>
        </p:blipFill>
        <p:spPr bwMode="auto">
          <a:xfrm>
            <a:off x="3500430" y="2214554"/>
            <a:ext cx="2071702" cy="236364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400" dirty="0" smtClean="0"/>
              <a:t>Learning Chapter </a:t>
            </a:r>
            <a:endParaRPr lang="id-ID" sz="4400" dirty="0"/>
          </a:p>
        </p:txBody>
      </p:sp>
      <p:sp>
        <p:nvSpPr>
          <p:cNvPr id="3" name="Content Placeholder 2"/>
          <p:cNvSpPr>
            <a:spLocks noGrp="1"/>
          </p:cNvSpPr>
          <p:nvPr>
            <p:ph idx="1"/>
          </p:nvPr>
        </p:nvSpPr>
        <p:spPr>
          <a:xfrm>
            <a:off x="457200" y="1176153"/>
            <a:ext cx="8139448" cy="3649133"/>
          </a:xfrm>
        </p:spPr>
        <p:txBody>
          <a:bodyPr>
            <a:normAutofit/>
          </a:bodyPr>
          <a:lstStyle/>
          <a:p>
            <a:r>
              <a:rPr lang="id-ID" sz="3600" b="1" dirty="0" smtClean="0"/>
              <a:t>Ruang lingkup laboratorium </a:t>
            </a:r>
            <a:r>
              <a:rPr lang="id-ID" sz="3600" b="1" dirty="0" smtClean="0"/>
              <a:t>klinis (Persyaratan dan fasilitas)</a:t>
            </a:r>
            <a:endParaRPr lang="id-ID" sz="3600" b="1" dirty="0" smtClean="0"/>
          </a:p>
          <a:p>
            <a:r>
              <a:rPr lang="id-ID" sz="3600" b="1" dirty="0" smtClean="0"/>
              <a:t>Ruang lingkup laboratorium non </a:t>
            </a:r>
            <a:r>
              <a:rPr lang="id-ID" sz="3600" b="1" dirty="0" smtClean="0"/>
              <a:t>klinis</a:t>
            </a:r>
            <a:endParaRPr lang="id-ID" sz="3600" b="1" dirty="0" smtClean="0"/>
          </a:p>
        </p:txBody>
      </p:sp>
    </p:spTree>
    <p:extLst>
      <p:ext uri="{BB962C8B-B14F-4D97-AF65-F5344CB8AC3E}">
        <p14:creationId xmlns:p14="http://schemas.microsoft.com/office/powerpoint/2010/main" val="97028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smtClean="0"/>
              <a:t>Ruang Lingkup Laboratorium Klinis</a:t>
            </a:r>
            <a:endParaRPr lang="id-ID" sz="3600" dirty="0"/>
          </a:p>
        </p:txBody>
      </p:sp>
      <p:sp>
        <p:nvSpPr>
          <p:cNvPr id="3" name="Content Placeholder 2"/>
          <p:cNvSpPr>
            <a:spLocks noGrp="1"/>
          </p:cNvSpPr>
          <p:nvPr>
            <p:ph idx="1"/>
          </p:nvPr>
        </p:nvSpPr>
        <p:spPr/>
        <p:txBody>
          <a:bodyPr/>
          <a:lstStyle/>
          <a:p>
            <a:endParaRPr lang="id-ID"/>
          </a:p>
        </p:txBody>
      </p:sp>
      <p:pic>
        <p:nvPicPr>
          <p:cNvPr id="4" name="Picture 3"/>
          <p:cNvPicPr>
            <a:picLocks noChangeAspect="1"/>
          </p:cNvPicPr>
          <p:nvPr/>
        </p:nvPicPr>
        <p:blipFill rotWithShape="1">
          <a:blip r:embed="rId2"/>
          <a:srcRect l="13474" t="22438" r="32290" b="12594"/>
          <a:stretch/>
        </p:blipFill>
        <p:spPr>
          <a:xfrm>
            <a:off x="815007" y="1338982"/>
            <a:ext cx="7056785" cy="4752528"/>
          </a:xfrm>
          <a:prstGeom prst="rect">
            <a:avLst/>
          </a:prstGeom>
        </p:spPr>
      </p:pic>
    </p:spTree>
    <p:extLst>
      <p:ext uri="{BB962C8B-B14F-4D97-AF65-F5344CB8AC3E}">
        <p14:creationId xmlns:p14="http://schemas.microsoft.com/office/powerpoint/2010/main" val="537702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800" dirty="0" smtClean="0"/>
              <a:t>Pengertian</a:t>
            </a:r>
            <a:endParaRPr lang="id-ID" sz="4800" dirty="0"/>
          </a:p>
        </p:txBody>
      </p:sp>
      <p:sp>
        <p:nvSpPr>
          <p:cNvPr id="3" name="Content Placeholder 2"/>
          <p:cNvSpPr>
            <a:spLocks noGrp="1"/>
          </p:cNvSpPr>
          <p:nvPr>
            <p:ph idx="1"/>
          </p:nvPr>
        </p:nvSpPr>
        <p:spPr>
          <a:xfrm>
            <a:off x="0" y="1340768"/>
            <a:ext cx="8964488" cy="4450433"/>
          </a:xfrm>
        </p:spPr>
        <p:txBody>
          <a:bodyPr/>
          <a:lstStyle/>
          <a:p>
            <a:r>
              <a:rPr lang="id-ID" dirty="0"/>
              <a:t>Laboratorium Klinik adalah laboratorium </a:t>
            </a:r>
            <a:r>
              <a:rPr lang="id-ID" dirty="0" smtClean="0"/>
              <a:t>kesehatan </a:t>
            </a:r>
            <a:r>
              <a:rPr lang="fi-FI" dirty="0" smtClean="0"/>
              <a:t>yang </a:t>
            </a:r>
            <a:r>
              <a:rPr lang="fi-FI" dirty="0"/>
              <a:t>melaksanakan pelayanan pemeriksaan spesimen klinik </a:t>
            </a:r>
            <a:r>
              <a:rPr lang="fi-FI" dirty="0" smtClean="0"/>
              <a:t>untuk</a:t>
            </a:r>
            <a:r>
              <a:rPr lang="id-ID" dirty="0" smtClean="0"/>
              <a:t> mendapatkan </a:t>
            </a:r>
            <a:r>
              <a:rPr lang="id-ID" dirty="0"/>
              <a:t>informasi tentang kesehatan perorangan terutama </a:t>
            </a:r>
            <a:r>
              <a:rPr lang="id-ID" dirty="0" smtClean="0"/>
              <a:t>untuk menunjang </a:t>
            </a:r>
            <a:r>
              <a:rPr lang="id-ID" dirty="0"/>
              <a:t>upaya diagnosis penyakit, penyembuhan penyakit, </a:t>
            </a:r>
            <a:r>
              <a:rPr lang="id-ID" dirty="0" smtClean="0"/>
              <a:t>dan pemulihan </a:t>
            </a:r>
            <a:r>
              <a:rPr lang="id-ID" dirty="0"/>
              <a:t>kesehatan.</a:t>
            </a:r>
          </a:p>
        </p:txBody>
      </p:sp>
    </p:spTree>
    <p:extLst>
      <p:ext uri="{BB962C8B-B14F-4D97-AF65-F5344CB8AC3E}">
        <p14:creationId xmlns:p14="http://schemas.microsoft.com/office/powerpoint/2010/main" val="1590810254"/>
      </p:ext>
    </p:extLst>
  </p:cSld>
  <p:clrMapOvr>
    <a:masterClrMapping/>
  </p:clrMapOvr>
</p:sld>
</file>

<file path=ppt/theme/theme1.xml><?xml version="1.0" encoding="utf-8"?>
<a:theme xmlns:a="http://schemas.openxmlformats.org/drawingml/2006/main" name="Presentation UNISA_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 UNISA_01</Template>
  <TotalTime>1243</TotalTime>
  <Words>2488</Words>
  <Application>Microsoft Office PowerPoint</Application>
  <PresentationFormat>On-screen Show (4:3)</PresentationFormat>
  <Paragraphs>244</Paragraphs>
  <Slides>67</Slides>
  <Notes>30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67</vt:i4>
      </vt:variant>
    </vt:vector>
  </HeadingPairs>
  <TitlesOfParts>
    <vt:vector size="74" baseType="lpstr">
      <vt:lpstr>Arial Unicode MS</vt:lpstr>
      <vt:lpstr>Arial</vt:lpstr>
      <vt:lpstr>Calibri</vt:lpstr>
      <vt:lpstr>Open Sans</vt:lpstr>
      <vt:lpstr>Presentation UNISA_01</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Learning Chapter </vt:lpstr>
      <vt:lpstr>Ruang Lingkup Laboratorium Klinis</vt:lpstr>
      <vt:lpstr>Pengertian</vt:lpstr>
      <vt:lpstr>Laboratorium kesehatan terdiri dari :</vt:lpstr>
      <vt:lpstr>Laboratorium Klinik</vt:lpstr>
      <vt:lpstr>Laboratorium Umum</vt:lpstr>
      <vt:lpstr>Laboratorium Umum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PENYELENGGARAAN  (BAB III)</vt:lpstr>
      <vt:lpstr>KEWAJIBAN LABORATORIUM KLINIK</vt:lpstr>
      <vt:lpstr>PowerPoint Presentation</vt:lpstr>
      <vt:lpstr>BAB IV PERSYARATAN</vt:lpstr>
      <vt:lpstr>Bangunan, Prasarana, Peralatan dan Kemampuan Pemeriksaan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Bagian Keempat Ketenagaan</vt:lpstr>
      <vt:lpstr>Laboratorium Klinik Umum Pratama:</vt:lpstr>
      <vt:lpstr>Laboratorium Klinik Umum Madya</vt:lpstr>
      <vt:lpstr>Laboratorium Klinik Umum Utama</vt:lpstr>
      <vt:lpstr>Laboratorium Mikrobiologi Klinik</vt:lpstr>
      <vt:lpstr>Laboratorium Parasitologi Klinik</vt:lpstr>
      <vt:lpstr>Laboratorium Patologi Anatomik</vt:lpstr>
      <vt:lpstr>PJ Teknis Lab Tanggung Jawab</vt:lpstr>
      <vt:lpstr>Dokter spesialis dan/atau dokter selaku tenaga teknis laboratorium klinik mempunyai tanggung jawab:</vt:lpstr>
      <vt:lpstr>Tenaga analis kesehatan dan tenaga teknis yang setingkat mempunyai tugas dan tanggung jawab:</vt:lpstr>
      <vt:lpstr>Perawat mempunyai tugas dan tanggung jawab: </vt:lpstr>
      <vt:lpstr>BAB V PERIZINAN</vt:lpstr>
      <vt:lpstr>Tata Cara Perizinan</vt:lpstr>
      <vt:lpstr>BAB VI RUJUKAN</vt:lpstr>
      <vt:lpstr>BAB VII PENCATATAN DAN PELAPORAN</vt:lpstr>
      <vt:lpstr>BAB VIII PEMBINAAN DAN PENGAWASAN</vt:lpstr>
      <vt:lpstr>LABORATORIUM NON KLINIS</vt:lpstr>
      <vt:lpstr>PowerPoint Presentation</vt:lpstr>
      <vt:lpstr>PowerPoint Presentation</vt:lpstr>
      <vt:lpstr>PowerPoint Presentation</vt:lpstr>
      <vt:lpstr>PowerPoint Presentation</vt:lpstr>
      <vt:lpstr>TERIMA KASIH</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Windows User</cp:lastModifiedBy>
  <cp:revision>70</cp:revision>
  <dcterms:created xsi:type="dcterms:W3CDTF">2018-06-25T02:53:00Z</dcterms:created>
  <dcterms:modified xsi:type="dcterms:W3CDTF">2019-05-22T08:02:12Z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1033-10.2.0.6020</vt:lpwstr>
  </property>
</Properties>
</file>