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5" r:id="rId6"/>
    <p:sldId id="259" r:id="rId7"/>
    <p:sldId id="266" r:id="rId8"/>
    <p:sldId id="267" r:id="rId9"/>
    <p:sldId id="268" r:id="rId10"/>
    <p:sldId id="260" r:id="rId11"/>
    <p:sldId id="269" r:id="rId12"/>
    <p:sldId id="270" r:id="rId13"/>
    <p:sldId id="261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62" r:id="rId23"/>
    <p:sldId id="263" r:id="rId2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330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77623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1620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1873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118819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753763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56184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49436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137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384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6754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17639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7155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7710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52657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4084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1692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9807B-31D0-47A9-92DA-26C5D1EEFE60}" type="datetimeFigureOut">
              <a:rPr lang="id-ID" smtClean="0"/>
              <a:t>09/04/2019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9A576F-DCAB-4D71-AD05-256537AB084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3338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KELAINAN DALAM LAMANYA KEHAMILAN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SITI ISTIYATI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72671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INTRA UTERINE GROWTH RETARDATION (IUGR)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Definisi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Menurut WHO ( 1969 ), janin yang mengalami pertumbuhan yang terhambat adalah janin yang mengalami kegagalan dalam mencapai berat standar atau ukuran standar yang sesuai dengan usia kehamilannya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Suatu keadaan dimana terjadi gangguan nutrisi dan pertumbuhan janin yang mengakibatkan berat badan lahir di bawah batasan tertentu dari usia kehamilannya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72877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Faktor 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 Ibu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Alkohol, merokok, obat-obatan, anemia, malnutrisi berat, BB ibu &lt; 50 kg, 	penyakit jantung syanotic, hipertensi kronis, DM, </a:t>
            </a:r>
          </a:p>
          <a:p>
            <a:r>
              <a:rPr lang="id-ID" dirty="0" smtClean="0"/>
              <a:t>Bayi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kelainan genetik ( DS ), kelainan kromososm ( trisomi 12,18 dan 21 ), 	congenital anomaly ( mis : gastroschisis ), infeksi fetus ( mis : virus , 	protozoa )</a:t>
            </a:r>
          </a:p>
          <a:p>
            <a:r>
              <a:rPr lang="id-ID" dirty="0" smtClean="0"/>
              <a:t>Uterus atau Plasenta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Kelainan muller ( septum uterus ) dan insufisiensi plasenta yang dapat 	berupa : infark, infeksi pd plasenta, multifetal pregnancy, circumvalata 	plasenta, plasenta previa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97251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Hipoksemia pada janin terjadi bila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Penurunan kadar oksigen pada darah yang menuju uterus </a:t>
            </a:r>
          </a:p>
          <a:p>
            <a:r>
              <a:rPr lang="id-ID" dirty="0" smtClean="0"/>
              <a:t>Penurunan fungsi plasenta</a:t>
            </a:r>
          </a:p>
          <a:p>
            <a:r>
              <a:rPr lang="id-ID" dirty="0" smtClean="0"/>
              <a:t>Penurunan kadar oksigen dalam darah janin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11922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INTRA UTERINE FETAL DEATH ( IUFD 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Prinsip Dasar </a:t>
            </a:r>
          </a:p>
          <a:p>
            <a:pPr marL="546100" indent="-273050" defTabSz="312738">
              <a:buFont typeface="Wingdings" panose="05000000000000000000" pitchFamily="2" charset="2"/>
              <a:buChar char="v"/>
            </a:pPr>
            <a:r>
              <a:rPr lang="id-ID" dirty="0"/>
              <a:t>	</a:t>
            </a:r>
            <a:r>
              <a:rPr lang="id-ID" dirty="0" smtClean="0"/>
              <a:t>Bradikardi : DJJ &lt; dari 110x/mnt</a:t>
            </a:r>
          </a:p>
          <a:p>
            <a:pPr marL="546100" indent="-273050" defTabSz="312738">
              <a:buFont typeface="Wingdings" panose="05000000000000000000" pitchFamily="2" charset="2"/>
              <a:buChar char="v"/>
            </a:pPr>
            <a:r>
              <a:rPr lang="id-ID" dirty="0"/>
              <a:t>	</a:t>
            </a:r>
            <a:r>
              <a:rPr lang="id-ID" dirty="0" smtClean="0"/>
              <a:t>Takhikardi : DJJ &gt; dari 160x/mnt</a:t>
            </a:r>
          </a:p>
          <a:p>
            <a:pPr marL="546100" indent="-273050" defTabSz="312738">
              <a:buFont typeface="Wingdings" panose="05000000000000000000" pitchFamily="2" charset="2"/>
              <a:buChar char="v"/>
            </a:pPr>
            <a:r>
              <a:rPr lang="id-ID" dirty="0"/>
              <a:t>	</a:t>
            </a:r>
            <a:r>
              <a:rPr lang="id-ID" dirty="0" smtClean="0"/>
              <a:t>CTG</a:t>
            </a:r>
            <a:endParaRPr lang="id-ID" dirty="0"/>
          </a:p>
          <a:p>
            <a:pPr marL="352425" indent="-352425" defTabSz="312738">
              <a:buFont typeface="Wingdings" panose="05000000000000000000" pitchFamily="2" charset="2"/>
              <a:buChar char="Ø"/>
            </a:pPr>
            <a:r>
              <a:rPr lang="id-ID" dirty="0" smtClean="0"/>
              <a:t>Janin tidak menerima asupan O2 cukup </a:t>
            </a:r>
            <a:r>
              <a:rPr lang="id-ID" dirty="0" smtClean="0">
                <a:sym typeface="Wingdings" panose="05000000000000000000" pitchFamily="2" charset="2"/>
              </a:rPr>
              <a:t> hipoksia</a:t>
            </a: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29539063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FAKTOR RESIKO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Janin yang pertumbhannya terhambat</a:t>
            </a:r>
          </a:p>
          <a:p>
            <a:r>
              <a:rPr lang="id-ID" dirty="0" smtClean="0"/>
              <a:t>Janin dengan ibu DM</a:t>
            </a:r>
          </a:p>
          <a:p>
            <a:r>
              <a:rPr lang="id-ID" dirty="0" smtClean="0"/>
              <a:t>Preterm dan post term</a:t>
            </a:r>
          </a:p>
          <a:p>
            <a:r>
              <a:rPr lang="id-ID" dirty="0" smtClean="0"/>
              <a:t>Janin dengan kelainan letak</a:t>
            </a:r>
          </a:p>
          <a:p>
            <a:r>
              <a:rPr lang="id-ID" dirty="0" smtClean="0"/>
              <a:t>Janin dengan kelainan bawaan atau infeksi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62453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Gawat Janin dalam Persalinan dapat terjadi bila 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Persalinan berlangsung lama</a:t>
            </a:r>
          </a:p>
          <a:p>
            <a:r>
              <a:rPr lang="id-ID" dirty="0" smtClean="0"/>
              <a:t>Induksi persalinan dengan oksitosin</a:t>
            </a:r>
          </a:p>
          <a:p>
            <a:r>
              <a:rPr lang="id-ID" dirty="0" smtClean="0"/>
              <a:t>Ada perdarahan atau infeksi</a:t>
            </a:r>
          </a:p>
          <a:p>
            <a:r>
              <a:rPr lang="id-ID" dirty="0" smtClean="0"/>
              <a:t>Insufisiensi plasenta : post term , pre eklamsia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19419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Penilaian Klinik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Tanda gawat janin :</a:t>
            </a:r>
          </a:p>
          <a:p>
            <a:r>
              <a:rPr lang="id-ID" dirty="0" smtClean="0"/>
              <a:t>DJJ Abnormal</a:t>
            </a:r>
          </a:p>
          <a:p>
            <a:pPr indent="282575" defTabSz="273050">
              <a:buFont typeface="Wingdings" panose="05000000000000000000" pitchFamily="2" charset="2"/>
              <a:buChar char="ü"/>
              <a:tabLst>
                <a:tab pos="625475" algn="l"/>
              </a:tabLst>
            </a:pPr>
            <a:r>
              <a:rPr lang="id-ID" dirty="0" smtClean="0"/>
              <a:t>Umumnya DJJ adalah ireguler,jika tidak kembali normal setelah kontraksi 	</a:t>
            </a:r>
            <a:r>
              <a:rPr lang="id-ID" dirty="0" smtClean="0">
                <a:sym typeface="Wingdings" panose="05000000000000000000" pitchFamily="2" charset="2"/>
              </a:rPr>
              <a:t> 	hipoksia</a:t>
            </a:r>
          </a:p>
          <a:p>
            <a:pPr indent="282575" defTabSz="273050">
              <a:buFont typeface="Wingdings" panose="05000000000000000000" pitchFamily="2" charset="2"/>
              <a:buChar char="ü"/>
              <a:tabLst>
                <a:tab pos="625475" algn="l"/>
              </a:tabLst>
            </a:pPr>
            <a:r>
              <a:rPr lang="id-ID" dirty="0" smtClean="0">
                <a:sym typeface="Wingdings" panose="05000000000000000000" pitchFamily="2" charset="2"/>
              </a:rPr>
              <a:t>Bradikardi di luar kontraksi atau tidak menghilang setelah kontraksi 	gawat janin</a:t>
            </a:r>
          </a:p>
          <a:p>
            <a:pPr indent="282575" defTabSz="273050">
              <a:buFont typeface="Wingdings" panose="05000000000000000000" pitchFamily="2" charset="2"/>
              <a:buChar char="ü"/>
              <a:tabLst>
                <a:tab pos="625475" algn="l"/>
              </a:tabLst>
            </a:pPr>
            <a:r>
              <a:rPr lang="id-ID" dirty="0" smtClean="0">
                <a:sym typeface="Wingdings" panose="05000000000000000000" pitchFamily="2" charset="2"/>
              </a:rPr>
              <a:t>Takhikardi dapat merupakan reaksi terhadap : demam pada ibu, obat-	obatan tokolitik, amnionitis </a:t>
            </a:r>
          </a:p>
          <a:p>
            <a:pPr indent="282575" defTabSz="273050">
              <a:buFont typeface="Wingdings" panose="05000000000000000000" pitchFamily="2" charset="2"/>
              <a:buChar char="ü"/>
              <a:tabLst>
                <a:tab pos="625475" algn="l"/>
              </a:tabLst>
            </a:pPr>
            <a:r>
              <a:rPr lang="id-ID" dirty="0" smtClean="0">
                <a:sym typeface="Wingdings" panose="05000000000000000000" pitchFamily="2" charset="2"/>
              </a:rPr>
              <a:t>Jika ibu tidak mengalami takhikardi DJJ &gt; 160x/menit hipoksia</a:t>
            </a:r>
            <a:endParaRPr lang="id-ID" dirty="0" smtClean="0"/>
          </a:p>
        </p:txBody>
      </p:sp>
    </p:spTree>
    <p:extLst>
      <p:ext uri="{BB962C8B-B14F-4D97-AF65-F5344CB8AC3E}">
        <p14:creationId xmlns:p14="http://schemas.microsoft.com/office/powerpoint/2010/main" val="2520938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Next ,,,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Mekoneum</a:t>
            </a:r>
          </a:p>
          <a:p>
            <a:pPr indent="9525">
              <a:buFont typeface="Wingdings" panose="05000000000000000000" pitchFamily="2" charset="2"/>
              <a:buChar char="q"/>
              <a:tabLst>
                <a:tab pos="722313" algn="l"/>
              </a:tabLst>
            </a:pPr>
            <a:r>
              <a:rPr lang="id-ID" dirty="0"/>
              <a:t>	</a:t>
            </a:r>
            <a:r>
              <a:rPr lang="id-ID" dirty="0" smtClean="0"/>
              <a:t>Hijau kental </a:t>
            </a:r>
            <a:r>
              <a:rPr lang="id-ID" dirty="0" smtClean="0">
                <a:sym typeface="Wingdings" panose="05000000000000000000" pitchFamily="2" charset="2"/>
              </a:rPr>
              <a:t> air ketuban jumlahnya sedikit</a:t>
            </a:r>
          </a:p>
          <a:p>
            <a:pPr indent="9525">
              <a:buFont typeface="Wingdings" panose="05000000000000000000" pitchFamily="2" charset="2"/>
              <a:buChar char="q"/>
              <a:tabLst>
                <a:tab pos="722313" algn="l"/>
              </a:tabLst>
            </a:pPr>
            <a:r>
              <a:rPr lang="id-ID" dirty="0">
                <a:sym typeface="Wingdings" panose="05000000000000000000" pitchFamily="2" charset="2"/>
              </a:rPr>
              <a:t>	P</a:t>
            </a:r>
            <a:r>
              <a:rPr lang="id-ID" dirty="0" smtClean="0">
                <a:sym typeface="Wingdings" panose="05000000000000000000" pitchFamily="2" charset="2"/>
              </a:rPr>
              <a:t>resentasi bokong tidak memerlukan intervensi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842540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Gerak janin Menghilang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Masalah</a:t>
            </a:r>
          </a:p>
          <a:p>
            <a:pPr marL="457200" lvl="1" indent="0">
              <a:buNone/>
            </a:pPr>
            <a:r>
              <a:rPr lang="id-ID" dirty="0" smtClean="0"/>
              <a:t>Ibu tidak merasakan gerakan janin</a:t>
            </a:r>
          </a:p>
          <a:p>
            <a:r>
              <a:rPr lang="id-ID" dirty="0" smtClean="0"/>
              <a:t>Diagnosis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d-ID" dirty="0" smtClean="0"/>
              <a:t>Nilai DJJ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d-ID" dirty="0" smtClean="0"/>
              <a:t>Bila DJJ tidak terdengan pastikan adanya kematian janin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d-ID" dirty="0" smtClean="0"/>
              <a:t>Bila DJJ baik berarti bayi tidur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d-ID" dirty="0" smtClean="0"/>
              <a:t>Rangsang bayi dengan suara ( bel ) atau dengan menggoyang perut ibu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d-ID" dirty="0" smtClean="0"/>
              <a:t>Bila DJJ meningkat frekuensinya sesuai dengan gerak janin maka janin dapat dikatakan normal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id-ID" dirty="0" smtClean="0"/>
              <a:t>Bila DJJ cenderung turun saat janin bergerak maka dapat disimpulkan adanya gawat janin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91625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Kematian Janin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Penilaian Klinik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Pertumbuhan janin berkurang bahkan janin mengecil sehingga TFU menurun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DJJ tak terdengar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Keluhan ibu : gerakan janin menghilang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BB menurun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Tulang kepala kolaps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USG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HCG urin negatif </a:t>
            </a:r>
            <a:r>
              <a:rPr lang="id-ID" dirty="0" smtClean="0">
                <a:sym typeface="Wingdings" panose="05000000000000000000" pitchFamily="2" charset="2"/>
              </a:rPr>
              <a:t>beberapa hari setelh kematian janin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97252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Tujuan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Mahasiswa mampu menjelaskan, malakukan, membantu penaganan kegawat daruratan obstetrik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500840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Komplikasi</a:t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Trauma emosional bila waktu antara kematian janin dan persalinan cukup lama</a:t>
            </a:r>
          </a:p>
          <a:p>
            <a:r>
              <a:rPr lang="id-ID" dirty="0" smtClean="0"/>
              <a:t>Dapat terjadi infeksi bila ketuban pecah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581728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Penanganan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Pemeriksaan darah ( ABO dan Rhesus )</a:t>
            </a:r>
          </a:p>
          <a:p>
            <a:r>
              <a:rPr lang="id-ID" dirty="0" smtClean="0"/>
              <a:t>Hindari informasi yang tidak tepat</a:t>
            </a:r>
          </a:p>
          <a:p>
            <a:r>
              <a:rPr lang="id-ID" dirty="0" smtClean="0"/>
              <a:t>Dukungan mental emosional perlu di berikan kepada pasien</a:t>
            </a:r>
          </a:p>
          <a:p>
            <a:r>
              <a:rPr lang="id-ID" dirty="0" smtClean="0"/>
              <a:t>Rencana persalinan pervagina dengan cara induksi </a:t>
            </a:r>
            <a:r>
              <a:rPr lang="id-ID" dirty="0" smtClean="0">
                <a:sym typeface="Wingdings" panose="05000000000000000000" pitchFamily="2" charset="2"/>
              </a:rPr>
              <a:t> di bicarakan denga keluarga</a:t>
            </a:r>
          </a:p>
          <a:p>
            <a:r>
              <a:rPr lang="id-ID" dirty="0" smtClean="0">
                <a:sym typeface="Wingdings" panose="05000000000000000000" pitchFamily="2" charset="2"/>
              </a:rPr>
              <a:t>Pemeriksaan patologi plasenta akan mengungkap adanya patologi plasenta dan infeksi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054797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KEHAMILAN </a:t>
            </a:r>
            <a:r>
              <a:rPr lang="id-ID" dirty="0" smtClean="0"/>
              <a:t>GANDA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49615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KETUBAN PECAH DINI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67109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PREMATUR ( Persalinan Preterm 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Persalinan  &lt; 37 minggu</a:t>
            </a:r>
          </a:p>
          <a:p>
            <a:r>
              <a:rPr lang="id-ID" dirty="0" smtClean="0"/>
              <a:t>Berat Badan  &lt; 2500 gram</a:t>
            </a:r>
          </a:p>
          <a:p>
            <a:r>
              <a:rPr lang="id-ID" dirty="0" smtClean="0"/>
              <a:t>PENYULIT 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	</a:t>
            </a:r>
            <a:r>
              <a:rPr lang="id-ID" dirty="0" smtClean="0"/>
              <a:t>Perkembangan organ vital belum sempurna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 smtClean="0"/>
              <a:t> Daya tahan tubuh rendah </a:t>
            </a:r>
            <a:r>
              <a:rPr lang="id-ID" dirty="0" smtClean="0">
                <a:sym typeface="Wingdings" panose="05000000000000000000" pitchFamily="2" charset="2"/>
              </a:rPr>
              <a:t> infeksi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>
                <a:sym typeface="Wingdings" panose="05000000000000000000" pitchFamily="2" charset="2"/>
              </a:rPr>
              <a:t> </a:t>
            </a:r>
            <a:r>
              <a:rPr lang="id-ID" dirty="0" smtClean="0">
                <a:sym typeface="Wingdings" panose="05000000000000000000" pitchFamily="2" charset="2"/>
              </a:rPr>
              <a:t>Mental Intelektual rendah  beban keluarga</a:t>
            </a:r>
          </a:p>
          <a:p>
            <a:pPr indent="-69850">
              <a:buFont typeface="Wingdings" panose="05000000000000000000" pitchFamily="2" charset="2"/>
              <a:buChar char="§"/>
            </a:pPr>
            <a:endParaRPr lang="id-ID" dirty="0">
              <a:sym typeface="Wingdings" panose="05000000000000000000" pitchFamily="2" charset="2"/>
            </a:endParaRPr>
          </a:p>
          <a:p>
            <a:pPr indent="-69850">
              <a:buFont typeface="Wingdings" panose="05000000000000000000" pitchFamily="2" charset="2"/>
              <a:buChar char="§"/>
            </a:pPr>
            <a:endParaRPr lang="id-ID" dirty="0" smtClean="0">
              <a:sym typeface="Wingdings" panose="05000000000000000000" pitchFamily="2" charset="2"/>
            </a:endParaRPr>
          </a:p>
          <a:p>
            <a:pPr indent="-69850">
              <a:buFont typeface="Wingdings" panose="05000000000000000000" pitchFamily="2" charset="2"/>
              <a:buChar char="§"/>
            </a:pPr>
            <a:endParaRPr lang="id-ID" dirty="0">
              <a:sym typeface="Wingdings" panose="05000000000000000000" pitchFamily="2" charset="2"/>
            </a:endParaRPr>
          </a:p>
          <a:p>
            <a:pPr marL="27305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01166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Penyebab Prematuritas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 smtClean="0"/>
              <a:t>Kondisi umum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Keadaan sosial ekonomi rendah </a:t>
            </a:r>
            <a:r>
              <a:rPr lang="id-ID" dirty="0" smtClean="0">
                <a:sym typeface="Wingdings" panose="05000000000000000000" pitchFamily="2" charset="2"/>
              </a:rPr>
              <a:t> anemia, kurang gizi, perokok, umur 	terlalu muda/tua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>
                <a:sym typeface="Wingdings" panose="05000000000000000000" pitchFamily="2" charset="2"/>
              </a:rPr>
              <a:t> P</a:t>
            </a:r>
            <a:r>
              <a:rPr lang="id-ID" dirty="0" smtClean="0">
                <a:sym typeface="Wingdings" panose="05000000000000000000" pitchFamily="2" charset="2"/>
              </a:rPr>
              <a:t>enyakit ibu   DM, hipertensi, jantung, paru, endokrin , kelainan darah</a:t>
            </a:r>
            <a:endParaRPr lang="id-ID" dirty="0" smtClean="0"/>
          </a:p>
          <a:p>
            <a:r>
              <a:rPr lang="id-ID" dirty="0" smtClean="0"/>
              <a:t>Penyulit kebidanan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Hidramnion, kehamilan ganda, pre eklamsia /eklamsia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/>
              <a:t> </a:t>
            </a:r>
            <a:r>
              <a:rPr lang="id-ID" dirty="0" smtClean="0"/>
              <a:t>Perdarahan ante partum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/>
              <a:t> </a:t>
            </a:r>
            <a:r>
              <a:rPr lang="id-ID" dirty="0" smtClean="0"/>
              <a:t>KPD</a:t>
            </a:r>
          </a:p>
          <a:p>
            <a:r>
              <a:rPr lang="id-ID" dirty="0" smtClean="0"/>
              <a:t>Kelainan lain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Kelainan anatomi / kongenital rahim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Infeksi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50054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34189"/>
            <a:ext cx="8596668" cy="5207173"/>
          </a:xfrm>
        </p:spPr>
        <p:txBody>
          <a:bodyPr/>
          <a:lstStyle/>
          <a:p>
            <a:r>
              <a:rPr lang="id-ID" dirty="0" smtClean="0"/>
              <a:t>Pertolongan </a:t>
            </a:r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Usahakan trauma minimal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/>
              <a:t>Penyulit yang mungkin timbul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	</a:t>
            </a:r>
            <a:r>
              <a:rPr lang="id-ID" dirty="0" smtClean="0"/>
              <a:t>Pedarahan intra kranial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 </a:t>
            </a:r>
            <a:r>
              <a:rPr lang="id-ID" dirty="0" smtClean="0"/>
              <a:t>Gangguan pernafasan ( sindroma distress respirasi )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 </a:t>
            </a:r>
            <a:r>
              <a:rPr lang="id-ID" dirty="0" smtClean="0"/>
              <a:t>Asfiksia neonatus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 </a:t>
            </a:r>
            <a:r>
              <a:rPr lang="id-ID" dirty="0" smtClean="0"/>
              <a:t>Infeksi neonatus</a:t>
            </a:r>
          </a:p>
          <a:p>
            <a:r>
              <a:rPr lang="id-ID" dirty="0" smtClean="0"/>
              <a:t>Pertolongan Bidan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	</a:t>
            </a:r>
            <a:r>
              <a:rPr lang="id-ID" dirty="0" smtClean="0"/>
              <a:t>Rujukan ke RS 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 K</a:t>
            </a:r>
            <a:r>
              <a:rPr lang="id-ID" dirty="0" smtClean="0"/>
              <a:t>onsul SpOG</a:t>
            </a:r>
          </a:p>
          <a:p>
            <a:pPr indent="-69850">
              <a:buFont typeface="Wingdings" panose="05000000000000000000" pitchFamily="2" charset="2"/>
              <a:buChar char="§"/>
            </a:pPr>
            <a:r>
              <a:rPr lang="id-ID" dirty="0"/>
              <a:t> </a:t>
            </a:r>
            <a:r>
              <a:rPr lang="id-ID" dirty="0" smtClean="0"/>
              <a:t>Konservatif </a:t>
            </a:r>
            <a:r>
              <a:rPr lang="id-ID" dirty="0" smtClean="0">
                <a:sym typeface="Wingdings" panose="05000000000000000000" pitchFamily="2" charset="2"/>
              </a:rPr>
              <a:t>  istirahat,isolasi dan pengobatan penyakit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69435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POST </a:t>
            </a:r>
            <a:r>
              <a:rPr lang="id-ID" dirty="0" smtClean="0"/>
              <a:t>MATURITAS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Kehamilan lewat waktu</a:t>
            </a:r>
          </a:p>
          <a:p>
            <a:r>
              <a:rPr lang="id-ID" dirty="0" smtClean="0"/>
              <a:t>Persalinan &gt; 42 minggu</a:t>
            </a:r>
          </a:p>
          <a:p>
            <a:r>
              <a:rPr lang="id-ID" dirty="0" smtClean="0"/>
              <a:t>Kesalahan HPM</a:t>
            </a:r>
          </a:p>
          <a:p>
            <a:r>
              <a:rPr lang="id-ID" dirty="0" smtClean="0"/>
              <a:t>Kejadian 4 – 15 %</a:t>
            </a:r>
          </a:p>
          <a:p>
            <a:r>
              <a:rPr lang="id-ID" dirty="0" smtClean="0"/>
              <a:t>Konfirmasi dengan USG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80040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Permasalahan Postmaturitas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Insufisiensi Plasenta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Janin resiko asfiksia kronis / akut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/>
              <a:t> </a:t>
            </a:r>
            <a:r>
              <a:rPr lang="id-ID" dirty="0" smtClean="0"/>
              <a:t>Fetal Death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Pertumbuhan Janin terhambat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/>
              <a:t> </a:t>
            </a:r>
            <a:r>
              <a:rPr lang="id-ID" dirty="0" smtClean="0"/>
              <a:t>Perubahan metabolisme  janin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/>
              <a:t> </a:t>
            </a:r>
            <a:r>
              <a:rPr lang="id-ID" dirty="0" smtClean="0"/>
              <a:t>Air ketuban berkurang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/>
              <a:t> </a:t>
            </a:r>
            <a:r>
              <a:rPr lang="id-ID" dirty="0" smtClean="0"/>
              <a:t>Saat persalinan rentan asfiksia</a:t>
            </a:r>
          </a:p>
          <a:p>
            <a:r>
              <a:rPr lang="id-ID" dirty="0" smtClean="0"/>
              <a:t>Bila BB lebih </a:t>
            </a:r>
            <a:r>
              <a:rPr lang="id-ID" dirty="0" smtClean="0">
                <a:sym typeface="Wingdings" panose="05000000000000000000" pitchFamily="2" charset="2"/>
              </a:rPr>
              <a:t> perlu tindakan ( VE / SC 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82432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Penyebab Postmaturitas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Otot rahim tidak sensiif terhadap oksitisin</a:t>
            </a:r>
          </a:p>
          <a:p>
            <a:r>
              <a:rPr lang="id-ID" dirty="0" smtClean="0"/>
              <a:t>Psikologis</a:t>
            </a:r>
          </a:p>
          <a:p>
            <a:r>
              <a:rPr lang="id-ID" dirty="0" smtClean="0"/>
              <a:t>Kelainan rahim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8201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Asuhan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dirty="0" smtClean="0"/>
              <a:t>Anamnesis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HPM &gt; 42 minggu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Gerak janin berkurang / berhenti</a:t>
            </a:r>
          </a:p>
          <a:p>
            <a:r>
              <a:rPr lang="id-ID" dirty="0" smtClean="0"/>
              <a:t>Pemeriksaan 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BB ibu , air ketuban, DJJ, gerak janin, TBJ</a:t>
            </a:r>
          </a:p>
          <a:p>
            <a:r>
              <a:rPr lang="id-ID" dirty="0" smtClean="0"/>
              <a:t>Penatalaksanaan ( oleh Bidan )</a:t>
            </a:r>
          </a:p>
          <a:p>
            <a:pPr marL="638175" lvl="1">
              <a:buFont typeface="Wingdings" panose="05000000000000000000" pitchFamily="2" charset="2"/>
              <a:buChar char="ü"/>
            </a:pPr>
            <a:r>
              <a:rPr lang="id-ID" dirty="0" smtClean="0"/>
              <a:t>Rujuk persalinan di RS</a:t>
            </a:r>
          </a:p>
          <a:p>
            <a:r>
              <a:rPr lang="id-ID" dirty="0" smtClean="0"/>
              <a:t>Penatalaksanaan di RS ( oleh dokter )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 smtClean="0"/>
              <a:t> Induksi ( misoprostol / oksitosin )</a:t>
            </a:r>
          </a:p>
          <a:p>
            <a:pPr indent="9525">
              <a:buFont typeface="Wingdings" panose="05000000000000000000" pitchFamily="2" charset="2"/>
              <a:buChar char="ü"/>
            </a:pPr>
            <a:r>
              <a:rPr lang="id-ID" dirty="0"/>
              <a:t> </a:t>
            </a:r>
            <a:r>
              <a:rPr lang="id-ID" dirty="0" smtClean="0"/>
              <a:t>SC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650566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306</TotalTime>
  <Words>502</Words>
  <Application>Microsoft Office PowerPoint</Application>
  <PresentationFormat>Widescreen</PresentationFormat>
  <Paragraphs>138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Trebuchet MS</vt:lpstr>
      <vt:lpstr>Wingdings</vt:lpstr>
      <vt:lpstr>Wingdings 3</vt:lpstr>
      <vt:lpstr>Facet</vt:lpstr>
      <vt:lpstr>KELAINAN DALAM LAMANYA KEHAMILAN</vt:lpstr>
      <vt:lpstr>Tujuan</vt:lpstr>
      <vt:lpstr>PREMATUR ( Persalinan Preterm )</vt:lpstr>
      <vt:lpstr>Penyebab Prematuritas</vt:lpstr>
      <vt:lpstr>PowerPoint Presentation</vt:lpstr>
      <vt:lpstr>POST MATURITAS</vt:lpstr>
      <vt:lpstr>Permasalahan Postmaturitas</vt:lpstr>
      <vt:lpstr>Penyebab Postmaturitas</vt:lpstr>
      <vt:lpstr>Asuhan </vt:lpstr>
      <vt:lpstr>INTRA UTERINE GROWTH RETARDATION (IUGR)</vt:lpstr>
      <vt:lpstr>Faktor Resiko</vt:lpstr>
      <vt:lpstr>Hipoksemia pada janin terjadi bila </vt:lpstr>
      <vt:lpstr>INTRA UTERINE FETAL DEATH ( IUFD )</vt:lpstr>
      <vt:lpstr>FAKTOR RESIKO</vt:lpstr>
      <vt:lpstr>Gawat Janin dalam Persalinan dapat terjadi bila :</vt:lpstr>
      <vt:lpstr>Penilaian Klinik </vt:lpstr>
      <vt:lpstr>Next ,,,</vt:lpstr>
      <vt:lpstr>Gerak janin Menghilang</vt:lpstr>
      <vt:lpstr>Kematian Janin</vt:lpstr>
      <vt:lpstr>Komplikasi </vt:lpstr>
      <vt:lpstr>Penanganan </vt:lpstr>
      <vt:lpstr> KEHAMILAN GANDA</vt:lpstr>
      <vt:lpstr>KETUBAN PECAH DINI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KELAINAN DALAM LAMANYA KEHAMILAN</dc:title>
  <dc:creator>FUJITSU</dc:creator>
  <cp:lastModifiedBy>FUJITSU</cp:lastModifiedBy>
  <cp:revision>14</cp:revision>
  <dcterms:created xsi:type="dcterms:W3CDTF">2019-04-08T16:22:55Z</dcterms:created>
  <dcterms:modified xsi:type="dcterms:W3CDTF">2019-04-09T17:18:24Z</dcterms:modified>
</cp:coreProperties>
</file>