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  <p:sldMasterId id="2147483654" r:id="rId2"/>
    <p:sldMasterId id="2147483659" r:id="rId3"/>
    <p:sldMasterId id="2147483662" r:id="rId4"/>
    <p:sldMasterId id="2147483666" r:id="rId5"/>
  </p:sldMasterIdLst>
  <p:notesMasterIdLst>
    <p:notesMasterId r:id="rId66"/>
  </p:notesMasterIdLst>
  <p:sldIdLst>
    <p:sldId id="256" r:id="rId6"/>
    <p:sldId id="263" r:id="rId7"/>
    <p:sldId id="320" r:id="rId8"/>
    <p:sldId id="368" r:id="rId9"/>
    <p:sldId id="369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421" r:id="rId19"/>
    <p:sldId id="422" r:id="rId20"/>
    <p:sldId id="423" r:id="rId21"/>
    <p:sldId id="424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420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2" r:id="rId56"/>
    <p:sldId id="413" r:id="rId57"/>
    <p:sldId id="414" r:id="rId58"/>
    <p:sldId id="415" r:id="rId59"/>
    <p:sldId id="416" r:id="rId60"/>
    <p:sldId id="417" r:id="rId61"/>
    <p:sldId id="418" r:id="rId62"/>
    <p:sldId id="419" r:id="rId63"/>
    <p:sldId id="367" r:id="rId64"/>
    <p:sldId id="258" r:id="rId6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4473D-F1A2-429C-85BB-574AC39DBABF}" type="datetimeFigureOut">
              <a:rPr lang="id-ID" smtClean="0"/>
              <a:t>04/05/2021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927C4-1947-46B6-8A94-1FF8CDD634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199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107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304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9228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81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60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262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313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65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A0DC243-4F5E-430C-921D-6FD55A6FB97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84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032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26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A0DC243-4F5E-430C-921D-6FD55A6FB97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438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373FD26-3DEF-4C95-9F3C-9ECC8B18ED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6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E5EFAD-54E2-4C00-BE38-1FCD6258D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5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82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6" y="920"/>
            <a:ext cx="9141547" cy="6856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8" r:id="rId3"/>
    <p:sldLayoutId id="2147483670" r:id="rId4"/>
    <p:sldLayoutId id="214748367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8809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19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" y="920"/>
            <a:ext cx="9141547" cy="68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6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880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05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RTWORK\UNISA\BRAND BOOK\CDR\FOTO\Doc\IMG_9876 - resize.JPG"/>
          <p:cNvPicPr>
            <a:picLocks noChangeAspect="1" noChangeArrowheads="1"/>
          </p:cNvPicPr>
          <p:nvPr/>
        </p:nvPicPr>
        <p:blipFill>
          <a:blip r:embed="rId3"/>
          <a:srcRect t="5078"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pic>
        <p:nvPicPr>
          <p:cNvPr id="9" name="Picture 8" descr="Cover.png"/>
          <p:cNvPicPr>
            <a:picLocks noChangeAspect="1"/>
          </p:cNvPicPr>
          <p:nvPr/>
        </p:nvPicPr>
        <p:blipFill>
          <a:blip r:embed="rId4" cstate="print"/>
          <a:srcRect t="63542"/>
          <a:stretch>
            <a:fillRect/>
          </a:stretch>
        </p:blipFill>
        <p:spPr>
          <a:xfrm>
            <a:off x="0" y="4339731"/>
            <a:ext cx="9141547" cy="2500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543199"/>
            <a:ext cx="8208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400" b="1" dirty="0" smtClean="0"/>
              <a:t>INTERNATIONAL ORGANIZATION FOR STANDARIZATION (ISO) 9004 DAN AKREDITASI LABORATORIUM INSTITUSI PENDIDIKAN</a:t>
            </a:r>
          </a:p>
          <a:p>
            <a:endParaRPr lang="en-US" sz="2400" b="1" dirty="0" smtClean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200" b="1" dirty="0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Titin </a:t>
            </a:r>
            <a:r>
              <a:rPr lang="en-US" sz="2200" b="1" dirty="0" err="1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Aryani</a:t>
            </a:r>
            <a:r>
              <a:rPr lang="en-US" sz="2200" b="1" dirty="0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b="1" dirty="0" err="1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S.Si</a:t>
            </a:r>
            <a:r>
              <a:rPr lang="en-US" sz="2200" b="1" dirty="0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en-US" sz="2200" b="1" dirty="0" err="1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M.Sc</a:t>
            </a:r>
            <a:endParaRPr lang="en-US" sz="2200" b="1" dirty="0" smtClean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b="1" dirty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d-ID" sz="2800" b="1" dirty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Cover.png"/>
          <p:cNvPicPr>
            <a:picLocks noChangeAspect="1"/>
          </p:cNvPicPr>
          <p:nvPr/>
        </p:nvPicPr>
        <p:blipFill>
          <a:blip r:embed="rId4" cstate="print"/>
          <a:srcRect b="76042"/>
          <a:stretch>
            <a:fillRect/>
          </a:stretch>
        </p:blipFill>
        <p:spPr>
          <a:xfrm>
            <a:off x="1226" y="0"/>
            <a:ext cx="9141547" cy="1643050"/>
          </a:xfrm>
          <a:prstGeom prst="rect">
            <a:avLst/>
          </a:prstGeom>
        </p:spPr>
      </p:pic>
      <p:pic>
        <p:nvPicPr>
          <p:cNvPr id="14" name="Picture 13" descr="Cov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6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Pendahuluan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7200900" cy="431060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/>
              <a:t>ISO 9000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(SMM). ISO 9000 yang </a:t>
            </a:r>
            <a:r>
              <a:rPr lang="en-US" dirty="0" err="1"/>
              <a:t>dirumuskan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TC 176 ISO,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standarisasi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algn="just"/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set </a:t>
            </a:r>
            <a:r>
              <a:rPr lang="en-US" dirty="0" err="1"/>
              <a:t>prosedur</a:t>
            </a:r>
            <a:r>
              <a:rPr lang="en-US" dirty="0"/>
              <a:t> yang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proses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produk-produk</a:t>
            </a:r>
            <a:r>
              <a:rPr lang="en-US" dirty="0"/>
              <a:t> </a:t>
            </a:r>
            <a:r>
              <a:rPr lang="en-US" dirty="0" err="1"/>
              <a:t>berkualitas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tersimpannya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barang-barang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unit-unit yang </a:t>
            </a:r>
            <a:r>
              <a:rPr lang="en-US" dirty="0" err="1"/>
              <a:t>rusak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 </a:t>
            </a:r>
            <a:r>
              <a:rPr lang="en-US" dirty="0" err="1"/>
              <a:t>meninjau</a:t>
            </a:r>
            <a:r>
              <a:rPr lang="en-US" dirty="0"/>
              <a:t> </a:t>
            </a:r>
            <a:r>
              <a:rPr lang="en-US" dirty="0" err="1"/>
              <a:t>keefektifan</a:t>
            </a:r>
            <a:r>
              <a:rPr lang="en-US" dirty="0"/>
              <a:t> </a:t>
            </a:r>
            <a:r>
              <a:rPr lang="en-US" dirty="0" err="1"/>
              <a:t>tiap-tiap</a:t>
            </a:r>
            <a:r>
              <a:rPr lang="en-US" dirty="0"/>
              <a:t> proses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7704956" cy="5318720"/>
          </a:xfrm>
        </p:spPr>
        <p:txBody>
          <a:bodyPr/>
          <a:lstStyle/>
          <a:p>
            <a:pPr algn="just"/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diaudit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disertifikasi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yang </a:t>
            </a:r>
            <a:r>
              <a:rPr lang="en-US" sz="2000" dirty="0" err="1"/>
              <a:t>memenuhi</a:t>
            </a:r>
            <a:r>
              <a:rPr lang="en-US" sz="2000" dirty="0"/>
              <a:t> </a:t>
            </a:r>
            <a:r>
              <a:rPr lang="en-US" sz="2000" dirty="0" err="1"/>
              <a:t>syarat-syarat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ISO 9001 </a:t>
            </a:r>
            <a:r>
              <a:rPr lang="en-US" sz="2000" dirty="0" err="1"/>
              <a:t>berhak</a:t>
            </a:r>
            <a:r>
              <a:rPr lang="en-US" sz="2000" dirty="0"/>
              <a:t> </a:t>
            </a:r>
            <a:r>
              <a:rPr lang="en-US" sz="2000" dirty="0" err="1"/>
              <a:t>mencantumkan</a:t>
            </a:r>
            <a:r>
              <a:rPr lang="en-US" sz="2000" dirty="0"/>
              <a:t> label </a:t>
            </a:r>
            <a:r>
              <a:rPr lang="en-US" sz="2000" b="1" dirty="0"/>
              <a:t>“ISO 9001 Certified”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b="1" dirty="0"/>
              <a:t>“ISO 9001 Registered</a:t>
            </a:r>
            <a:r>
              <a:rPr lang="en-US" sz="2000" dirty="0" smtClean="0"/>
              <a:t>”.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dirty="0" err="1"/>
              <a:t>Sertifikasi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ISO 9000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menjamin</a:t>
            </a:r>
            <a:r>
              <a:rPr lang="en-US" sz="2000" dirty="0"/>
              <a:t> </a:t>
            </a:r>
            <a:r>
              <a:rPr lang="en-US" sz="2000" dirty="0" err="1"/>
              <a:t>kualitas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jasa</a:t>
            </a:r>
            <a:r>
              <a:rPr lang="en-US" sz="2000" dirty="0"/>
              <a:t> yang </a:t>
            </a:r>
            <a:r>
              <a:rPr lang="en-US" sz="2000" dirty="0" err="1"/>
              <a:t>dihasilkan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dirty="0" err="1" smtClean="0"/>
              <a:t>Sertifikasi</a:t>
            </a:r>
            <a:r>
              <a:rPr lang="en-US" sz="2000" dirty="0" smtClean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menyatakan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proses yang </a:t>
            </a:r>
            <a:r>
              <a:rPr lang="en-US" sz="2000" dirty="0" err="1"/>
              <a:t>berkualitas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konsisten</a:t>
            </a:r>
            <a:r>
              <a:rPr lang="en-US" sz="2000" dirty="0"/>
              <a:t> </a:t>
            </a:r>
            <a:r>
              <a:rPr lang="en-US" sz="2000" dirty="0" err="1"/>
              <a:t>dilaksanakan</a:t>
            </a:r>
            <a:r>
              <a:rPr lang="en-US" sz="2000" dirty="0"/>
              <a:t> di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dirty="0" err="1"/>
              <a:t>Walaupan</a:t>
            </a:r>
            <a:r>
              <a:rPr lang="en-US" sz="2000" dirty="0"/>
              <a:t> </a:t>
            </a:r>
            <a:r>
              <a:rPr lang="en-US" sz="2000" dirty="0" err="1"/>
              <a:t>standar-standar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mulanya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pabrik-pabrik</a:t>
            </a:r>
            <a:r>
              <a:rPr lang="en-US" sz="2000" dirty="0"/>
              <a:t>,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diaplikasikan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,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perguruan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universitas</a:t>
            </a:r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51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7906072" cy="5534744"/>
          </a:xfrm>
        </p:spPr>
        <p:txBody>
          <a:bodyPr/>
          <a:lstStyle/>
          <a:p>
            <a:pPr algn="just"/>
            <a:r>
              <a:rPr lang="en-US" sz="2200" dirty="0" err="1"/>
              <a:t>Masih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lagi</a:t>
            </a:r>
            <a:r>
              <a:rPr lang="en-US" sz="2200" dirty="0"/>
              <a:t> </a:t>
            </a:r>
            <a:r>
              <a:rPr lang="en-US" sz="2200" dirty="0" err="1"/>
              <a:t>standar</a:t>
            </a:r>
            <a:r>
              <a:rPr lang="en-US" sz="2200" dirty="0"/>
              <a:t> yang </a:t>
            </a:r>
            <a:r>
              <a:rPr lang="en-US" sz="2200" dirty="0" err="1"/>
              <a:t>termasuk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kumpulan</a:t>
            </a:r>
            <a:r>
              <a:rPr lang="en-US" sz="2200" dirty="0"/>
              <a:t> ISO 9000, </a:t>
            </a:r>
            <a:r>
              <a:rPr lang="en-US" sz="2200" dirty="0" err="1"/>
              <a:t>dimana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juga </a:t>
            </a:r>
            <a:r>
              <a:rPr lang="en-US" sz="2200" dirty="0" err="1"/>
              <a:t>diantaranya</a:t>
            </a:r>
            <a:r>
              <a:rPr lang="en-US" sz="2200" dirty="0"/>
              <a:t> yang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menyebutkan</a:t>
            </a:r>
            <a:r>
              <a:rPr lang="en-US" sz="2200" dirty="0"/>
              <a:t> </a:t>
            </a:r>
            <a:r>
              <a:rPr lang="en-US" sz="2200" dirty="0" err="1"/>
              <a:t>nomor</a:t>
            </a:r>
            <a:r>
              <a:rPr lang="en-US" sz="2200" dirty="0"/>
              <a:t> “ISO 900x” </a:t>
            </a:r>
            <a:r>
              <a:rPr lang="en-US" sz="2200" dirty="0" err="1"/>
              <a:t>seperti</a:t>
            </a:r>
            <a:r>
              <a:rPr lang="en-US" sz="2200" dirty="0"/>
              <a:t> di </a:t>
            </a:r>
            <a:r>
              <a:rPr lang="en-US" sz="2200" dirty="0" err="1"/>
              <a:t>atas</a:t>
            </a:r>
            <a:r>
              <a:rPr lang="en-US" sz="2200" dirty="0"/>
              <a:t>. </a:t>
            </a:r>
            <a:endParaRPr lang="en-US" sz="2200" dirty="0" smtClean="0"/>
          </a:p>
          <a:p>
            <a:pPr marL="0" indent="0" algn="just">
              <a:buNone/>
            </a:pPr>
            <a:endParaRPr lang="en-US" sz="2200" dirty="0" smtClean="0"/>
          </a:p>
          <a:p>
            <a:pPr algn="just"/>
            <a:r>
              <a:rPr lang="en-US" sz="2200" dirty="0" err="1" smtClean="0"/>
              <a:t>Beberapa</a:t>
            </a:r>
            <a:r>
              <a:rPr lang="en-US" sz="2200" dirty="0" smtClean="0"/>
              <a:t> </a:t>
            </a:r>
            <a:r>
              <a:rPr lang="en-US" sz="2200" dirty="0" err="1"/>
              <a:t>standar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area ISO 10000 </a:t>
            </a:r>
            <a:r>
              <a:rPr lang="en-US" sz="2200" dirty="0" err="1"/>
              <a:t>masih</a:t>
            </a:r>
            <a:r>
              <a:rPr lang="en-US" sz="2200" dirty="0"/>
              <a:t> </a:t>
            </a:r>
            <a:r>
              <a:rPr lang="en-US" sz="2200" dirty="0" err="1"/>
              <a:t>dianggap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bagian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kumpulan</a:t>
            </a:r>
            <a:r>
              <a:rPr lang="en-US" sz="2200" dirty="0"/>
              <a:t> ISO 9000. </a:t>
            </a:r>
            <a:endParaRPr lang="en-US" sz="2200" dirty="0" smtClean="0"/>
          </a:p>
          <a:p>
            <a:pPr marL="0" indent="0" algn="just">
              <a:buNone/>
            </a:pPr>
            <a:endParaRPr lang="en-US" sz="2200" dirty="0" smtClean="0"/>
          </a:p>
          <a:p>
            <a:pPr algn="just"/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/>
              <a:t>contoh</a:t>
            </a:r>
            <a:r>
              <a:rPr lang="en-US" sz="2200" dirty="0"/>
              <a:t> ISO 10007:1995 yang </a:t>
            </a:r>
            <a:r>
              <a:rPr lang="en-US" sz="2200" dirty="0" err="1"/>
              <a:t>mendiskusikan</a:t>
            </a:r>
            <a:r>
              <a:rPr lang="en-US" sz="2200" dirty="0"/>
              <a:t> </a:t>
            </a:r>
            <a:r>
              <a:rPr lang="en-US" sz="2200" dirty="0" err="1"/>
              <a:t>Manajemen</a:t>
            </a:r>
            <a:r>
              <a:rPr lang="en-US" sz="2200" dirty="0"/>
              <a:t> </a:t>
            </a:r>
            <a:r>
              <a:rPr lang="en-US" sz="2200" dirty="0" err="1"/>
              <a:t>Konfigurasi</a:t>
            </a:r>
            <a:r>
              <a:rPr lang="en-US" sz="2200" dirty="0"/>
              <a:t> </a:t>
            </a:r>
            <a:r>
              <a:rPr lang="en-US" sz="2200" dirty="0" err="1"/>
              <a:t>dimana</a:t>
            </a:r>
            <a:r>
              <a:rPr lang="en-US" sz="2200" dirty="0"/>
              <a:t> di </a:t>
            </a:r>
            <a:r>
              <a:rPr lang="en-US" sz="2200" dirty="0" err="1"/>
              <a:t>kebanyakan</a:t>
            </a:r>
            <a:r>
              <a:rPr lang="en-US" sz="2200" dirty="0"/>
              <a:t> </a:t>
            </a:r>
            <a:r>
              <a:rPr lang="en-US" sz="2200" dirty="0" err="1"/>
              <a:t>organisasi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salah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elemen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manajemen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46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04664"/>
            <a:ext cx="7474024" cy="5462736"/>
          </a:xfrm>
        </p:spPr>
        <p:txBody>
          <a:bodyPr/>
          <a:lstStyle/>
          <a:p>
            <a:r>
              <a:rPr lang="en-US" sz="2000" dirty="0"/>
              <a:t>ISO </a:t>
            </a:r>
            <a:r>
              <a:rPr lang="en-US" sz="2000" dirty="0" err="1"/>
              <a:t>mencatat</a:t>
            </a:r>
            <a:r>
              <a:rPr lang="en-US" sz="2000" dirty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i="1" dirty="0" smtClean="0"/>
              <a:t>“</a:t>
            </a:r>
            <a:r>
              <a:rPr lang="en-US" sz="2000" b="1" i="1" dirty="0" err="1"/>
              <a:t>Perhatian</a:t>
            </a:r>
            <a:r>
              <a:rPr lang="en-US" sz="2000" b="1" i="1" dirty="0"/>
              <a:t> </a:t>
            </a:r>
            <a:r>
              <a:rPr lang="en-US" sz="2000" b="1" i="1" dirty="0" err="1"/>
              <a:t>terhadap</a:t>
            </a:r>
            <a:r>
              <a:rPr lang="en-US" sz="2000" b="1" i="1" dirty="0"/>
              <a:t> </a:t>
            </a:r>
            <a:r>
              <a:rPr lang="en-US" sz="2000" b="1" i="1" dirty="0" err="1"/>
              <a:t>sertifikasi</a:t>
            </a:r>
            <a:r>
              <a:rPr lang="en-US" sz="2000" b="1" i="1" dirty="0"/>
              <a:t> </a:t>
            </a:r>
            <a:r>
              <a:rPr lang="en-US" sz="2000" b="1" i="1" dirty="0" err="1"/>
              <a:t>sering</a:t>
            </a:r>
            <a:r>
              <a:rPr lang="en-US" sz="2000" b="1" i="1" dirty="0"/>
              <a:t> kali </a:t>
            </a:r>
            <a:r>
              <a:rPr lang="en-US" sz="2000" b="1" i="1" dirty="0" err="1"/>
              <a:t>menutupi</a:t>
            </a:r>
            <a:r>
              <a:rPr lang="en-US" sz="2000" b="1" i="1" dirty="0"/>
              <a:t> </a:t>
            </a:r>
            <a:r>
              <a:rPr lang="en-US" sz="2000" b="1" i="1" dirty="0" err="1"/>
              <a:t>fakta</a:t>
            </a:r>
            <a:r>
              <a:rPr lang="en-US" sz="2000" b="1" i="1" dirty="0"/>
              <a:t> </a:t>
            </a:r>
            <a:r>
              <a:rPr lang="en-US" sz="2000" b="1" i="1" dirty="0" err="1"/>
              <a:t>bahwa</a:t>
            </a:r>
            <a:r>
              <a:rPr lang="en-US" sz="2000" b="1" i="1" dirty="0"/>
              <a:t> </a:t>
            </a:r>
            <a:r>
              <a:rPr lang="en-US" sz="2000" b="1" i="1" dirty="0" err="1"/>
              <a:t>terdapat</a:t>
            </a:r>
            <a:r>
              <a:rPr lang="en-US" sz="2000" b="1" i="1" dirty="0"/>
              <a:t> </a:t>
            </a:r>
            <a:r>
              <a:rPr lang="en-US" sz="2000" b="1" i="1" dirty="0" err="1"/>
              <a:t>banyak</a:t>
            </a:r>
            <a:r>
              <a:rPr lang="en-US" sz="2000" b="1" i="1" dirty="0"/>
              <a:t> </a:t>
            </a:r>
            <a:r>
              <a:rPr lang="en-US" sz="2000" b="1" i="1" dirty="0" err="1"/>
              <a:t>sekali</a:t>
            </a:r>
            <a:r>
              <a:rPr lang="en-US" sz="2000" b="1" i="1" dirty="0"/>
              <a:t> </a:t>
            </a:r>
            <a:r>
              <a:rPr lang="en-US" sz="2000" b="1" i="1" dirty="0" err="1"/>
              <a:t>bagian</a:t>
            </a:r>
            <a:r>
              <a:rPr lang="en-US" sz="2000" b="1" i="1" dirty="0"/>
              <a:t> </a:t>
            </a:r>
            <a:r>
              <a:rPr lang="en-US" sz="2000" b="1" i="1" dirty="0" err="1"/>
              <a:t>dalam</a:t>
            </a:r>
            <a:r>
              <a:rPr lang="en-US" sz="2000" b="1" i="1" dirty="0"/>
              <a:t> </a:t>
            </a:r>
            <a:r>
              <a:rPr lang="en-US" sz="2000" b="1" i="1" dirty="0" err="1"/>
              <a:t>kumpulan</a:t>
            </a:r>
            <a:r>
              <a:rPr lang="en-US" sz="2000" b="1" i="1" dirty="0"/>
              <a:t> </a:t>
            </a:r>
            <a:r>
              <a:rPr lang="en-US" sz="2000" b="1" i="1" dirty="0" err="1"/>
              <a:t>standar</a:t>
            </a:r>
            <a:r>
              <a:rPr lang="en-US" sz="2000" b="1" i="1" dirty="0"/>
              <a:t> ISO 9000. </a:t>
            </a:r>
            <a:r>
              <a:rPr lang="en-US" sz="2000" b="1" i="1" dirty="0" err="1"/>
              <a:t>Suatu</a:t>
            </a:r>
            <a:r>
              <a:rPr lang="en-US" sz="2000" b="1" i="1" dirty="0"/>
              <a:t> </a:t>
            </a:r>
            <a:r>
              <a:rPr lang="en-US" sz="2000" b="1" i="1" dirty="0" err="1"/>
              <a:t>organisasi</a:t>
            </a:r>
            <a:r>
              <a:rPr lang="en-US" sz="2000" b="1" i="1" dirty="0"/>
              <a:t> </a:t>
            </a:r>
            <a:r>
              <a:rPr lang="en-US" sz="2000" b="1" i="1" dirty="0" err="1"/>
              <a:t>akan</a:t>
            </a:r>
            <a:r>
              <a:rPr lang="en-US" sz="2000" b="1" i="1" dirty="0"/>
              <a:t> </a:t>
            </a:r>
            <a:r>
              <a:rPr lang="en-US" sz="2000" b="1" i="1" dirty="0" err="1"/>
              <a:t>meraup</a:t>
            </a:r>
            <a:r>
              <a:rPr lang="en-US" sz="2000" b="1" i="1" dirty="0"/>
              <a:t> </a:t>
            </a:r>
            <a:r>
              <a:rPr lang="en-US" sz="2000" b="1" i="1" dirty="0" err="1"/>
              <a:t>keuntungan</a:t>
            </a:r>
            <a:r>
              <a:rPr lang="en-US" sz="2000" b="1" i="1" dirty="0"/>
              <a:t> </a:t>
            </a:r>
            <a:r>
              <a:rPr lang="en-US" sz="2000" b="1" i="1" dirty="0" err="1"/>
              <a:t>penuh</a:t>
            </a:r>
            <a:r>
              <a:rPr lang="en-US" sz="2000" b="1" i="1" dirty="0"/>
              <a:t> </a:t>
            </a:r>
            <a:r>
              <a:rPr lang="en-US" sz="2000" b="1" i="1" dirty="0" err="1"/>
              <a:t>ketika</a:t>
            </a:r>
            <a:r>
              <a:rPr lang="en-US" sz="2000" b="1" i="1" dirty="0"/>
              <a:t> </a:t>
            </a:r>
            <a:r>
              <a:rPr lang="en-US" sz="2000" b="1" i="1" dirty="0" err="1"/>
              <a:t>standar-standar</a:t>
            </a:r>
            <a:r>
              <a:rPr lang="en-US" sz="2000" b="1" i="1" dirty="0"/>
              <a:t> </a:t>
            </a:r>
            <a:r>
              <a:rPr lang="en-US" sz="2000" b="1" i="1" dirty="0" err="1"/>
              <a:t>baru</a:t>
            </a:r>
            <a:r>
              <a:rPr lang="en-US" sz="2000" b="1" i="1" dirty="0"/>
              <a:t> </a:t>
            </a:r>
            <a:r>
              <a:rPr lang="en-US" sz="2000" b="1" i="1" dirty="0" err="1"/>
              <a:t>diintegrasikan</a:t>
            </a:r>
            <a:r>
              <a:rPr lang="en-US" sz="2000" b="1" i="1" dirty="0"/>
              <a:t> </a:t>
            </a:r>
            <a:r>
              <a:rPr lang="en-US" sz="2000" b="1" i="1" dirty="0" err="1"/>
              <a:t>dengan</a:t>
            </a:r>
            <a:r>
              <a:rPr lang="en-US" sz="2000" b="1" i="1" dirty="0"/>
              <a:t> </a:t>
            </a:r>
            <a:r>
              <a:rPr lang="en-US" sz="2000" b="1" i="1" dirty="0" err="1"/>
              <a:t>standar-standar</a:t>
            </a:r>
            <a:r>
              <a:rPr lang="en-US" sz="2000" b="1" i="1" dirty="0"/>
              <a:t> yang lain </a:t>
            </a:r>
            <a:r>
              <a:rPr lang="en-US" sz="2000" b="1" i="1" dirty="0" err="1"/>
              <a:t>sehingga</a:t>
            </a:r>
            <a:r>
              <a:rPr lang="en-US" sz="2000" b="1" i="1" dirty="0"/>
              <a:t> </a:t>
            </a:r>
            <a:r>
              <a:rPr lang="en-US" sz="2000" b="1" i="1" dirty="0" err="1"/>
              <a:t>seluruh</a:t>
            </a:r>
            <a:r>
              <a:rPr lang="en-US" sz="2000" b="1" i="1" dirty="0"/>
              <a:t> </a:t>
            </a:r>
            <a:r>
              <a:rPr lang="en-US" sz="2000" b="1" i="1" dirty="0" err="1"/>
              <a:t>bagian</a:t>
            </a:r>
            <a:r>
              <a:rPr lang="en-US" sz="2000" b="1" i="1" dirty="0"/>
              <a:t> ISO 9000 </a:t>
            </a:r>
            <a:r>
              <a:rPr lang="en-US" sz="2000" b="1" i="1" dirty="0" err="1"/>
              <a:t>dapat</a:t>
            </a:r>
            <a:r>
              <a:rPr lang="en-US" sz="2000" b="1" i="1" dirty="0"/>
              <a:t> </a:t>
            </a:r>
            <a:r>
              <a:rPr lang="en-US" sz="2000" b="1" i="1" dirty="0" err="1"/>
              <a:t>diimplementasikan</a:t>
            </a:r>
            <a:r>
              <a:rPr lang="en-US" sz="2000" b="1" i="1" dirty="0" smtClean="0"/>
              <a:t>”</a:t>
            </a:r>
            <a:r>
              <a:rPr lang="en-US" sz="2000" b="1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algn="just"/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/>
              <a:t>catatan</a:t>
            </a:r>
            <a:r>
              <a:rPr lang="en-US" sz="2000" dirty="0"/>
              <a:t>, ISO 9001, ISO 9002 </a:t>
            </a:r>
            <a:r>
              <a:rPr lang="en-US" sz="2000" dirty="0" err="1"/>
              <a:t>dan</a:t>
            </a:r>
            <a:r>
              <a:rPr lang="en-US" sz="2000" dirty="0"/>
              <a:t> ISO 9003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diintegrasikan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ISO 9001. </a:t>
            </a:r>
            <a:r>
              <a:rPr lang="en-US" sz="2000" dirty="0" err="1"/>
              <a:t>Kebanyakan</a:t>
            </a:r>
            <a:r>
              <a:rPr lang="en-US" sz="2000" dirty="0"/>
              <a:t>,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yang </a:t>
            </a:r>
            <a:r>
              <a:rPr lang="en-US" sz="2000" dirty="0" err="1"/>
              <a:t>mengumumkan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 “ISO 9000 Registered”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merujuk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ISO 9001.</a:t>
            </a:r>
          </a:p>
        </p:txBody>
      </p:sp>
    </p:spTree>
    <p:extLst>
      <p:ext uri="{BB962C8B-B14F-4D97-AF65-F5344CB8AC3E}">
        <p14:creationId xmlns:p14="http://schemas.microsoft.com/office/powerpoint/2010/main" val="5420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 noChangeArrowheads="1"/>
          </p:cNvSpPr>
          <p:nvPr>
            <p:ph type="title"/>
          </p:nvPr>
        </p:nvSpPr>
        <p:spPr>
          <a:xfrm>
            <a:off x="1428750" y="274638"/>
            <a:ext cx="5646738" cy="439737"/>
          </a:xfrm>
        </p:spPr>
        <p:txBody>
          <a:bodyPr/>
          <a:lstStyle/>
          <a:p>
            <a:r>
              <a:rPr lang="en-US" altLang="en-GB" sz="2800" b="1" i="1" smtClean="0">
                <a:solidFill>
                  <a:srgbClr val="0070C0"/>
                </a:solidFill>
                <a:latin typeface="Century Gothic" panose="020B0502020202020204" pitchFamily="34" charset="0"/>
              </a:rPr>
              <a:t>ISO 9004</a:t>
            </a:r>
          </a:p>
        </p:txBody>
      </p:sp>
      <p:sp>
        <p:nvSpPr>
          <p:cNvPr id="14338" name="Content Placeholder 2"/>
          <p:cNvSpPr>
            <a:spLocks noGrp="1" noChangeArrowheads="1"/>
          </p:cNvSpPr>
          <p:nvPr>
            <p:ph sz="half" idx="1"/>
          </p:nvPr>
        </p:nvSpPr>
        <p:spPr>
          <a:xfrm>
            <a:off x="683568" y="908720"/>
            <a:ext cx="7848872" cy="5568727"/>
          </a:xfrm>
        </p:spPr>
        <p:txBody>
          <a:bodyPr/>
          <a:lstStyle/>
          <a:p>
            <a:pPr algn="just"/>
            <a:r>
              <a:rPr lang="en-GB" altLang="en-US" sz="2400" i="1" dirty="0" err="1" smtClean="0"/>
              <a:t>Standar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Internasional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ini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memberikan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panduan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untuk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mendukung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pencapaian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berkelanjutan</a:t>
            </a:r>
            <a:r>
              <a:rPr lang="en-GB" altLang="en-US" sz="2400" i="1" dirty="0" smtClean="0"/>
              <a:t>  </a:t>
            </a:r>
            <a:r>
              <a:rPr lang="en-US" altLang="en-GB" sz="2400" i="1" dirty="0" smtClean="0"/>
              <a:t>dg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pendekatan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manajemen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kualitas</a:t>
            </a:r>
            <a:r>
              <a:rPr lang="en-GB" altLang="en-US" sz="2400" i="1" dirty="0" smtClean="0"/>
              <a:t>.</a:t>
            </a:r>
          </a:p>
          <a:p>
            <a:pPr algn="just"/>
            <a:r>
              <a:rPr lang="en-GB" altLang="en-US" sz="2400" i="1" dirty="0" err="1" smtClean="0"/>
              <a:t>Keberhasilan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berkelanjutan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organisasi</a:t>
            </a:r>
            <a:r>
              <a:rPr lang="en-GB" altLang="en-US" sz="2400" i="1" dirty="0" smtClean="0"/>
              <a:t> </a:t>
            </a:r>
            <a:r>
              <a:rPr lang="en-US" altLang="en-GB" sz="2400" i="1" dirty="0" err="1" smtClean="0"/>
              <a:t>adl</a:t>
            </a:r>
            <a:r>
              <a:rPr lang="en-US" altLang="en-GB" sz="2400" i="1" dirty="0" smtClean="0"/>
              <a:t> </a:t>
            </a:r>
            <a:r>
              <a:rPr lang="en-GB" altLang="en-US" sz="2400" i="1" dirty="0" err="1" smtClean="0"/>
              <a:t>manajemen</a:t>
            </a:r>
            <a:r>
              <a:rPr lang="en-GB" altLang="en-US" sz="2400" i="1" dirty="0" smtClean="0"/>
              <a:t> yang </a:t>
            </a:r>
            <a:r>
              <a:rPr lang="en-GB" altLang="en-US" sz="2400" i="1" dirty="0" err="1" smtClean="0"/>
              <a:t>efektif</a:t>
            </a:r>
            <a:r>
              <a:rPr lang="en-GB" altLang="en-US" sz="2400" i="1" dirty="0" smtClean="0"/>
              <a:t> , </a:t>
            </a:r>
            <a:r>
              <a:rPr lang="en-GB" altLang="en-US" sz="2400" i="1" dirty="0" err="1" smtClean="0"/>
              <a:t>melalui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aplikasi</a:t>
            </a:r>
            <a:r>
              <a:rPr lang="en-GB" altLang="en-US" sz="2400" i="1" dirty="0" smtClean="0"/>
              <a:t> yang </a:t>
            </a:r>
            <a:r>
              <a:rPr lang="en-GB" altLang="en-US" sz="2400" i="1" dirty="0" err="1" smtClean="0"/>
              <a:t>tepat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untuk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perbaikan</a:t>
            </a:r>
            <a:r>
              <a:rPr lang="en-GB" altLang="en-US" sz="2400" i="1" dirty="0" smtClean="0"/>
              <a:t>, </a:t>
            </a:r>
            <a:r>
              <a:rPr lang="en-GB" altLang="en-US" sz="2400" i="1" dirty="0" err="1" smtClean="0"/>
              <a:t>inovasi</a:t>
            </a:r>
            <a:r>
              <a:rPr lang="en-GB" altLang="en-US" sz="2400" i="1" dirty="0" smtClean="0"/>
              <a:t>, </a:t>
            </a:r>
          </a:p>
          <a:p>
            <a:pPr algn="just"/>
            <a:r>
              <a:rPr lang="en-GB" altLang="en-US" sz="2400" i="1" dirty="0" err="1" smtClean="0"/>
              <a:t>Standar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Internasional</a:t>
            </a:r>
            <a:r>
              <a:rPr lang="en-GB" altLang="en-US" sz="2400" i="1" dirty="0" smtClean="0"/>
              <a:t> </a:t>
            </a:r>
            <a:r>
              <a:rPr lang="en-US" altLang="en-GB" sz="2400" i="1" dirty="0" err="1" smtClean="0"/>
              <a:t>ini</a:t>
            </a:r>
            <a:r>
              <a:rPr lang="en-US" altLang="en-GB" sz="2400" i="1" dirty="0" smtClean="0"/>
              <a:t> </a:t>
            </a:r>
            <a:r>
              <a:rPr lang="en-US" altLang="en-GB" sz="2400" i="1" dirty="0" err="1" smtClean="0"/>
              <a:t>melakukan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sistem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manajemen</a:t>
            </a:r>
            <a:r>
              <a:rPr lang="en-GB" altLang="en-US" sz="2400" i="1" dirty="0" smtClean="0"/>
              <a:t>, </a:t>
            </a:r>
            <a:r>
              <a:rPr lang="en-GB" altLang="en-US" sz="2400" i="1" dirty="0" err="1" smtClean="0"/>
              <a:t>sumber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daya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dan</a:t>
            </a:r>
            <a:r>
              <a:rPr lang="en-GB" altLang="en-US" sz="2400" i="1" dirty="0" smtClean="0"/>
              <a:t> proses, </a:t>
            </a:r>
            <a:r>
              <a:rPr lang="en-GB" altLang="en-US" sz="2400" i="1" dirty="0" err="1" smtClean="0"/>
              <a:t>untuk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mengidentifikasi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kekuatan</a:t>
            </a:r>
            <a:r>
              <a:rPr lang="en-US" altLang="en-GB" sz="2400" i="1" dirty="0" smtClean="0"/>
              <a:t>,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kelemahan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serta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peluang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untuk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perbaikan</a:t>
            </a:r>
            <a:r>
              <a:rPr lang="en-GB" altLang="en-US" sz="2400" i="1" dirty="0" smtClean="0"/>
              <a:t> </a:t>
            </a:r>
            <a:r>
              <a:rPr lang="en-US" altLang="en-GB" sz="2400" i="1" dirty="0" err="1" smtClean="0"/>
              <a:t>terus</a:t>
            </a:r>
            <a:r>
              <a:rPr lang="en-US" altLang="en-GB" sz="2400" i="1" dirty="0" smtClean="0"/>
              <a:t> </a:t>
            </a:r>
            <a:r>
              <a:rPr lang="en-US" altLang="en-GB" sz="2400" i="1" dirty="0" err="1" smtClean="0"/>
              <a:t>menerus</a:t>
            </a:r>
            <a:r>
              <a:rPr lang="en-US" altLang="en-GB" sz="2400" i="1" dirty="0" smtClean="0"/>
              <a:t>.</a:t>
            </a:r>
            <a:endParaRPr lang="en-GB" altLang="en-US" sz="2400" i="1" dirty="0" smtClean="0"/>
          </a:p>
          <a:p>
            <a:pPr algn="just"/>
            <a:r>
              <a:rPr lang="en-GB" altLang="en-US" sz="2400" i="1" dirty="0" err="1" smtClean="0"/>
              <a:t>Standar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Internasional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ini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memberikan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fokus</a:t>
            </a:r>
            <a:r>
              <a:rPr lang="en-GB" altLang="en-US" sz="2400" i="1" dirty="0" smtClean="0"/>
              <a:t> yang </a:t>
            </a:r>
            <a:r>
              <a:rPr lang="en-GB" altLang="en-US" sz="2400" i="1" dirty="0" err="1" smtClean="0"/>
              <a:t>lebih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luas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pada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manajemen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kualitas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daripada</a:t>
            </a:r>
            <a:r>
              <a:rPr lang="en-GB" altLang="en-US" sz="2400" i="1" dirty="0" smtClean="0"/>
              <a:t> ISO 9001; </a:t>
            </a:r>
            <a:r>
              <a:rPr lang="en-GB" altLang="en-US" sz="2400" i="1" dirty="0" err="1" smtClean="0"/>
              <a:t>menjawab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kebutuhan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dan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harapan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semua</a:t>
            </a:r>
            <a:r>
              <a:rPr lang="en-GB" altLang="en-US" sz="2400" i="1" dirty="0" smtClean="0"/>
              <a:t> </a:t>
            </a:r>
            <a:r>
              <a:rPr lang="en-GB" altLang="en-US" sz="2400" i="1" dirty="0" err="1" smtClean="0"/>
              <a:t>pihak</a:t>
            </a:r>
            <a:r>
              <a:rPr lang="en-GB" altLang="en-US" sz="2400" i="1" dirty="0" smtClean="0"/>
              <a:t> yang </a:t>
            </a:r>
            <a:r>
              <a:rPr lang="en-GB" altLang="en-US" sz="2400" i="1" dirty="0" err="1" smtClean="0"/>
              <a:t>berkepentingan</a:t>
            </a:r>
            <a:r>
              <a:rPr lang="en-US" altLang="en-GB" sz="2400" i="1" dirty="0" smtClean="0"/>
              <a:t>.</a:t>
            </a:r>
            <a:endParaRPr lang="en-GB" altLang="en-US" sz="2400" i="1" dirty="0" smtClean="0"/>
          </a:p>
          <a:p>
            <a:pPr algn="just"/>
            <a:endParaRPr lang="en-GB" alt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1055616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 noChangeArrowheads="1"/>
          </p:cNvSpPr>
          <p:nvPr>
            <p:ph type="title"/>
          </p:nvPr>
        </p:nvSpPr>
        <p:spPr>
          <a:xfrm>
            <a:off x="1622425" y="274638"/>
            <a:ext cx="6080125" cy="849312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0070C0"/>
                </a:solidFill>
                <a:ea typeface="SimSun" panose="02010600030101010101" pitchFamily="2" charset="-122"/>
              </a:rPr>
              <a:t>Persyaratan</a:t>
            </a:r>
            <a:r>
              <a:rPr lang="en-US" altLang="zh-CN" b="1" dirty="0" smtClean="0">
                <a:solidFill>
                  <a:srgbClr val="0070C0"/>
                </a:solidFill>
                <a:ea typeface="SimSun" panose="02010600030101010101" pitchFamily="2" charset="-122"/>
              </a:rPr>
              <a:t> ISO 9004</a:t>
            </a:r>
          </a:p>
        </p:txBody>
      </p:sp>
      <p:sp>
        <p:nvSpPr>
          <p:cNvPr id="15362" name="Content Placeholder 2"/>
          <p:cNvSpPr>
            <a:spLocks noGrp="1" noChangeArrowheads="1"/>
          </p:cNvSpPr>
          <p:nvPr>
            <p:ph sz="half" idx="1"/>
          </p:nvPr>
        </p:nvSpPr>
        <p:spPr>
          <a:xfrm>
            <a:off x="431800" y="1123950"/>
            <a:ext cx="4038600" cy="5229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1 Lingkup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2.Referensi normatif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3.Istilah dan definisi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3.1. Kesuksesan berkelanjutan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3.2. Lingkungan organisasi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4.Mengelola untuk kesuksesan organisasi yang berkelanjutan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4.1 Umum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4.2 Keberhasilan yang berkelanjutan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4.3 Lingkungan organisasi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4.4 Pihak yang berkepentingan, kebutuhan dan harapan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5. Strategi dan kebijakan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5.1 Umum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5.2 Strategi dan perumusan kebijakan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5.3. Penerapan strategi dan kebijakan</a:t>
            </a:r>
          </a:p>
          <a:p>
            <a:pPr marL="0" indent="0">
              <a:buFontTx/>
              <a:buNone/>
            </a:pPr>
            <a:endParaRPr lang="en-US" altLang="zh-CN" sz="1800" smtClean="0">
              <a:ea typeface="SimSun" panose="02010600030101010101" pitchFamily="2" charset="-122"/>
            </a:endParaRPr>
          </a:p>
          <a:p>
            <a:pPr marL="0" indent="0">
              <a:buFontTx/>
              <a:buNone/>
            </a:pPr>
            <a:endParaRPr lang="en-US" altLang="zh-CN" sz="1800" smtClean="0">
              <a:ea typeface="SimSun" panose="02010600030101010101" pitchFamily="2" charset="-122"/>
            </a:endParaRPr>
          </a:p>
        </p:txBody>
      </p:sp>
      <p:sp>
        <p:nvSpPr>
          <p:cNvPr id="15363" name="Content Placeholder 3"/>
          <p:cNvSpPr>
            <a:spLocks noGrp="1" noChangeArrowheads="1"/>
          </p:cNvSpPr>
          <p:nvPr>
            <p:ph sz="half" idx="2"/>
          </p:nvPr>
        </p:nvSpPr>
        <p:spPr>
          <a:xfrm>
            <a:off x="4635500" y="1165225"/>
            <a:ext cx="4038600" cy="51879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5.3.1 Umum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5.3.2 Proses dan praktik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5.3.3 Penempatan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5.4 Strategi dan komunikasi kebijakan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6.1 Umum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6.2 Sumber daya keuangan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6.3 Orang-orang dalam organisasi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6.3.1 Manajemen orang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6.3.2 Kompetensi orang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6.3.3 Keterlibatan dan motivasi orang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6.4 Pemasok dan mitra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6.4.1 Umum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6.4.2 Seleksi, evaluasi dan peningkatan kemampuan pemasok dan mitra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6.5 Infrastruktur</a:t>
            </a:r>
          </a:p>
          <a:p>
            <a:pPr marL="0" indent="0">
              <a:buFontTx/>
              <a:buNone/>
            </a:pPr>
            <a:endParaRPr lang="en-US" altLang="zh-CN" sz="1800" smtClean="0">
              <a:ea typeface="SimSun" panose="02010600030101010101" pitchFamily="2" charset="-122"/>
            </a:endParaRPr>
          </a:p>
          <a:p>
            <a:pPr marL="0" indent="0">
              <a:buFontTx/>
              <a:buNone/>
            </a:pPr>
            <a:endParaRPr lang="en-US" altLang="zh-CN" sz="1800" smtClean="0">
              <a:ea typeface="SimSun" panose="02010600030101010101" pitchFamily="2" charset="-122"/>
            </a:endParaRPr>
          </a:p>
          <a:p>
            <a:pPr marL="0" indent="0">
              <a:buFontTx/>
              <a:buNone/>
            </a:pPr>
            <a:endParaRPr lang="en-US" altLang="zh-CN" sz="1800" smtClean="0">
              <a:ea typeface="SimSun" panose="02010600030101010101" pitchFamily="2" charset="-122"/>
            </a:endParaRPr>
          </a:p>
          <a:p>
            <a:pPr marL="0" indent="0">
              <a:buFontTx/>
              <a:buNone/>
            </a:pPr>
            <a:endParaRPr lang="en-US" altLang="zh-CN" sz="1800" smtClean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8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 noChangeArrowheads="1"/>
          </p:cNvSpPr>
          <p:nvPr>
            <p:ph type="title"/>
          </p:nvPr>
        </p:nvSpPr>
        <p:spPr>
          <a:xfrm>
            <a:off x="1622425" y="274638"/>
            <a:ext cx="6080125" cy="849312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0070C0"/>
                </a:solidFill>
                <a:ea typeface="SimSun" panose="02010600030101010101" pitchFamily="2" charset="-122"/>
              </a:rPr>
              <a:t>Persyaratan</a:t>
            </a:r>
            <a:r>
              <a:rPr lang="en-US" altLang="zh-CN" b="1" dirty="0" smtClean="0">
                <a:solidFill>
                  <a:srgbClr val="0070C0"/>
                </a:solidFill>
                <a:ea typeface="SimSun" panose="02010600030101010101" pitchFamily="2" charset="-122"/>
              </a:rPr>
              <a:t> ISO 9004</a:t>
            </a:r>
          </a:p>
        </p:txBody>
      </p:sp>
      <p:sp>
        <p:nvSpPr>
          <p:cNvPr id="16386" name="Content Placeholder 2"/>
          <p:cNvSpPr>
            <a:spLocks noGrp="1" noChangeArrowheads="1"/>
          </p:cNvSpPr>
          <p:nvPr>
            <p:ph sz="half" idx="1"/>
          </p:nvPr>
        </p:nvSpPr>
        <p:spPr>
          <a:xfrm>
            <a:off x="431800" y="1123950"/>
            <a:ext cx="4038600" cy="5229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6.6 Lingkungan kerja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6.7 Pengetahuan, informasi dan teknologi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6.7.1 Umum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6.7.2 Pengetahuan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6.7.3 Informasi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6.7.4 Teknologi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6.8 Sumber daya alam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7 Manajemen proses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7.1 Umum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7.2 Perencanaan dan kontrol proses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7.3 Memproses tanggung jawab dan wewenang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8 Pemantauan, pengukuran, analisis dan tinjauan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8.1 Umum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8.2 Pemantauan</a:t>
            </a:r>
          </a:p>
          <a:p>
            <a:pPr marL="0" indent="0">
              <a:buFontTx/>
              <a:buNone/>
            </a:pPr>
            <a:endParaRPr lang="en-US" altLang="zh-CN" sz="1800" smtClean="0">
              <a:ea typeface="SimSun" panose="02010600030101010101" pitchFamily="2" charset="-122"/>
            </a:endParaRPr>
          </a:p>
          <a:p>
            <a:pPr marL="0" indent="0">
              <a:buFontTx/>
              <a:buNone/>
            </a:pPr>
            <a:endParaRPr lang="en-US" altLang="zh-CN" sz="1800" smtClean="0">
              <a:ea typeface="SimSun" panose="02010600030101010101" pitchFamily="2" charset="-122"/>
            </a:endParaRPr>
          </a:p>
          <a:p>
            <a:pPr marL="0" indent="0">
              <a:buFontTx/>
              <a:buNone/>
            </a:pPr>
            <a:endParaRPr lang="en-US" altLang="zh-CN" sz="1800" smtClean="0">
              <a:ea typeface="SimSun" panose="02010600030101010101" pitchFamily="2" charset="-122"/>
            </a:endParaRPr>
          </a:p>
        </p:txBody>
      </p:sp>
      <p:sp>
        <p:nvSpPr>
          <p:cNvPr id="16387" name="Content Placeholder 3"/>
          <p:cNvSpPr>
            <a:spLocks noGrp="1" noChangeArrowheads="1"/>
          </p:cNvSpPr>
          <p:nvPr>
            <p:ph sz="half" idx="2"/>
          </p:nvPr>
        </p:nvSpPr>
        <p:spPr>
          <a:xfrm>
            <a:off x="4635500" y="1165225"/>
            <a:ext cx="4038600" cy="51879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8.3 Pengukuran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8.3.1 Umum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8.3.2 Indikator kinerja utama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8.3.3 Audit internal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8.3.4 Penilaian diri sendiri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8.3.5 Pembandingan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8.4 Analisis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8.5 Tinjauan informasi dari pemantauan, pengukuran dan analisis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9 Peningkatan, inovasi dan pembelajaran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9.1 Umum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9.2 Peningkatan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9.3 Inovasi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9.3.1 Umum</a:t>
            </a:r>
          </a:p>
          <a:p>
            <a:pPr marL="0" indent="0">
              <a:buFontTx/>
              <a:buNone/>
            </a:pPr>
            <a:r>
              <a:rPr lang="en-US" altLang="zh-CN" sz="1800" smtClean="0">
                <a:ea typeface="SimSun" panose="02010600030101010101" pitchFamily="2" charset="-122"/>
              </a:rPr>
              <a:t>9.3.2 Aplikasi</a:t>
            </a:r>
          </a:p>
        </p:txBody>
      </p:sp>
    </p:spTree>
    <p:extLst>
      <p:ext uri="{BB962C8B-B14F-4D97-AF65-F5344CB8AC3E}">
        <p14:creationId xmlns:p14="http://schemas.microsoft.com/office/powerpoint/2010/main" val="32359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ea typeface="SimSun" panose="02010600030101010101" pitchFamily="2" charset="-122"/>
              </a:rPr>
              <a:t>Persamaan</a:t>
            </a:r>
            <a:r>
              <a:rPr lang="en-US" altLang="zh-CN" b="1" dirty="0" smtClean="0">
                <a:ea typeface="SimSun" panose="02010600030101010101" pitchFamily="2" charset="-122"/>
              </a:rPr>
              <a:t> ISO 9001dan 9004</a:t>
            </a:r>
          </a:p>
        </p:txBody>
      </p:sp>
      <p:sp>
        <p:nvSpPr>
          <p:cNvPr id="12290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000" dirty="0" smtClean="0">
                <a:ea typeface="SimSun" panose="02010600030101010101" pitchFamily="2" charset="-122"/>
              </a:rPr>
              <a:t>ISO 9001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dan</a:t>
            </a:r>
            <a:r>
              <a:rPr lang="en-US" altLang="zh-CN" sz="2000" dirty="0" smtClean="0">
                <a:ea typeface="SimSun" panose="02010600030101010101" pitchFamily="2" charset="-122"/>
              </a:rPr>
              <a:t> ISO 9004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adalah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standar</a:t>
            </a:r>
            <a:r>
              <a:rPr lang="en-US" altLang="zh-CN" sz="2000" dirty="0" smtClean="0">
                <a:ea typeface="SimSun" panose="02010600030101010101" pitchFamily="2" charset="-122"/>
              </a:rPr>
              <a:t> yang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saling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melengkapi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dan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pelaksanaannya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bertujuan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untuk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memastikan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keberhasilan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kualitas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dan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mencapai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peningkatan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kinerja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dalam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organisasi</a:t>
            </a:r>
            <a:r>
              <a:rPr lang="en-US" altLang="zh-CN" sz="2000" dirty="0" smtClean="0">
                <a:ea typeface="SimSun" panose="02010600030101010101" pitchFamily="2" charset="-122"/>
              </a:rPr>
              <a:t>.</a:t>
            </a:r>
          </a:p>
          <a:p>
            <a:pPr marL="0" indent="0" algn="just">
              <a:buNone/>
            </a:pPr>
            <a:endParaRPr lang="en-US" altLang="zh-CN" sz="2000" dirty="0" smtClean="0">
              <a:ea typeface="SimSun" panose="02010600030101010101" pitchFamily="2" charset="-122"/>
            </a:endParaRPr>
          </a:p>
          <a:p>
            <a:pPr algn="just"/>
            <a:r>
              <a:rPr lang="en-US" altLang="zh-CN" sz="2000" dirty="0" err="1" smtClean="0">
                <a:ea typeface="SimSun" panose="02010600030101010101" pitchFamily="2" charset="-122"/>
              </a:rPr>
              <a:t>Kedua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standar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tersebut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dapat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dilaksanakan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secara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mandiri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atau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secara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bersamaan</a:t>
            </a:r>
            <a:r>
              <a:rPr lang="en-US" altLang="zh-CN" sz="2000" dirty="0" smtClean="0">
                <a:ea typeface="SimSun" panose="02010600030101010101" pitchFamily="2" charset="-122"/>
              </a:rPr>
              <a:t>;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biasanya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menerapkan</a:t>
            </a:r>
            <a:r>
              <a:rPr lang="en-US" altLang="zh-CN" sz="2000" dirty="0" smtClean="0">
                <a:ea typeface="SimSun" panose="02010600030101010101" pitchFamily="2" charset="-122"/>
              </a:rPr>
              <a:t> ISO 9001 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kemudian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menggunakan</a:t>
            </a:r>
            <a:r>
              <a:rPr lang="en-US" altLang="zh-CN" sz="2000" dirty="0" smtClean="0">
                <a:ea typeface="SimSun" panose="02010600030101010101" pitchFamily="2" charset="-122"/>
              </a:rPr>
              <a:t> ISO 9004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untuk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meningkatkan</a:t>
            </a:r>
            <a:r>
              <a:rPr lang="en-US" altLang="zh-CN" sz="2000" dirty="0" smtClean="0">
                <a:ea typeface="SimSun" panose="02010600030101010101" pitchFamily="2" charset="-122"/>
              </a:rPr>
              <a:t> proses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dan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untuk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mendapatkan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manfaat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jangka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panjang</a:t>
            </a:r>
            <a:r>
              <a:rPr lang="en-US" altLang="zh-CN" sz="2000" dirty="0" smtClean="0">
                <a:ea typeface="SimSun" panose="02010600030101010101" pitchFamily="2" charset="-122"/>
              </a:rPr>
              <a:t> yang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lebih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luas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dari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Sistem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Manajemen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Mutu</a:t>
            </a:r>
            <a:r>
              <a:rPr lang="en-US" altLang="zh-CN" sz="2000" dirty="0" smtClean="0">
                <a:ea typeface="SimSun" panose="02010600030101010101" pitchFamily="2" charset="-122"/>
              </a:rPr>
              <a:t>. </a:t>
            </a:r>
          </a:p>
          <a:p>
            <a:pPr marL="0" indent="0" algn="just">
              <a:buNone/>
            </a:pPr>
            <a:endParaRPr lang="en-US" altLang="zh-CN" sz="2000" dirty="0" smtClean="0">
              <a:ea typeface="SimSun" panose="02010600030101010101" pitchFamily="2" charset="-122"/>
            </a:endParaRPr>
          </a:p>
          <a:p>
            <a:pPr algn="just"/>
            <a:r>
              <a:rPr lang="en-US" altLang="zh-CN" sz="2000" dirty="0" err="1" smtClean="0">
                <a:ea typeface="SimSun" panose="02010600030101010101" pitchFamily="2" charset="-122"/>
              </a:rPr>
              <a:t>Kedua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standar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ini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memiliki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prinsip-prinsip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manajemen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mutu</a:t>
            </a:r>
            <a:r>
              <a:rPr lang="en-US" altLang="zh-CN" sz="2000" dirty="0" smtClean="0">
                <a:ea typeface="SimSun" panose="02010600030101010101" pitchFamily="2" charset="-122"/>
              </a:rPr>
              <a:t> yang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sama</a:t>
            </a:r>
            <a:r>
              <a:rPr lang="en-US" altLang="zh-CN" sz="2000" dirty="0" smtClean="0">
                <a:ea typeface="SimSun" panose="02010600030101010101" pitchFamily="2" charset="-122"/>
              </a:rPr>
              <a:t>,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oleh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karena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itu</a:t>
            </a:r>
            <a:r>
              <a:rPr lang="en-US" altLang="zh-CN" sz="2000" dirty="0" smtClean="0">
                <a:ea typeface="SimSun" panose="02010600030101010101" pitchFamily="2" charset="-122"/>
              </a:rPr>
              <a:t>,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ketika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sebuah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organisasi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telah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berhasil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menerapkan</a:t>
            </a:r>
            <a:r>
              <a:rPr lang="en-US" altLang="zh-CN" sz="2000" dirty="0" smtClean="0">
                <a:ea typeface="SimSun" panose="02010600030101010101" pitchFamily="2" charset="-122"/>
              </a:rPr>
              <a:t> ISO 9001,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relatif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sederhana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untuk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mengintegrasikan</a:t>
            </a:r>
            <a:r>
              <a:rPr lang="en-US" altLang="zh-CN" sz="2000" dirty="0" smtClean="0">
                <a:ea typeface="SimSun" panose="02010600030101010101" pitchFamily="2" charset="-122"/>
              </a:rPr>
              <a:t> ISO 9004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dan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mencapai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peningkatan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err="1" smtClean="0">
                <a:ea typeface="SimSun" panose="02010600030101010101" pitchFamily="2" charset="-122"/>
              </a:rPr>
              <a:t>kinerja</a:t>
            </a:r>
            <a:r>
              <a:rPr lang="en-US" altLang="zh-CN" sz="2000" dirty="0" smtClean="0">
                <a:ea typeface="SimSun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98" y="188640"/>
            <a:ext cx="813690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4 </a:t>
            </a:r>
            <a:r>
              <a:rPr lang="en-US" sz="3600" b="1" dirty="0" err="1" smtClean="0"/>
              <a:t>Perbedaan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utama</a:t>
            </a:r>
            <a:r>
              <a:rPr lang="en-US" sz="3600" b="1" dirty="0" smtClean="0"/>
              <a:t> ISO 9001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9004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841078"/>
              </p:ext>
            </p:extLst>
          </p:nvPr>
        </p:nvGraphicFramePr>
        <p:xfrm>
          <a:off x="391250" y="1052736"/>
          <a:ext cx="84758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350"/>
                <a:gridCol w="1272799"/>
                <a:gridCol w="3335713"/>
                <a:gridCol w="32869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Parameter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ISO 9001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ISO 9004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Tujuan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/>
                        <a:t>ISO 9001 </a:t>
                      </a:r>
                      <a:r>
                        <a:rPr lang="en-US" sz="1800" dirty="0" err="1" smtClean="0"/>
                        <a:t>menyediakan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kerangka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kerja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untuk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pendekatan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sistematis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untuk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mengelola</a:t>
                      </a:r>
                      <a:r>
                        <a:rPr lang="en-US" sz="1800" dirty="0" smtClean="0"/>
                        <a:t> proses </a:t>
                      </a:r>
                      <a:r>
                        <a:rPr lang="en-US" sz="1800" dirty="0" err="1" smtClean="0"/>
                        <a:t>organisasi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sehingga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produk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atau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jasa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konsisten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dalam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memenuhi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harapan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klien</a:t>
                      </a:r>
                      <a:r>
                        <a:rPr lang="en-US" sz="1800" dirty="0" smtClean="0"/>
                        <a:t>. </a:t>
                      </a:r>
                      <a:r>
                        <a:rPr lang="en-US" sz="1800" dirty="0" err="1" smtClean="0"/>
                        <a:t>Ini</a:t>
                      </a:r>
                      <a:r>
                        <a:rPr lang="en-US" sz="1800" dirty="0" smtClean="0"/>
                        <a:t> juga </a:t>
                      </a:r>
                      <a:r>
                        <a:rPr lang="en-US" sz="1800" dirty="0" err="1" smtClean="0"/>
                        <a:t>menjamin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organisasi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memenuhi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hukum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peraturan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persyaratan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lainnya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/>
                        <a:t>ISO 9004 </a:t>
                      </a:r>
                      <a:r>
                        <a:rPr lang="en-US" sz="1800" dirty="0" err="1" smtClean="0"/>
                        <a:t>standar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dimaksudkan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untuk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membantu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organisasi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memperluas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manfaat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Sistem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Manajemen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Mutu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mereka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kepada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pemangku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kepentingan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pihak-pihak</a:t>
                      </a:r>
                      <a:r>
                        <a:rPr lang="en-US" sz="1800" dirty="0" smtClean="0"/>
                        <a:t> lain yang </a:t>
                      </a:r>
                      <a:r>
                        <a:rPr lang="en-US" sz="1800" dirty="0" err="1" smtClean="0"/>
                        <a:t>berkepentingan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serta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membantu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memberikan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kesuksesan</a:t>
                      </a:r>
                      <a:r>
                        <a:rPr lang="en-US" sz="1800" dirty="0" smtClean="0"/>
                        <a:t> yang </a:t>
                      </a:r>
                      <a:r>
                        <a:rPr lang="en-US" sz="1800" dirty="0" err="1" smtClean="0"/>
                        <a:t>berkelanjutan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Sertifikasi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/>
                        <a:t>ISO 9001 </a:t>
                      </a:r>
                      <a:r>
                        <a:rPr lang="en-US" sz="1800" dirty="0" err="1" smtClean="0"/>
                        <a:t>adalah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dokumen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tentang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persyaratan</a:t>
                      </a:r>
                      <a:r>
                        <a:rPr lang="en-US" sz="1800" dirty="0" smtClean="0"/>
                        <a:t>. ISO 9001 </a:t>
                      </a:r>
                      <a:r>
                        <a:rPr lang="en-US" sz="1800" dirty="0" err="1" smtClean="0"/>
                        <a:t>adalah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satu-satunya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dari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keluarga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besar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standar</a:t>
                      </a:r>
                      <a:r>
                        <a:rPr lang="en-US" sz="1800" dirty="0" smtClean="0"/>
                        <a:t> ISO 9000 yang </a:t>
                      </a:r>
                      <a:r>
                        <a:rPr lang="en-US" sz="1800" dirty="0" err="1" smtClean="0"/>
                        <a:t>dapat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disertifikasi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untuk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menunjukkan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kesesuaian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organisasi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dengan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persyaratan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ISO 9004 </a:t>
                      </a:r>
                      <a:r>
                        <a:rPr lang="en-US" sz="1800" dirty="0" err="1" smtClean="0"/>
                        <a:t>adalah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dokumen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panduan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tentang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bagaimana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untuk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mencapai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perbaikan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terus-menerus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untuk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mendapatkan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keunggulan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bagi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organisasi</a:t>
                      </a:r>
                      <a:r>
                        <a:rPr lang="en-US" sz="1800" dirty="0" smtClean="0"/>
                        <a:t>. ISO 9004 </a:t>
                      </a:r>
                      <a:r>
                        <a:rPr lang="en-US" sz="1800" dirty="0" err="1" smtClean="0"/>
                        <a:t>tidak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dimaksudkan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untuk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sertifikasi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5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98" y="188640"/>
            <a:ext cx="813690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4 </a:t>
            </a:r>
            <a:r>
              <a:rPr lang="en-US" sz="3600" b="1" dirty="0" err="1" smtClean="0"/>
              <a:t>Perbedaan</a:t>
            </a:r>
            <a:r>
              <a:rPr lang="en-US" sz="3600" b="1" dirty="0" smtClean="0"/>
              <a:t> </a:t>
            </a:r>
            <a:r>
              <a:rPr lang="en-US" sz="3600" b="1" dirty="0" err="1"/>
              <a:t>U</a:t>
            </a:r>
            <a:r>
              <a:rPr lang="en-US" sz="3600" b="1" dirty="0" err="1" smtClean="0"/>
              <a:t>tama</a:t>
            </a:r>
            <a:r>
              <a:rPr lang="en-US" sz="3600" b="1" dirty="0" smtClean="0"/>
              <a:t> ISO 9001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9004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359709"/>
              </p:ext>
            </p:extLst>
          </p:nvPr>
        </p:nvGraphicFramePr>
        <p:xfrm>
          <a:off x="391249" y="1052736"/>
          <a:ext cx="8475802" cy="547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350"/>
                <a:gridCol w="1272799"/>
                <a:gridCol w="2759649"/>
                <a:gridCol w="38630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Parameter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ISO 9001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ISO 9004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Fokus</a:t>
                      </a:r>
                      <a:r>
                        <a:rPr lang="en-US" sz="1700" dirty="0" smtClean="0"/>
                        <a:t>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dirty="0" err="1" smtClean="0"/>
                        <a:t>Fokus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utama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standar</a:t>
                      </a:r>
                      <a:r>
                        <a:rPr lang="en-US" sz="1700" dirty="0" smtClean="0"/>
                        <a:t> ISO 9001 </a:t>
                      </a:r>
                      <a:r>
                        <a:rPr lang="en-US" sz="1700" dirty="0" err="1" smtClean="0"/>
                        <a:t>adalah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pada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kebutuhan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pelanggan</a:t>
                      </a:r>
                      <a:r>
                        <a:rPr lang="en-US" sz="1700" dirty="0" smtClean="0"/>
                        <a:t>. </a:t>
                      </a:r>
                      <a:r>
                        <a:rPr lang="en-US" sz="1700" dirty="0" err="1" smtClean="0"/>
                        <a:t>Standar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ini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berfokus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pada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memastikan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kesesuaian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dengan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kebutuhan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pelanggan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ditetapkan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memastikan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respon</a:t>
                      </a:r>
                      <a:r>
                        <a:rPr lang="en-US" sz="1700" dirty="0" smtClean="0"/>
                        <a:t> yang </a:t>
                      </a:r>
                      <a:r>
                        <a:rPr lang="en-US" sz="1700" dirty="0" err="1" smtClean="0"/>
                        <a:t>efektif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terhadap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umpan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balik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pelanggan</a:t>
                      </a:r>
                      <a:r>
                        <a:rPr lang="en-US" sz="1700" dirty="0" smtClean="0"/>
                        <a:t>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dirty="0" smtClean="0"/>
                        <a:t>ISO 9004 </a:t>
                      </a:r>
                      <a:r>
                        <a:rPr lang="en-US" sz="1700" dirty="0" err="1" smtClean="0"/>
                        <a:t>berfokus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terutama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pada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pemenuhan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kebutuhan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pelanggan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semua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pihak</a:t>
                      </a:r>
                      <a:r>
                        <a:rPr lang="en-US" sz="1700" dirty="0" smtClean="0"/>
                        <a:t> yang </a:t>
                      </a:r>
                      <a:r>
                        <a:rPr lang="en-US" sz="1700" dirty="0" err="1" smtClean="0"/>
                        <a:t>berkepentingan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lainnya</a:t>
                      </a:r>
                      <a:r>
                        <a:rPr lang="en-US" sz="1700" dirty="0" smtClean="0"/>
                        <a:t>. Hal </a:t>
                      </a:r>
                      <a:r>
                        <a:rPr lang="en-US" sz="1700" dirty="0" err="1" smtClean="0"/>
                        <a:t>ini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bertujuan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untuk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menyeimbangkan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kebutuhan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seluruh</a:t>
                      </a:r>
                      <a:r>
                        <a:rPr lang="en-US" sz="1700" dirty="0" smtClean="0"/>
                        <a:t> stakeholder </a:t>
                      </a:r>
                      <a:r>
                        <a:rPr lang="en-US" sz="1700" dirty="0" err="1" smtClean="0"/>
                        <a:t>untuk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mencapai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kesuksesan</a:t>
                      </a:r>
                      <a:r>
                        <a:rPr lang="en-US" sz="1700" dirty="0" smtClean="0"/>
                        <a:t> yang </a:t>
                      </a:r>
                      <a:r>
                        <a:rPr lang="en-US" sz="1700" dirty="0" err="1" smtClean="0"/>
                        <a:t>berkelanjutan</a:t>
                      </a:r>
                      <a:r>
                        <a:rPr lang="en-US" sz="1700" dirty="0" smtClean="0"/>
                        <a:t>.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Perbaikan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terus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menerus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dirty="0" err="1" smtClean="0"/>
                        <a:t>Dalam</a:t>
                      </a:r>
                      <a:r>
                        <a:rPr lang="en-US" sz="1700" dirty="0" smtClean="0"/>
                        <a:t> ISO 9001 </a:t>
                      </a:r>
                      <a:r>
                        <a:rPr lang="en-US" sz="1700" dirty="0" err="1" smtClean="0"/>
                        <a:t>perbaikan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berkesinambungan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dari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sistem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manajemen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mutu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dicapai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terutama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dengan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melakukan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tinjauan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manajemen</a:t>
                      </a:r>
                      <a:r>
                        <a:rPr lang="en-US" sz="1700" dirty="0" smtClean="0"/>
                        <a:t>, audit internal/</a:t>
                      </a:r>
                      <a:r>
                        <a:rPr lang="en-US" sz="1700" dirty="0" err="1" smtClean="0"/>
                        <a:t>eksternal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tindakan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korektif</a:t>
                      </a:r>
                      <a:r>
                        <a:rPr lang="en-US" sz="1700" dirty="0" smtClean="0"/>
                        <a:t> / </a:t>
                      </a:r>
                      <a:r>
                        <a:rPr lang="en-US" sz="1700" dirty="0" err="1" smtClean="0"/>
                        <a:t>preventif</a:t>
                      </a:r>
                      <a:r>
                        <a:rPr lang="en-US" sz="1700" dirty="0" smtClean="0"/>
                        <a:t>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dirty="0" smtClean="0"/>
                        <a:t>ISO 9004 </a:t>
                      </a:r>
                      <a:r>
                        <a:rPr lang="en-US" sz="1700" dirty="0" err="1" smtClean="0"/>
                        <a:t>mempromosikan</a:t>
                      </a:r>
                      <a:r>
                        <a:rPr lang="en-US" sz="1700" dirty="0" smtClean="0"/>
                        <a:t> self-assessment </a:t>
                      </a:r>
                      <a:r>
                        <a:rPr lang="en-US" sz="1700" dirty="0" err="1" smtClean="0"/>
                        <a:t>dalam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rangka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untuk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organisasi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untuk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mengidentifikasi</a:t>
                      </a:r>
                      <a:r>
                        <a:rPr lang="en-US" sz="1700" dirty="0" smtClean="0"/>
                        <a:t> area </a:t>
                      </a:r>
                      <a:r>
                        <a:rPr lang="en-US" sz="1700" dirty="0" err="1" smtClean="0"/>
                        <a:t>kekuatan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atau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kelemahan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peluang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baik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untuk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perbaikan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atau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inovasi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atau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keduanya</a:t>
                      </a:r>
                      <a:r>
                        <a:rPr lang="en-US" sz="1700" dirty="0" smtClean="0"/>
                        <a:t>. </a:t>
                      </a:r>
                      <a:r>
                        <a:rPr lang="en-US" sz="1700" dirty="0" err="1" smtClean="0"/>
                        <a:t>Standar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ini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memberikan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panduan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pada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organisasi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tentang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bagaimana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menetapkan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tujuan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perbaikan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realistis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menantang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untuk</a:t>
                      </a:r>
                      <a:r>
                        <a:rPr lang="en-US" sz="1700" dirty="0" smtClean="0"/>
                        <a:t> proses </a:t>
                      </a:r>
                      <a:r>
                        <a:rPr lang="en-US" sz="1700" dirty="0" err="1" smtClean="0"/>
                        <a:t>mereka</a:t>
                      </a:r>
                      <a:r>
                        <a:rPr lang="en-US" sz="1700" dirty="0" smtClean="0"/>
                        <a:t>.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6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500306"/>
            <a:ext cx="685804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  <p:pic>
        <p:nvPicPr>
          <p:cNvPr id="2052" name="Picture 5" descr="C:\Users\Suryani\Pictures\doa-belaj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858" y="1409700"/>
            <a:ext cx="5715000" cy="185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857250" y="3500438"/>
            <a:ext cx="7858125" cy="2214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Kami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Allah SWT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Tuhanku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Islam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agamaku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Nabi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Muhammad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Nabi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Rasul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Allah,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tambahkanlah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kepadaku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ilmu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berikanlah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kefahaman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0648"/>
            <a:ext cx="8208912" cy="638132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400"/>
              </a:spcAft>
              <a:buNone/>
            </a:pPr>
            <a:r>
              <a:rPr lang="en-US" b="1" dirty="0" smtClean="0"/>
              <a:t>10 </a:t>
            </a:r>
            <a:r>
              <a:rPr lang="en-US" b="1" dirty="0"/>
              <a:t>(</a:t>
            </a:r>
            <a:r>
              <a:rPr lang="en-US" b="1" dirty="0" err="1"/>
              <a:t>sepuluh</a:t>
            </a:r>
            <a:r>
              <a:rPr lang="en-US" b="1" dirty="0"/>
              <a:t>) </a:t>
            </a:r>
            <a:r>
              <a:rPr lang="en-US" b="1" dirty="0" err="1"/>
              <a:t>kekeliruan</a:t>
            </a:r>
            <a:r>
              <a:rPr lang="en-US" b="1" dirty="0"/>
              <a:t> yang paling </a:t>
            </a:r>
            <a:r>
              <a:rPr lang="en-US" b="1" dirty="0" err="1"/>
              <a:t>sering</a:t>
            </a:r>
            <a:r>
              <a:rPr lang="en-US" b="1" dirty="0"/>
              <a:t> </a:t>
            </a:r>
            <a:r>
              <a:rPr lang="en-US" b="1" dirty="0" err="1"/>
              <a:t>terjadi</a:t>
            </a:r>
            <a:r>
              <a:rPr lang="en-US" b="1" dirty="0"/>
              <a:t>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menerapkan</a:t>
            </a:r>
            <a:r>
              <a:rPr lang="en-US" b="1" dirty="0"/>
              <a:t> SMM ISO </a:t>
            </a:r>
            <a:r>
              <a:rPr lang="en-US" b="1" dirty="0" smtClean="0"/>
              <a:t>9001</a:t>
            </a:r>
            <a:r>
              <a:rPr lang="en-US" dirty="0" smtClean="0"/>
              <a:t>:</a:t>
            </a:r>
          </a:p>
          <a:p>
            <a:pPr marL="0" indent="0" algn="just">
              <a:spcBef>
                <a:spcPts val="0"/>
              </a:spcBef>
              <a:spcAft>
                <a:spcPts val="400"/>
              </a:spcAft>
              <a:buNone/>
            </a:pPr>
            <a:endParaRPr lang="en-US" dirty="0" smtClean="0"/>
          </a:p>
          <a:p>
            <a:pPr marL="457200" indent="-457200" algn="just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sekedar</a:t>
            </a:r>
            <a:r>
              <a:rPr lang="en-US" dirty="0"/>
              <a:t> </a:t>
            </a:r>
            <a:r>
              <a:rPr lang="en-US" dirty="0" err="1"/>
              <a:t>prestise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 smtClean="0"/>
              <a:t>panjang</a:t>
            </a:r>
            <a:endParaRPr lang="en-US" dirty="0"/>
          </a:p>
          <a:p>
            <a:pPr marL="457200" indent="-457200" algn="just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 smtClean="0"/>
              <a:t>puncak</a:t>
            </a:r>
            <a:endParaRPr lang="en-US" dirty="0" smtClean="0"/>
          </a:p>
          <a:p>
            <a:pPr marL="457200" indent="-457200" algn="just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 err="1" smtClean="0"/>
              <a:t>Penyediaan</a:t>
            </a:r>
            <a:r>
              <a:rPr lang="en-US" dirty="0" smtClean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memadai</a:t>
            </a:r>
            <a:endParaRPr lang="en-US" dirty="0" smtClean="0"/>
          </a:p>
          <a:p>
            <a:pPr marL="457200" indent="-457200" algn="just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memperlakukan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proses </a:t>
            </a:r>
            <a:r>
              <a:rPr lang="en-US" dirty="0" err="1"/>
              <a:t>berjalan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 smtClean="0"/>
              <a:t>jadi</a:t>
            </a:r>
            <a:endParaRPr lang="en-US" dirty="0"/>
          </a:p>
          <a:p>
            <a:pPr marL="457200" indent="-457200" algn="just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realistis</a:t>
            </a:r>
            <a:endParaRPr lang="en-US" dirty="0" smtClean="0"/>
          </a:p>
          <a:p>
            <a:pPr marL="457200" indent="-457200" algn="just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fungsi-fungsi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manufaktur</a:t>
            </a:r>
            <a:r>
              <a:rPr lang="en-US" dirty="0" smtClean="0"/>
              <a:t>,</a:t>
            </a:r>
          </a:p>
          <a:p>
            <a:pPr marL="457200" indent="-457200" algn="just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yang </a:t>
            </a:r>
            <a:r>
              <a:rPr lang="en-US" dirty="0" err="1"/>
              <a:t>memadai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personil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 smtClean="0"/>
              <a:t>perubahan</a:t>
            </a:r>
            <a:endParaRPr lang="en-US" dirty="0" smtClean="0"/>
          </a:p>
          <a:p>
            <a:pPr marL="457200" indent="-457200" algn="just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 err="1" smtClean="0"/>
              <a:t>Mendokumentasikan</a:t>
            </a:r>
            <a:r>
              <a:rPr lang="en-US" dirty="0" smtClean="0"/>
              <a:t> SMM (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) </a:t>
            </a:r>
            <a:r>
              <a:rPr lang="en-US" dirty="0"/>
              <a:t>ISO 9001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didesain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marL="457200" indent="-457200" algn="just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 err="1" smtClean="0"/>
              <a:t>Meyakini</a:t>
            </a:r>
            <a:r>
              <a:rPr lang="en-US" dirty="0" smtClean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sebatas</a:t>
            </a:r>
            <a:r>
              <a:rPr lang="en-US" dirty="0"/>
              <a:t> </a:t>
            </a:r>
            <a:r>
              <a:rPr lang="en-US" dirty="0" err="1"/>
              <a:t>dokumentasi</a:t>
            </a:r>
            <a:r>
              <a:rPr lang="en-US" dirty="0"/>
              <a:t> </a:t>
            </a:r>
            <a:r>
              <a:rPr lang="en-US" dirty="0" err="1"/>
              <a:t>prosedur-prosedur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 smtClean="0"/>
              <a:t>hasil-hasil</a:t>
            </a:r>
            <a:endParaRPr lang="en-US" dirty="0" smtClean="0"/>
          </a:p>
          <a:p>
            <a:pPr marL="457200" indent="-457200" algn="just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peninjauan</a:t>
            </a:r>
            <a:r>
              <a:rPr lang="en-US" dirty="0"/>
              <a:t> yang </a:t>
            </a:r>
            <a:r>
              <a:rPr lang="en-US" dirty="0" err="1"/>
              <a:t>seksama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ada</a:t>
            </a:r>
            <a:endParaRPr lang="en-US" dirty="0"/>
          </a:p>
          <a:p>
            <a:pPr algn="just"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60648"/>
            <a:ext cx="8208912" cy="53187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900" b="1" dirty="0"/>
              <a:t>ISO 9000 </a:t>
            </a:r>
            <a:r>
              <a:rPr lang="en-US" sz="1900" b="1" dirty="0" err="1"/>
              <a:t>mencakup</a:t>
            </a:r>
            <a:r>
              <a:rPr lang="en-US" sz="1900" b="1" dirty="0"/>
              <a:t> </a:t>
            </a:r>
            <a:r>
              <a:rPr lang="en-US" sz="1900" b="1" dirty="0" err="1"/>
              <a:t>standar-standar</a:t>
            </a:r>
            <a:r>
              <a:rPr lang="en-US" sz="1900" b="1" dirty="0"/>
              <a:t> di </a:t>
            </a:r>
            <a:r>
              <a:rPr lang="en-US" sz="1900" b="1" dirty="0" err="1"/>
              <a:t>bawah</a:t>
            </a:r>
            <a:r>
              <a:rPr lang="en-US" sz="1900" b="1" dirty="0"/>
              <a:t> </a:t>
            </a:r>
            <a:r>
              <a:rPr lang="en-US" sz="1900" b="1" dirty="0" err="1"/>
              <a:t>ini</a:t>
            </a:r>
            <a:r>
              <a:rPr lang="en-US" sz="1900" b="1" dirty="0"/>
              <a:t>:</a:t>
            </a:r>
          </a:p>
          <a:p>
            <a:r>
              <a:rPr lang="en-US" sz="1900" b="1" i="1" dirty="0"/>
              <a:t>ISO 9000 – Quality Management Systems – Fundamentals </a:t>
            </a:r>
            <a:r>
              <a:rPr lang="en-US" sz="1900" b="1" i="1" dirty="0" smtClean="0"/>
              <a:t>and Vocabulary</a:t>
            </a:r>
          </a:p>
          <a:p>
            <a:pPr marL="0" indent="0">
              <a:buNone/>
            </a:pPr>
            <a:r>
              <a:rPr lang="en-US" sz="1900" dirty="0" err="1"/>
              <a:t>M</a:t>
            </a:r>
            <a:r>
              <a:rPr lang="en-US" sz="1900" dirty="0" err="1" smtClean="0"/>
              <a:t>encakup</a:t>
            </a:r>
            <a:r>
              <a:rPr lang="en-US" sz="1900" dirty="0" smtClean="0"/>
              <a:t> </a:t>
            </a:r>
            <a:r>
              <a:rPr lang="en-US" sz="1900" dirty="0" err="1"/>
              <a:t>dasar-dasar</a:t>
            </a:r>
            <a:r>
              <a:rPr lang="en-US" sz="1900" dirty="0"/>
              <a:t> </a:t>
            </a:r>
            <a:r>
              <a:rPr lang="en-US" sz="1900" dirty="0" err="1"/>
              <a:t>sistem</a:t>
            </a:r>
            <a:r>
              <a:rPr lang="en-US" sz="1900" dirty="0"/>
              <a:t> </a:t>
            </a:r>
            <a:r>
              <a:rPr lang="en-US" sz="1900" dirty="0" err="1"/>
              <a:t>manajemen</a:t>
            </a:r>
            <a:r>
              <a:rPr lang="en-US" sz="1900" dirty="0"/>
              <a:t> </a:t>
            </a:r>
            <a:r>
              <a:rPr lang="en-US" sz="1900" dirty="0" err="1"/>
              <a:t>kualitas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spesifikasi</a:t>
            </a:r>
            <a:r>
              <a:rPr lang="en-US" sz="1900" dirty="0"/>
              <a:t> </a:t>
            </a:r>
            <a:r>
              <a:rPr lang="en-US" sz="1900" dirty="0" err="1"/>
              <a:t>terminologi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Sistem</a:t>
            </a:r>
            <a:r>
              <a:rPr lang="en-US" sz="1900" dirty="0"/>
              <a:t> </a:t>
            </a:r>
            <a:r>
              <a:rPr lang="en-US" sz="1900" dirty="0" err="1"/>
              <a:t>Manajemen</a:t>
            </a:r>
            <a:r>
              <a:rPr lang="en-US" sz="1900" dirty="0"/>
              <a:t> </a:t>
            </a:r>
            <a:r>
              <a:rPr lang="en-US" sz="1900" dirty="0" err="1"/>
              <a:t>Mutu</a:t>
            </a:r>
            <a:r>
              <a:rPr lang="en-US" sz="1900" dirty="0"/>
              <a:t> (SMM).</a:t>
            </a:r>
          </a:p>
          <a:p>
            <a:pPr algn="just"/>
            <a:r>
              <a:rPr lang="en-US" sz="1900" b="1" i="1" dirty="0"/>
              <a:t>ISO 9001 – Quality Management Systems – </a:t>
            </a:r>
            <a:r>
              <a:rPr lang="en-US" sz="1900" b="1" i="1" dirty="0" smtClean="0"/>
              <a:t>Requirements</a:t>
            </a:r>
            <a:endParaRPr lang="en-US" sz="1900" b="1" dirty="0" smtClean="0"/>
          </a:p>
          <a:p>
            <a:pPr marL="0" indent="0" algn="just">
              <a:buNone/>
            </a:pPr>
            <a:r>
              <a:rPr lang="en-US" sz="1900" dirty="0" err="1" smtClean="0"/>
              <a:t>Ditujukan</a:t>
            </a:r>
            <a:r>
              <a:rPr lang="en-US" sz="1900" dirty="0" smtClean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digunakan</a:t>
            </a:r>
            <a:r>
              <a:rPr lang="en-US" sz="1900" dirty="0"/>
              <a:t> di </a:t>
            </a:r>
            <a:r>
              <a:rPr lang="en-US" sz="1900" dirty="0" err="1"/>
              <a:t>organisasi</a:t>
            </a:r>
            <a:r>
              <a:rPr lang="en-US" sz="1900" dirty="0"/>
              <a:t> </a:t>
            </a:r>
            <a:r>
              <a:rPr lang="en-US" sz="1900" dirty="0" err="1"/>
              <a:t>manapun</a:t>
            </a:r>
            <a:r>
              <a:rPr lang="en-US" sz="1900" dirty="0"/>
              <a:t> yang </a:t>
            </a:r>
            <a:r>
              <a:rPr lang="en-US" sz="1900" dirty="0" err="1"/>
              <a:t>merancang</a:t>
            </a:r>
            <a:r>
              <a:rPr lang="en-US" sz="1900" dirty="0"/>
              <a:t>, </a:t>
            </a:r>
            <a:r>
              <a:rPr lang="en-US" sz="1900" dirty="0" err="1"/>
              <a:t>membangun</a:t>
            </a:r>
            <a:r>
              <a:rPr lang="en-US" sz="1900" dirty="0"/>
              <a:t>, </a:t>
            </a:r>
            <a:r>
              <a:rPr lang="en-US" sz="1900" dirty="0" err="1"/>
              <a:t>memproduksi</a:t>
            </a:r>
            <a:r>
              <a:rPr lang="en-US" sz="1900" dirty="0"/>
              <a:t>, </a:t>
            </a:r>
            <a:r>
              <a:rPr lang="en-US" sz="1900" dirty="0" err="1"/>
              <a:t>memasang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/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melayani</a:t>
            </a:r>
            <a:r>
              <a:rPr lang="en-US" sz="1900" dirty="0"/>
              <a:t> </a:t>
            </a:r>
            <a:r>
              <a:rPr lang="en-US" sz="1900" dirty="0" err="1"/>
              <a:t>produk</a:t>
            </a:r>
            <a:r>
              <a:rPr lang="en-US" sz="1900" dirty="0"/>
              <a:t> </a:t>
            </a:r>
            <a:r>
              <a:rPr lang="en-US" sz="1900" dirty="0" err="1"/>
              <a:t>apapun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memberikan</a:t>
            </a:r>
            <a:r>
              <a:rPr lang="en-US" sz="1900" dirty="0"/>
              <a:t> </a:t>
            </a:r>
            <a:r>
              <a:rPr lang="en-US" sz="1900" dirty="0" err="1"/>
              <a:t>bentuk</a:t>
            </a:r>
            <a:r>
              <a:rPr lang="en-US" sz="1900" dirty="0"/>
              <a:t> </a:t>
            </a:r>
            <a:r>
              <a:rPr lang="en-US" sz="1900" dirty="0" err="1"/>
              <a:t>jasa</a:t>
            </a:r>
            <a:r>
              <a:rPr lang="en-US" sz="1900" dirty="0"/>
              <a:t> </a:t>
            </a:r>
            <a:r>
              <a:rPr lang="en-US" sz="1900" dirty="0" err="1"/>
              <a:t>apapun</a:t>
            </a:r>
            <a:r>
              <a:rPr lang="en-US" sz="1900" dirty="0"/>
              <a:t>. </a:t>
            </a:r>
            <a:r>
              <a:rPr lang="en-US" sz="1900" dirty="0" err="1"/>
              <a:t>Standar</a:t>
            </a:r>
            <a:r>
              <a:rPr lang="en-US" sz="1900" dirty="0"/>
              <a:t> </a:t>
            </a:r>
            <a:r>
              <a:rPr lang="en-US" sz="1900" dirty="0" err="1"/>
              <a:t>ini</a:t>
            </a:r>
            <a:r>
              <a:rPr lang="en-US" sz="1900" dirty="0"/>
              <a:t> </a:t>
            </a:r>
            <a:r>
              <a:rPr lang="en-US" sz="1900" dirty="0" err="1"/>
              <a:t>memberikan</a:t>
            </a:r>
            <a:r>
              <a:rPr lang="en-US" sz="1900" dirty="0"/>
              <a:t> </a:t>
            </a:r>
            <a:r>
              <a:rPr lang="en-US" sz="1900" dirty="0" err="1"/>
              <a:t>daftar</a:t>
            </a:r>
            <a:r>
              <a:rPr lang="en-US" sz="1900" dirty="0"/>
              <a:t> </a:t>
            </a:r>
            <a:r>
              <a:rPr lang="en-US" sz="1900" dirty="0" err="1"/>
              <a:t>persyaratan</a:t>
            </a:r>
            <a:r>
              <a:rPr lang="en-US" sz="1900" dirty="0"/>
              <a:t> yang </a:t>
            </a:r>
            <a:r>
              <a:rPr lang="en-US" sz="1900" dirty="0" err="1"/>
              <a:t>harus</a:t>
            </a:r>
            <a:r>
              <a:rPr lang="en-US" sz="1900" dirty="0"/>
              <a:t> </a:t>
            </a:r>
            <a:r>
              <a:rPr lang="en-US" sz="1900" dirty="0" err="1"/>
              <a:t>dipenuhi</a:t>
            </a:r>
            <a:r>
              <a:rPr lang="en-US" sz="1900" dirty="0"/>
              <a:t> </a:t>
            </a:r>
            <a:r>
              <a:rPr lang="en-US" sz="1900" dirty="0" err="1"/>
              <a:t>oleh</a:t>
            </a:r>
            <a:r>
              <a:rPr lang="en-US" sz="1900" dirty="0"/>
              <a:t> </a:t>
            </a:r>
            <a:r>
              <a:rPr lang="en-US" sz="1900" dirty="0" err="1"/>
              <a:t>sebuah</a:t>
            </a:r>
            <a:r>
              <a:rPr lang="en-US" sz="1900" dirty="0"/>
              <a:t> </a:t>
            </a:r>
            <a:r>
              <a:rPr lang="en-US" sz="1900" dirty="0" err="1"/>
              <a:t>organisasi</a:t>
            </a:r>
            <a:r>
              <a:rPr lang="en-US" sz="1900" dirty="0"/>
              <a:t> </a:t>
            </a:r>
            <a:r>
              <a:rPr lang="en-US" sz="1900" dirty="0" err="1"/>
              <a:t>apabila</a:t>
            </a:r>
            <a:r>
              <a:rPr lang="en-US" sz="1900" dirty="0"/>
              <a:t> </a:t>
            </a:r>
            <a:r>
              <a:rPr lang="en-US" sz="1900" dirty="0" err="1"/>
              <a:t>mereka</a:t>
            </a:r>
            <a:r>
              <a:rPr lang="en-US" sz="1900" dirty="0"/>
              <a:t> </a:t>
            </a:r>
            <a:r>
              <a:rPr lang="en-US" sz="1900" dirty="0" err="1"/>
              <a:t>hendak</a:t>
            </a:r>
            <a:r>
              <a:rPr lang="en-US" sz="1900" dirty="0"/>
              <a:t> </a:t>
            </a:r>
            <a:r>
              <a:rPr lang="en-US" sz="1900" dirty="0" err="1"/>
              <a:t>memperoleh</a:t>
            </a:r>
            <a:r>
              <a:rPr lang="en-US" sz="1900" dirty="0"/>
              <a:t> </a:t>
            </a:r>
            <a:r>
              <a:rPr lang="en-US" sz="1900" dirty="0" err="1"/>
              <a:t>kepuasan</a:t>
            </a:r>
            <a:r>
              <a:rPr lang="en-US" sz="1900" dirty="0"/>
              <a:t> </a:t>
            </a:r>
            <a:r>
              <a:rPr lang="en-US" sz="1900" dirty="0" err="1"/>
              <a:t>pelanggan</a:t>
            </a:r>
            <a:r>
              <a:rPr lang="en-US" sz="1900" dirty="0"/>
              <a:t> </a:t>
            </a:r>
            <a:r>
              <a:rPr lang="en-US" sz="1900" dirty="0" err="1"/>
              <a:t>sebagai</a:t>
            </a:r>
            <a:r>
              <a:rPr lang="en-US" sz="1900" dirty="0"/>
              <a:t> </a:t>
            </a:r>
            <a:r>
              <a:rPr lang="en-US" sz="1900" dirty="0" err="1"/>
              <a:t>hasil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barang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jasa</a:t>
            </a:r>
            <a:r>
              <a:rPr lang="en-US" sz="1900" dirty="0"/>
              <a:t> yang </a:t>
            </a:r>
            <a:r>
              <a:rPr lang="en-US" sz="1900" dirty="0" err="1"/>
              <a:t>secara</a:t>
            </a:r>
            <a:r>
              <a:rPr lang="en-US" sz="1900" dirty="0"/>
              <a:t> </a:t>
            </a:r>
            <a:r>
              <a:rPr lang="en-US" sz="1900" dirty="0" err="1"/>
              <a:t>konsisten</a:t>
            </a:r>
            <a:r>
              <a:rPr lang="en-US" sz="1900" dirty="0"/>
              <a:t> </a:t>
            </a:r>
            <a:r>
              <a:rPr lang="en-US" sz="1900" dirty="0" err="1"/>
              <a:t>memenuhi</a:t>
            </a:r>
            <a:r>
              <a:rPr lang="en-US" sz="1900" dirty="0"/>
              <a:t> </a:t>
            </a:r>
            <a:r>
              <a:rPr lang="en-US" sz="1900" dirty="0" err="1"/>
              <a:t>permintaan</a:t>
            </a:r>
            <a:r>
              <a:rPr lang="en-US" sz="1900" dirty="0"/>
              <a:t> </a:t>
            </a:r>
            <a:r>
              <a:rPr lang="en-US" sz="1900" dirty="0" err="1"/>
              <a:t>pelanggan</a:t>
            </a:r>
            <a:r>
              <a:rPr lang="en-US" sz="1900" dirty="0"/>
              <a:t> </a:t>
            </a:r>
            <a:r>
              <a:rPr lang="en-US" sz="1900" dirty="0" err="1"/>
              <a:t>tersebut</a:t>
            </a:r>
            <a:r>
              <a:rPr lang="en-US" sz="1900" dirty="0"/>
              <a:t>. </a:t>
            </a:r>
            <a:r>
              <a:rPr lang="en-US" sz="1900" dirty="0" err="1"/>
              <a:t>Implementasi</a:t>
            </a:r>
            <a:r>
              <a:rPr lang="en-US" sz="1900" dirty="0"/>
              <a:t> </a:t>
            </a:r>
            <a:r>
              <a:rPr lang="en-US" sz="1900" dirty="0" err="1"/>
              <a:t>standar</a:t>
            </a:r>
            <a:r>
              <a:rPr lang="en-US" sz="1900" dirty="0"/>
              <a:t> </a:t>
            </a:r>
            <a:r>
              <a:rPr lang="en-US" sz="1900" dirty="0" err="1"/>
              <a:t>ini</a:t>
            </a:r>
            <a:r>
              <a:rPr lang="en-US" sz="1900" dirty="0"/>
              <a:t> </a:t>
            </a:r>
            <a:r>
              <a:rPr lang="en-US" sz="1900" dirty="0" err="1"/>
              <a:t>adalah</a:t>
            </a:r>
            <a:r>
              <a:rPr lang="en-US" sz="1900" dirty="0"/>
              <a:t> </a:t>
            </a:r>
            <a:r>
              <a:rPr lang="en-US" sz="1900" dirty="0" err="1"/>
              <a:t>satu-satunya</a:t>
            </a:r>
            <a:r>
              <a:rPr lang="en-US" sz="1900" dirty="0"/>
              <a:t> yang </a:t>
            </a:r>
            <a:r>
              <a:rPr lang="en-US" sz="1900" dirty="0" err="1"/>
              <a:t>bisa</a:t>
            </a:r>
            <a:r>
              <a:rPr lang="en-US" sz="1900" dirty="0"/>
              <a:t> </a:t>
            </a:r>
            <a:r>
              <a:rPr lang="en-US" sz="1900" dirty="0" err="1"/>
              <a:t>diberikan</a:t>
            </a:r>
            <a:r>
              <a:rPr lang="en-US" sz="1900" dirty="0"/>
              <a:t> </a:t>
            </a:r>
            <a:r>
              <a:rPr lang="en-US" sz="1900" dirty="0" err="1"/>
              <a:t>sertifikasi</a:t>
            </a:r>
            <a:r>
              <a:rPr lang="en-US" sz="1900" dirty="0"/>
              <a:t> </a:t>
            </a:r>
            <a:r>
              <a:rPr lang="en-US" sz="1900" dirty="0" err="1"/>
              <a:t>oleh</a:t>
            </a:r>
            <a:r>
              <a:rPr lang="en-US" sz="1900" dirty="0"/>
              <a:t> </a:t>
            </a:r>
            <a:r>
              <a:rPr lang="en-US" sz="1900" dirty="0" err="1"/>
              <a:t>pihak</a:t>
            </a:r>
            <a:r>
              <a:rPr lang="en-US" sz="1900" dirty="0"/>
              <a:t> </a:t>
            </a:r>
            <a:r>
              <a:rPr lang="en-US" sz="1900" dirty="0" err="1"/>
              <a:t>ketiga</a:t>
            </a:r>
            <a:r>
              <a:rPr lang="en-US" sz="1900" dirty="0"/>
              <a:t>.</a:t>
            </a:r>
          </a:p>
          <a:p>
            <a:r>
              <a:rPr lang="en-US" sz="1900" b="1" i="1" dirty="0"/>
              <a:t>ISO 9004 – Quality Management Systems – Guidelines for Performance </a:t>
            </a:r>
            <a:r>
              <a:rPr lang="en-US" sz="1900" b="1" i="1" dirty="0" smtClean="0"/>
              <a:t>Improvements</a:t>
            </a:r>
            <a:endParaRPr lang="en-US" sz="1900" b="1" dirty="0" smtClean="0"/>
          </a:p>
          <a:p>
            <a:pPr marL="0" indent="0" algn="just">
              <a:buNone/>
            </a:pPr>
            <a:r>
              <a:rPr lang="en-US" sz="1900" dirty="0" err="1" smtClean="0"/>
              <a:t>Mencakup</a:t>
            </a:r>
            <a:r>
              <a:rPr lang="en-US" sz="1900" dirty="0" smtClean="0"/>
              <a:t> </a:t>
            </a:r>
            <a:r>
              <a:rPr lang="en-US" sz="1900" dirty="0" err="1"/>
              <a:t>perihal</a:t>
            </a:r>
            <a:r>
              <a:rPr lang="en-US" sz="1900" dirty="0"/>
              <a:t> </a:t>
            </a:r>
            <a:r>
              <a:rPr lang="en-US" sz="1900" dirty="0" err="1"/>
              <a:t>perbaikan</a:t>
            </a:r>
            <a:r>
              <a:rPr lang="en-US" sz="1900" dirty="0"/>
              <a:t> </a:t>
            </a:r>
            <a:r>
              <a:rPr lang="en-US" sz="1900" dirty="0" err="1"/>
              <a:t>sistem</a:t>
            </a:r>
            <a:r>
              <a:rPr lang="en-US" sz="1900" dirty="0"/>
              <a:t> yang </a:t>
            </a:r>
            <a:r>
              <a:rPr lang="en-US" sz="1900" dirty="0" err="1"/>
              <a:t>terus-menerus</a:t>
            </a:r>
            <a:r>
              <a:rPr lang="en-US" sz="1900" dirty="0"/>
              <a:t>. </a:t>
            </a:r>
            <a:r>
              <a:rPr lang="en-US" sz="1900" dirty="0" err="1"/>
              <a:t>Bagian</a:t>
            </a:r>
            <a:r>
              <a:rPr lang="en-US" sz="1900" dirty="0"/>
              <a:t> </a:t>
            </a:r>
            <a:r>
              <a:rPr lang="en-US" sz="1900" dirty="0" err="1"/>
              <a:t>ini</a:t>
            </a:r>
            <a:r>
              <a:rPr lang="en-US" sz="1900" dirty="0"/>
              <a:t> </a:t>
            </a:r>
            <a:r>
              <a:rPr lang="en-US" sz="1900" dirty="0" err="1"/>
              <a:t>memberikan</a:t>
            </a:r>
            <a:r>
              <a:rPr lang="en-US" sz="1900" dirty="0"/>
              <a:t> </a:t>
            </a:r>
            <a:r>
              <a:rPr lang="en-US" sz="1900" dirty="0" err="1"/>
              <a:t>masukan</a:t>
            </a:r>
            <a:r>
              <a:rPr lang="en-US" sz="1900" dirty="0"/>
              <a:t> </a:t>
            </a:r>
            <a:r>
              <a:rPr lang="en-US" sz="1900" dirty="0" err="1"/>
              <a:t>tentang</a:t>
            </a:r>
            <a:r>
              <a:rPr lang="en-US" sz="1900" dirty="0"/>
              <a:t> </a:t>
            </a:r>
            <a:r>
              <a:rPr lang="en-US" sz="1900" dirty="0" err="1"/>
              <a:t>apa</a:t>
            </a:r>
            <a:r>
              <a:rPr lang="en-US" sz="1900" dirty="0"/>
              <a:t> yang </a:t>
            </a:r>
            <a:r>
              <a:rPr lang="en-US" sz="1900" dirty="0" err="1"/>
              <a:t>bisa</a:t>
            </a:r>
            <a:r>
              <a:rPr lang="en-US" sz="1900" dirty="0"/>
              <a:t> </a:t>
            </a:r>
            <a:r>
              <a:rPr lang="en-US" sz="1900" dirty="0" err="1"/>
              <a:t>dilakukan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mengembangkan</a:t>
            </a:r>
            <a:r>
              <a:rPr lang="en-US" sz="1900" dirty="0"/>
              <a:t> </a:t>
            </a:r>
            <a:r>
              <a:rPr lang="en-US" sz="1900" dirty="0" err="1"/>
              <a:t>sistem</a:t>
            </a:r>
            <a:r>
              <a:rPr lang="en-US" sz="1900" dirty="0"/>
              <a:t> yang </a:t>
            </a:r>
            <a:r>
              <a:rPr lang="en-US" sz="1900" dirty="0" err="1"/>
              <a:t>telah</a:t>
            </a:r>
            <a:r>
              <a:rPr lang="en-US" sz="1900" dirty="0"/>
              <a:t> </a:t>
            </a:r>
            <a:r>
              <a:rPr lang="en-US" sz="1900" dirty="0" err="1"/>
              <a:t>terbentuk</a:t>
            </a:r>
            <a:r>
              <a:rPr lang="en-US" sz="1900" dirty="0"/>
              <a:t> lama. </a:t>
            </a:r>
            <a:r>
              <a:rPr lang="en-US" sz="1900" dirty="0" err="1"/>
              <a:t>Standar</a:t>
            </a:r>
            <a:r>
              <a:rPr lang="en-US" sz="1900" dirty="0"/>
              <a:t> </a:t>
            </a:r>
            <a:r>
              <a:rPr lang="en-US" sz="1900" dirty="0" err="1"/>
              <a:t>ini</a:t>
            </a:r>
            <a:r>
              <a:rPr lang="en-US" sz="1900" dirty="0"/>
              <a:t> </a:t>
            </a:r>
            <a:r>
              <a:rPr lang="en-US" sz="1900" dirty="0" err="1"/>
              <a:t>tidaklah</a:t>
            </a:r>
            <a:r>
              <a:rPr lang="en-US" sz="1900" dirty="0"/>
              <a:t> </a:t>
            </a:r>
            <a:r>
              <a:rPr lang="en-US" sz="1900" dirty="0" err="1"/>
              <a:t>ditujukan</a:t>
            </a:r>
            <a:r>
              <a:rPr lang="en-US" sz="1900" dirty="0"/>
              <a:t> </a:t>
            </a:r>
            <a:r>
              <a:rPr lang="en-US" sz="1900" dirty="0" err="1"/>
              <a:t>sebagai</a:t>
            </a:r>
            <a:r>
              <a:rPr lang="en-US" sz="1900" dirty="0"/>
              <a:t> </a:t>
            </a:r>
            <a:r>
              <a:rPr lang="en-US" sz="1900" dirty="0" err="1"/>
              <a:t>panduan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implementasi</a:t>
            </a:r>
            <a:r>
              <a:rPr lang="en-US" sz="1900" dirty="0"/>
              <a:t>, </a:t>
            </a:r>
            <a:r>
              <a:rPr lang="en-US" sz="1900" dirty="0" err="1"/>
              <a:t>hanya</a:t>
            </a:r>
            <a:r>
              <a:rPr lang="en-US" sz="1900" dirty="0"/>
              <a:t> </a:t>
            </a:r>
            <a:r>
              <a:rPr lang="en-US" sz="1900" dirty="0" err="1"/>
              <a:t>memberikan</a:t>
            </a:r>
            <a:r>
              <a:rPr lang="en-US" sz="1900" dirty="0"/>
              <a:t> </a:t>
            </a:r>
            <a:r>
              <a:rPr lang="en-US" sz="1900" dirty="0" err="1"/>
              <a:t>masukan</a:t>
            </a:r>
            <a:r>
              <a:rPr lang="en-US" sz="1900" dirty="0"/>
              <a:t> </a:t>
            </a:r>
            <a:r>
              <a:rPr lang="en-US" sz="1900" dirty="0" err="1"/>
              <a:t>saja</a:t>
            </a:r>
            <a:r>
              <a:rPr lang="en-US" sz="1900" dirty="0"/>
              <a:t>.</a:t>
            </a:r>
          </a:p>
          <a:p>
            <a:pPr marL="0" indent="0" algn="just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8033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032" y="332656"/>
            <a:ext cx="7772400" cy="77492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smtClean="0"/>
              <a:t>PENTINGNYA SISTEM MANAJEMEN KUALITAS ISO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00188"/>
            <a:ext cx="7960369" cy="5072062"/>
          </a:xfrm>
        </p:spPr>
        <p:txBody>
          <a:bodyPr/>
          <a:lstStyle/>
          <a:p>
            <a:pPr algn="just" eaLnBrk="1" hangingPunct="1"/>
            <a:r>
              <a:rPr lang="en-US" altLang="en-US" sz="2000" dirty="0" err="1" smtClean="0"/>
              <a:t>Standar</a:t>
            </a:r>
            <a:r>
              <a:rPr lang="en-US" altLang="en-US" sz="2000" dirty="0" smtClean="0"/>
              <a:t> ISO</a:t>
            </a:r>
            <a:r>
              <a:rPr lang="en-US" altLang="en-US" sz="2000" dirty="0" smtClean="0">
                <a:sym typeface="Wingdings" panose="05000000000000000000" pitchFamily="2" charset="2"/>
              </a:rPr>
              <a:t> </a:t>
            </a:r>
            <a:r>
              <a:rPr lang="en-US" altLang="en-US" sz="2000" dirty="0" err="1" smtClean="0">
                <a:sym typeface="Wingdings" panose="05000000000000000000" pitchFamily="2" charset="2"/>
              </a:rPr>
              <a:t>Pedoman</a:t>
            </a:r>
            <a:r>
              <a:rPr lang="en-US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en-US" sz="2000" dirty="0" err="1" smtClean="0">
                <a:sym typeface="Wingdings" panose="05000000000000000000" pitchFamily="2" charset="2"/>
              </a:rPr>
              <a:t>ttg</a:t>
            </a:r>
            <a:r>
              <a:rPr lang="en-US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en-US" sz="2000" dirty="0" err="1" smtClean="0">
                <a:sym typeface="Wingdings" panose="05000000000000000000" pitchFamily="2" charset="2"/>
              </a:rPr>
              <a:t>struktur</a:t>
            </a:r>
            <a:r>
              <a:rPr lang="en-US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en-US" sz="2000" dirty="0" err="1" smtClean="0">
                <a:sym typeface="Wingdings" panose="05000000000000000000" pitchFamily="2" charset="2"/>
              </a:rPr>
              <a:t>dan</a:t>
            </a:r>
            <a:r>
              <a:rPr lang="en-US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en-US" sz="2000" dirty="0" err="1" smtClean="0">
                <a:sym typeface="Wingdings" panose="05000000000000000000" pitchFamily="2" charset="2"/>
              </a:rPr>
              <a:t>elemen</a:t>
            </a:r>
            <a:r>
              <a:rPr lang="en-US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en-US" sz="2000" dirty="0" err="1" smtClean="0">
                <a:sym typeface="Wingdings" panose="05000000000000000000" pitchFamily="2" charset="2"/>
              </a:rPr>
              <a:t>sistem</a:t>
            </a:r>
            <a:r>
              <a:rPr lang="en-US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en-US" sz="2000" dirty="0" err="1" smtClean="0">
                <a:sym typeface="Wingdings" panose="05000000000000000000" pitchFamily="2" charset="2"/>
              </a:rPr>
              <a:t>kualitas</a:t>
            </a:r>
            <a:r>
              <a:rPr lang="en-US" altLang="en-US" sz="2000" dirty="0" smtClean="0">
                <a:sym typeface="Wingdings" panose="05000000000000000000" pitchFamily="2" charset="2"/>
              </a:rPr>
              <a:t> yang </a:t>
            </a:r>
            <a:r>
              <a:rPr lang="en-US" altLang="en-US" sz="2000" dirty="0" err="1" smtClean="0">
                <a:sym typeface="Wingdings" panose="05000000000000000000" pitchFamily="2" charset="2"/>
              </a:rPr>
              <a:t>lengkap</a:t>
            </a:r>
            <a:r>
              <a:rPr lang="en-US" altLang="en-US" sz="2000" dirty="0" smtClean="0">
                <a:sym typeface="Wingdings" panose="05000000000000000000" pitchFamily="2" charset="2"/>
              </a:rPr>
              <a:t>, </a:t>
            </a:r>
            <a:r>
              <a:rPr lang="en-US" altLang="en-US" sz="2000" dirty="0" err="1" smtClean="0">
                <a:sym typeface="Wingdings" panose="05000000000000000000" pitchFamily="2" charset="2"/>
              </a:rPr>
              <a:t>standarisasi</a:t>
            </a:r>
            <a:r>
              <a:rPr lang="en-US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en-US" sz="2000" dirty="0" err="1" smtClean="0">
                <a:sym typeface="Wingdings" panose="05000000000000000000" pitchFamily="2" charset="2"/>
              </a:rPr>
              <a:t>seluruh</a:t>
            </a:r>
            <a:r>
              <a:rPr lang="en-US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en-US" sz="2000" dirty="0" err="1" smtClean="0">
                <a:sym typeface="Wingdings" panose="05000000000000000000" pitchFamily="2" charset="2"/>
              </a:rPr>
              <a:t>dunia</a:t>
            </a:r>
            <a:endParaRPr lang="en-US" altLang="en-US" sz="2000" dirty="0" smtClean="0">
              <a:sym typeface="Wingdings" panose="05000000000000000000" pitchFamily="2" charset="2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 algn="just" eaLnBrk="1" hangingPunct="1"/>
            <a:r>
              <a:rPr lang="en-US" altLang="en-US" sz="2000" dirty="0" err="1" smtClean="0"/>
              <a:t>Gelombang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globalisasi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ekonomi</a:t>
            </a:r>
            <a:r>
              <a:rPr lang="en-US" altLang="en-US" sz="2000" dirty="0" smtClean="0"/>
              <a:t> AFTA, GATT, APEC </a:t>
            </a:r>
            <a:r>
              <a:rPr lang="en-US" altLang="en-US" sz="2000" dirty="0" err="1" smtClean="0"/>
              <a:t>dan</a:t>
            </a:r>
            <a:r>
              <a:rPr lang="en-US" altLang="en-US" sz="2000" dirty="0" smtClean="0"/>
              <a:t> WTO </a:t>
            </a:r>
            <a:r>
              <a:rPr lang="en-US" altLang="en-US" sz="2000" dirty="0" err="1" smtClean="0"/>
              <a:t>kompetisi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semakin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bebas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ketat</a:t>
            </a:r>
            <a:endParaRPr lang="en-US" altLang="en-US" sz="2000" dirty="0" smtClean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 algn="just" eaLnBrk="1" hangingPunct="1"/>
            <a:r>
              <a:rPr lang="en-US" altLang="en-US" sz="2000" dirty="0" smtClean="0"/>
              <a:t>2 </a:t>
            </a:r>
            <a:r>
              <a:rPr lang="en-US" altLang="en-US" sz="2000" dirty="0" err="1" smtClean="0"/>
              <a:t>pilihan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lembaga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pelaku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bisnis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produsen</a:t>
            </a:r>
            <a:r>
              <a:rPr lang="en-US" altLang="en-US" sz="2000" dirty="0" smtClean="0"/>
              <a:t> </a:t>
            </a:r>
          </a:p>
          <a:p>
            <a:pPr lvl="1" algn="just" eaLnBrk="1" hangingPunct="1"/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Ikut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masuk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dalam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kompetisi</a:t>
            </a:r>
            <a:r>
              <a:rPr lang="en-US" altLang="en-US" sz="2000" dirty="0" smtClean="0"/>
              <a:t> (</a:t>
            </a:r>
            <a:r>
              <a:rPr lang="en-US" altLang="en-US" sz="2000" dirty="0" err="1" smtClean="0"/>
              <a:t>bisa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bunuh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diri</a:t>
            </a:r>
            <a:r>
              <a:rPr lang="en-US" altLang="en-US" sz="2000" dirty="0" smtClean="0"/>
              <a:t>)</a:t>
            </a:r>
          </a:p>
          <a:p>
            <a:pPr lvl="1" algn="just" eaLnBrk="1" hangingPunct="1"/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Keluar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dari</a:t>
            </a:r>
            <a:r>
              <a:rPr lang="en-US" altLang="en-US" sz="2000" dirty="0" smtClean="0"/>
              <a:t> arena </a:t>
            </a:r>
            <a:r>
              <a:rPr lang="en-US" altLang="en-US" sz="2000" dirty="0" err="1" smtClean="0"/>
              <a:t>kompetisi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522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b="1" dirty="0" err="1" smtClean="0"/>
              <a:t>Tuntutan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Pengembangan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Konsepsi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dan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Teknologi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Kualitas</a:t>
            </a:r>
            <a:endParaRPr lang="en-US" altLang="en-US" sz="32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err="1" smtClean="0"/>
              <a:t>Pakar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Konsepsi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Kualitas</a:t>
            </a:r>
            <a:endParaRPr lang="en-US" altLang="en-US" sz="26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E. Deming,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err="1" smtClean="0"/>
              <a:t>Apapun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menjadi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kebutuhan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keinginan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konsumen</a:t>
            </a:r>
            <a:endParaRPr lang="en-US" alt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Philip B Crosby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nihil </a:t>
            </a:r>
            <a:r>
              <a:rPr lang="en-US" altLang="en-US" sz="2600" dirty="0" err="1" smtClean="0"/>
              <a:t>cacat</a:t>
            </a:r>
            <a:r>
              <a:rPr lang="en-US" altLang="en-US" sz="2600" dirty="0" smtClean="0"/>
              <a:t> (zero defect), </a:t>
            </a:r>
            <a:r>
              <a:rPr lang="en-US" altLang="en-US" sz="2600" dirty="0" err="1" smtClean="0"/>
              <a:t>kesempurnaan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kesesuaian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thdp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persyaratan</a:t>
            </a:r>
            <a:endParaRPr lang="en-US" alt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Joseph M </a:t>
            </a:r>
            <a:r>
              <a:rPr lang="en-US" altLang="en-US" sz="2600" dirty="0" err="1" smtClean="0"/>
              <a:t>Juran</a:t>
            </a:r>
            <a:endParaRPr lang="en-US" alt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err="1" smtClean="0"/>
              <a:t>Kesesuaian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thdp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spesifikasi</a:t>
            </a:r>
            <a:endParaRPr lang="en-US" altLang="en-US" sz="26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6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3587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47564" y="404664"/>
            <a:ext cx="7200900" cy="1485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smtClean="0"/>
              <a:t>KONSEP SISTEM MANAJEMEN KUALITAS ISO 9000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61814" y="1556792"/>
            <a:ext cx="7772400" cy="490061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200" dirty="0" smtClean="0"/>
              <a:t>Internal -&gt; </a:t>
            </a:r>
            <a:r>
              <a:rPr lang="en-US" altLang="en-US" sz="2200" dirty="0" err="1" smtClean="0"/>
              <a:t>institusi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pelanggan</a:t>
            </a:r>
            <a:endParaRPr lang="en-US" altLang="en-US" sz="22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 smtClean="0"/>
              <a:t>Pihak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Independen</a:t>
            </a:r>
            <a:endParaRPr lang="en-US" altLang="en-US" sz="22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 smtClean="0"/>
              <a:t>Masyarakat</a:t>
            </a:r>
            <a:r>
              <a:rPr lang="en-US" altLang="en-US" sz="2200" dirty="0" smtClean="0"/>
              <a:t> Global, European Union/MEE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Memunculkan</a:t>
            </a:r>
            <a:r>
              <a:rPr lang="en-US" altLang="en-US" sz="2200" dirty="0" smtClean="0"/>
              <a:t> ISO ( </a:t>
            </a:r>
            <a:r>
              <a:rPr lang="en-US" altLang="en-US" sz="2200" dirty="0" err="1" smtClean="0"/>
              <a:t>organisasi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standar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sistem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kualitas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yg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diakui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secara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internasional</a:t>
            </a:r>
            <a:r>
              <a:rPr lang="en-US" altLang="en-US" sz="2200" dirty="0" smtClean="0"/>
              <a:t> &gt; 90 </a:t>
            </a:r>
            <a:r>
              <a:rPr lang="en-US" altLang="en-US" sz="2200" dirty="0" err="1" smtClean="0"/>
              <a:t>negara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termasuk</a:t>
            </a:r>
            <a:r>
              <a:rPr lang="en-US" altLang="en-US" sz="2200" dirty="0" smtClean="0"/>
              <a:t> Indonesia)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smtClean="0"/>
              <a:t>ISO </a:t>
            </a:r>
            <a:r>
              <a:rPr lang="en-US" altLang="en-US" sz="2200" dirty="0" err="1" smtClean="0"/>
              <a:t>mengawasi</a:t>
            </a:r>
            <a:r>
              <a:rPr lang="en-US" altLang="en-US" sz="2200" dirty="0" smtClean="0"/>
              <a:t> </a:t>
            </a:r>
            <a:r>
              <a:rPr lang="en-US" altLang="en-US" sz="2200" i="1" dirty="0" err="1" smtClean="0"/>
              <a:t>Acreditation</a:t>
            </a:r>
            <a:r>
              <a:rPr lang="en-US" altLang="en-US" sz="2200" i="1" dirty="0" smtClean="0"/>
              <a:t> Body </a:t>
            </a:r>
            <a:r>
              <a:rPr lang="en-US" altLang="en-US" sz="2200" dirty="0" err="1" smtClean="0"/>
              <a:t>yg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terdiri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dari</a:t>
            </a:r>
            <a:r>
              <a:rPr lang="en-US" altLang="en-US" sz="2200" dirty="0" smtClean="0"/>
              <a:t> NACCB (National </a:t>
            </a:r>
            <a:r>
              <a:rPr lang="en-US" altLang="en-US" sz="2200" dirty="0" err="1" smtClean="0"/>
              <a:t>Acreditation</a:t>
            </a:r>
            <a:r>
              <a:rPr lang="en-US" altLang="en-US" sz="2200" dirty="0" smtClean="0"/>
              <a:t> Council for Certification Body), RAB (Register </a:t>
            </a:r>
            <a:r>
              <a:rPr lang="en-US" altLang="en-US" sz="2200" dirty="0" err="1" smtClean="0"/>
              <a:t>Acreditation</a:t>
            </a:r>
            <a:r>
              <a:rPr lang="en-US" altLang="en-US" sz="2200" dirty="0" smtClean="0"/>
              <a:t> Body)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JAB (</a:t>
            </a:r>
            <a:r>
              <a:rPr lang="en-US" altLang="en-US" sz="2200" dirty="0" err="1" smtClean="0"/>
              <a:t>Japenese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Acreditation</a:t>
            </a:r>
            <a:r>
              <a:rPr lang="en-US" altLang="en-US" sz="2200" dirty="0" smtClean="0"/>
              <a:t> Body).  </a:t>
            </a:r>
            <a:r>
              <a:rPr lang="en-US" altLang="en-US" sz="2200" dirty="0" err="1" smtClean="0"/>
              <a:t>Badan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akreditasi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ini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yg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mengawasi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lembaga-lembaga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yg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mengaudit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memberikan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sertifikat</a:t>
            </a:r>
            <a:endParaRPr lang="en-US" altLang="en-US" sz="22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 smtClean="0"/>
              <a:t>Pihak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Independen</a:t>
            </a:r>
            <a:r>
              <a:rPr lang="en-US" altLang="en-US" sz="2200" dirty="0" smtClean="0"/>
              <a:t> di </a:t>
            </a:r>
            <a:r>
              <a:rPr lang="en-US" altLang="en-US" sz="2200" dirty="0" err="1" smtClean="0"/>
              <a:t>bbrp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negara</a:t>
            </a:r>
            <a:r>
              <a:rPr lang="en-US" altLang="en-US" sz="2200" dirty="0" smtClean="0"/>
              <a:t> (SNI= </a:t>
            </a:r>
            <a:r>
              <a:rPr lang="en-US" altLang="en-US" sz="2200" dirty="0" err="1" smtClean="0"/>
              <a:t>Standar</a:t>
            </a:r>
            <a:r>
              <a:rPr lang="en-US" altLang="en-US" sz="2200" dirty="0" smtClean="0"/>
              <a:t> Nasional Indonesia), JIS di </a:t>
            </a:r>
            <a:r>
              <a:rPr lang="en-US" altLang="en-US" sz="2200" dirty="0" err="1" smtClean="0"/>
              <a:t>Jepang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dll</a:t>
            </a:r>
            <a:endParaRPr lang="en-US" altLang="en-US" sz="2200" dirty="0" smtClean="0"/>
          </a:p>
          <a:p>
            <a:pPr algn="just" eaLnBrk="1" hangingPunct="1">
              <a:lnSpc>
                <a:spcPct val="90000"/>
              </a:lnSpc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1136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b="1" dirty="0" err="1" smtClean="0"/>
              <a:t>Jenis</a:t>
            </a:r>
            <a:r>
              <a:rPr lang="en-US" altLang="en-US" sz="3800" b="1" dirty="0" smtClean="0"/>
              <a:t> </a:t>
            </a:r>
            <a:r>
              <a:rPr lang="en-US" altLang="en-US" sz="3800" b="1" dirty="0" err="1" smtClean="0"/>
              <a:t>Standar</a:t>
            </a:r>
            <a:r>
              <a:rPr lang="en-US" altLang="en-US" sz="3800" b="1" dirty="0" smtClean="0"/>
              <a:t> </a:t>
            </a:r>
            <a:r>
              <a:rPr lang="en-US" altLang="en-US" sz="3800" b="1" dirty="0" err="1" smtClean="0"/>
              <a:t>Sistem</a:t>
            </a:r>
            <a:r>
              <a:rPr lang="en-US" altLang="en-US" sz="3800" b="1" dirty="0" smtClean="0"/>
              <a:t> </a:t>
            </a:r>
            <a:r>
              <a:rPr lang="en-US" altLang="en-US" sz="3800" b="1" dirty="0" err="1" smtClean="0"/>
              <a:t>Manajemen</a:t>
            </a:r>
            <a:r>
              <a:rPr lang="en-US" altLang="en-US" sz="3800" b="1" dirty="0" smtClean="0"/>
              <a:t> </a:t>
            </a:r>
            <a:r>
              <a:rPr lang="en-US" altLang="en-US" sz="3800" b="1" dirty="0" err="1" smtClean="0"/>
              <a:t>Mutu</a:t>
            </a:r>
            <a:r>
              <a:rPr lang="en-US" altLang="en-US" sz="3800" b="1" dirty="0" smtClean="0"/>
              <a:t>/</a:t>
            </a:r>
            <a:r>
              <a:rPr lang="en-US" altLang="en-US" sz="3800" b="1" dirty="0" err="1" smtClean="0"/>
              <a:t>Kualitas</a:t>
            </a:r>
            <a:r>
              <a:rPr lang="en-US" altLang="en-US" sz="3800" b="1" dirty="0" smtClean="0"/>
              <a:t> (SMM)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dirty="0" err="1" smtClean="0"/>
              <a:t>Saat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5 </a:t>
            </a:r>
            <a:r>
              <a:rPr lang="en-US" sz="2200" dirty="0" err="1" smtClean="0"/>
              <a:t>terdapat</a:t>
            </a:r>
            <a:r>
              <a:rPr lang="en-US" sz="2200" dirty="0" smtClean="0"/>
              <a:t> 5 </a:t>
            </a:r>
            <a:r>
              <a:rPr lang="en-US" sz="2200" dirty="0" err="1"/>
              <a:t>s</a:t>
            </a:r>
            <a:r>
              <a:rPr lang="en-US" sz="2200" dirty="0" err="1" smtClean="0"/>
              <a:t>eri</a:t>
            </a:r>
            <a:r>
              <a:rPr lang="en-US" sz="2200" dirty="0" smtClean="0"/>
              <a:t> </a:t>
            </a:r>
            <a:r>
              <a:rPr lang="en-US" sz="2200" dirty="0" err="1" smtClean="0"/>
              <a:t>standar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menejemen</a:t>
            </a:r>
            <a:r>
              <a:rPr lang="en-US" sz="2200" dirty="0" smtClean="0"/>
              <a:t> </a:t>
            </a:r>
            <a:r>
              <a:rPr lang="en-US" sz="2200" dirty="0" err="1" smtClean="0"/>
              <a:t>mutu</a:t>
            </a:r>
            <a:r>
              <a:rPr lang="en-US" sz="2200" dirty="0" smtClean="0"/>
              <a:t>/</a:t>
            </a:r>
            <a:r>
              <a:rPr lang="en-US" sz="2200" dirty="0" err="1" smtClean="0"/>
              <a:t>kualitas</a:t>
            </a:r>
            <a:r>
              <a:rPr lang="en-US" sz="2200" dirty="0" smtClean="0"/>
              <a:t> (SMM):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1. ISO-9000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2. ISO-9001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3. ISO-9002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4. ISO-9003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5. ISO-9004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1 </a:t>
            </a:r>
            <a:r>
              <a:rPr lang="en-US" sz="2200" dirty="0" err="1" smtClean="0"/>
              <a:t>dan</a:t>
            </a:r>
            <a:r>
              <a:rPr lang="en-US" sz="2200" dirty="0" smtClean="0"/>
              <a:t> 5 </a:t>
            </a:r>
            <a:r>
              <a:rPr lang="en-US" sz="2200" dirty="0" err="1" smtClean="0"/>
              <a:t>bersifat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mengikat</a:t>
            </a:r>
            <a:r>
              <a:rPr lang="en-US" sz="2200" dirty="0" smtClean="0"/>
              <a:t> (Non-</a:t>
            </a:r>
            <a:r>
              <a:rPr lang="en-US" sz="2200" dirty="0" err="1" smtClean="0"/>
              <a:t>contrractual</a:t>
            </a:r>
            <a:r>
              <a:rPr lang="en-US" sz="2200" dirty="0" smtClean="0"/>
              <a:t>)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sertifikasi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2, 3 </a:t>
            </a:r>
            <a:r>
              <a:rPr lang="en-US" sz="2200" dirty="0" err="1" smtClean="0"/>
              <a:t>dan</a:t>
            </a:r>
            <a:r>
              <a:rPr lang="en-US" sz="2200" dirty="0" smtClean="0"/>
              <a:t> 4 </a:t>
            </a:r>
            <a:r>
              <a:rPr lang="en-US" sz="2200" dirty="0" err="1" smtClean="0"/>
              <a:t>bersifat</a:t>
            </a:r>
            <a:r>
              <a:rPr lang="en-US" sz="2200" dirty="0" smtClean="0"/>
              <a:t> </a:t>
            </a:r>
            <a:r>
              <a:rPr lang="en-US" sz="2200" dirty="0" err="1" smtClean="0"/>
              <a:t>mengikat</a:t>
            </a:r>
            <a:r>
              <a:rPr lang="en-US" sz="2200" dirty="0" smtClean="0"/>
              <a:t> (contractual)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sertifikasi</a:t>
            </a:r>
            <a:r>
              <a:rPr lang="en-US" sz="2200" dirty="0" smtClean="0"/>
              <a:t>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8217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600" b="1" dirty="0" smtClean="0"/>
              <a:t>JENIS ISO 9000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8366" y="1196752"/>
            <a:ext cx="8228434" cy="3581400"/>
          </a:xfrm>
        </p:spPr>
        <p:txBody>
          <a:bodyPr/>
          <a:lstStyle/>
          <a:p>
            <a:pPr algn="just"/>
            <a:r>
              <a:rPr lang="en-US" altLang="en-US" sz="2200" dirty="0" smtClean="0"/>
              <a:t>ISO 9001:1994 </a:t>
            </a:r>
            <a:r>
              <a:rPr lang="en-US" altLang="en-US" sz="2200" dirty="0" err="1" smtClean="0"/>
              <a:t>adalah</a:t>
            </a:r>
            <a:r>
              <a:rPr lang="en-US" altLang="en-US" sz="2200" dirty="0" smtClean="0"/>
              <a:t> model </a:t>
            </a:r>
            <a:r>
              <a:rPr lang="en-US" altLang="en-US" sz="2200" dirty="0" err="1" smtClean="0"/>
              <a:t>sistem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mutu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untuk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desain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pengembangan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produksi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pengantaran</a:t>
            </a:r>
            <a:r>
              <a:rPr lang="en-US" altLang="en-US" sz="2200" dirty="0" smtClean="0"/>
              <a:t> </a:t>
            </a:r>
            <a:r>
              <a:rPr lang="es-ES" altLang="en-US" sz="2200" dirty="0" smtClean="0"/>
              <a:t>jasa, </a:t>
            </a:r>
            <a:r>
              <a:rPr lang="es-ES" altLang="en-US" sz="2200" dirty="0" err="1" smtClean="0"/>
              <a:t>instalasi</a:t>
            </a:r>
            <a:r>
              <a:rPr lang="es-ES" altLang="en-US" sz="2200" dirty="0" smtClean="0"/>
              <a:t> dan purna </a:t>
            </a:r>
            <a:r>
              <a:rPr lang="es-ES" altLang="en-US" sz="2200" dirty="0" err="1" smtClean="0"/>
              <a:t>jual</a:t>
            </a:r>
            <a:r>
              <a:rPr lang="es-ES" altLang="en-US" sz="2200" dirty="0" smtClean="0"/>
              <a:t>;</a:t>
            </a:r>
          </a:p>
          <a:p>
            <a:pPr marL="0" indent="0" algn="just">
              <a:buNone/>
            </a:pPr>
            <a:endParaRPr lang="es-ES" altLang="en-US" sz="2200" dirty="0" smtClean="0"/>
          </a:p>
          <a:p>
            <a:pPr algn="just"/>
            <a:r>
              <a:rPr lang="es-ES" altLang="en-US" sz="2200" dirty="0" smtClean="0"/>
              <a:t>ISO 9002:1994 </a:t>
            </a:r>
            <a:r>
              <a:rPr lang="en-US" altLang="en-US" sz="2200" dirty="0" err="1" smtClean="0"/>
              <a:t>adalah</a:t>
            </a:r>
            <a:r>
              <a:rPr lang="en-US" altLang="en-US" sz="2200" dirty="0" smtClean="0"/>
              <a:t> model </a:t>
            </a:r>
            <a:r>
              <a:rPr lang="en-US" altLang="en-US" sz="2200" dirty="0" err="1" smtClean="0"/>
              <a:t>sistem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mutu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untuk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pengemban</a:t>
            </a:r>
            <a:r>
              <a:rPr lang="fi-FI" altLang="en-US" sz="2200" dirty="0" smtClean="0"/>
              <a:t>gan, produksi, pengantaraan jasa, instalasi dan </a:t>
            </a:r>
            <a:r>
              <a:rPr lang="es-ES" altLang="en-US" sz="2200" dirty="0" smtClean="0"/>
              <a:t>purna </a:t>
            </a:r>
            <a:r>
              <a:rPr lang="es-ES" altLang="en-US" sz="2200" dirty="0" err="1" smtClean="0"/>
              <a:t>jual</a:t>
            </a:r>
            <a:r>
              <a:rPr lang="es-ES" altLang="en-US" sz="2200" dirty="0" smtClean="0"/>
              <a:t>; </a:t>
            </a:r>
          </a:p>
          <a:p>
            <a:pPr marL="0" indent="0" algn="just">
              <a:buNone/>
            </a:pPr>
            <a:endParaRPr lang="es-ES" altLang="en-US" sz="2200" dirty="0" smtClean="0"/>
          </a:p>
          <a:p>
            <a:pPr algn="just"/>
            <a:r>
              <a:rPr lang="es-ES" altLang="en-US" sz="2200" dirty="0" smtClean="0"/>
              <a:t>ISO 9003:1994 </a:t>
            </a:r>
            <a:r>
              <a:rPr lang="es-ES" altLang="en-US" sz="2200" dirty="0" err="1" smtClean="0"/>
              <a:t>adalah</a:t>
            </a:r>
            <a:r>
              <a:rPr lang="es-ES" altLang="en-US" sz="2200" dirty="0" smtClean="0"/>
              <a:t> </a:t>
            </a:r>
            <a:r>
              <a:rPr lang="es-ES" altLang="en-US" sz="2200" dirty="0" err="1" smtClean="0"/>
              <a:t>model</a:t>
            </a:r>
            <a:r>
              <a:rPr lang="es-ES" altLang="en-US" sz="2200" dirty="0" smtClean="0"/>
              <a:t> </a:t>
            </a:r>
            <a:r>
              <a:rPr lang="es-ES" altLang="en-US" sz="2200" dirty="0" err="1" smtClean="0"/>
              <a:t>sis</a:t>
            </a:r>
            <a:r>
              <a:rPr lang="en-US" altLang="en-US" sz="2200" dirty="0" smtClean="0"/>
              <a:t>tem </a:t>
            </a:r>
            <a:r>
              <a:rPr lang="en-US" altLang="en-US" sz="2200" dirty="0" err="1" smtClean="0"/>
              <a:t>mutu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untuk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pengujian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inspeksi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akhir</a:t>
            </a:r>
            <a:r>
              <a:rPr lang="en-US" altLang="en-US" sz="2200" dirty="0" smtClean="0"/>
              <a:t>;</a:t>
            </a:r>
          </a:p>
          <a:p>
            <a:pPr marL="0" indent="0" algn="just">
              <a:buNone/>
            </a:pPr>
            <a:endParaRPr lang="en-US" altLang="en-US" sz="2200" dirty="0" smtClean="0"/>
          </a:p>
          <a:p>
            <a:pPr algn="just"/>
            <a:r>
              <a:rPr lang="en-US" altLang="en-US" sz="2200" dirty="0" smtClean="0"/>
              <a:t>ISO 9004:1994 </a:t>
            </a:r>
            <a:r>
              <a:rPr lang="en-US" altLang="en-US" sz="2200" dirty="0" err="1" smtClean="0"/>
              <a:t>adalah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pedoman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penerapan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Sistem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Manajemen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Mutu</a:t>
            </a:r>
            <a:r>
              <a:rPr lang="en-US" altLang="en-US" sz="2200" dirty="0" smtClean="0"/>
              <a:t> (SMM).</a:t>
            </a:r>
          </a:p>
        </p:txBody>
      </p:sp>
    </p:spTree>
    <p:extLst>
      <p:ext uri="{BB962C8B-B14F-4D97-AF65-F5344CB8AC3E}">
        <p14:creationId xmlns:p14="http://schemas.microsoft.com/office/powerpoint/2010/main" val="41669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00900" cy="1485900"/>
          </a:xfrm>
        </p:spPr>
        <p:txBody>
          <a:bodyPr/>
          <a:lstStyle/>
          <a:p>
            <a:r>
              <a:rPr lang="en-US" altLang="en-US" b="1" dirty="0" err="1" smtClean="0"/>
              <a:t>Pengembangan</a:t>
            </a:r>
            <a:r>
              <a:rPr lang="en-US" altLang="en-US" b="1" dirty="0" smtClean="0"/>
              <a:t> ISO 9000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3528" y="1075606"/>
            <a:ext cx="7666062" cy="3581400"/>
          </a:xfrm>
        </p:spPr>
        <p:txBody>
          <a:bodyPr>
            <a:noAutofit/>
          </a:bodyPr>
          <a:lstStyle/>
          <a:p>
            <a:r>
              <a:rPr lang="fi-FI" altLang="en-US" sz="2600" dirty="0" smtClean="0"/>
              <a:t>ISO 9000:1994 (tahun </a:t>
            </a:r>
            <a:r>
              <a:rPr lang="it-IT" altLang="en-US" sz="2600" dirty="0" smtClean="0"/>
              <a:t>1994) </a:t>
            </a:r>
          </a:p>
          <a:p>
            <a:pPr lvl="1"/>
            <a:r>
              <a:rPr lang="fi-FI" altLang="en-US" sz="2600" dirty="0" smtClean="0"/>
              <a:t>ISO 9001, </a:t>
            </a:r>
          </a:p>
          <a:p>
            <a:pPr lvl="1"/>
            <a:r>
              <a:rPr lang="fi-FI" altLang="en-US" sz="2600" dirty="0" smtClean="0"/>
              <a:t>ISO 9002,</a:t>
            </a:r>
          </a:p>
          <a:p>
            <a:pPr lvl="1"/>
            <a:r>
              <a:rPr lang="en-US" altLang="en-US" sz="2600" dirty="0" smtClean="0"/>
              <a:t>ISO 9003 </a:t>
            </a:r>
          </a:p>
          <a:p>
            <a:pPr lvl="1"/>
            <a:r>
              <a:rPr lang="en-US" altLang="en-US" sz="2600" dirty="0" smtClean="0"/>
              <a:t>ISO 9004</a:t>
            </a:r>
          </a:p>
          <a:p>
            <a:pPr marL="457200" lvl="1" indent="0">
              <a:buNone/>
            </a:pPr>
            <a:endParaRPr lang="it-IT" altLang="en-US" sz="2600" dirty="0" smtClean="0"/>
          </a:p>
          <a:p>
            <a:r>
              <a:rPr lang="it-IT" altLang="en-US" sz="2600" dirty="0" smtClean="0"/>
              <a:t>ISO 9001:2000 </a:t>
            </a:r>
            <a:r>
              <a:rPr lang="es-ES" altLang="en-US" sz="2600" dirty="0" smtClean="0"/>
              <a:t>(</a:t>
            </a:r>
            <a:r>
              <a:rPr lang="es-ES" altLang="en-US" sz="2600" dirty="0" err="1" smtClean="0"/>
              <a:t>tahun</a:t>
            </a:r>
            <a:r>
              <a:rPr lang="es-ES" altLang="en-US" sz="2600" dirty="0" smtClean="0"/>
              <a:t> 2000); </a:t>
            </a:r>
            <a:r>
              <a:rPr lang="it-IT" altLang="en-US" sz="2600" dirty="0" smtClean="0"/>
              <a:t>ISO 9001:2008 (tahun 2008): </a:t>
            </a:r>
            <a:r>
              <a:rPr lang="en-US" altLang="en-US" sz="2600" dirty="0" smtClean="0"/>
              <a:t>ISO 14001:2004 (</a:t>
            </a:r>
            <a:r>
              <a:rPr lang="en-US" altLang="en-US" sz="2600" dirty="0" err="1" smtClean="0"/>
              <a:t>Sistem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Manajemen</a:t>
            </a:r>
            <a:r>
              <a:rPr lang="en-US" altLang="en-US" sz="2600" dirty="0"/>
              <a:t> </a:t>
            </a:r>
            <a:r>
              <a:rPr lang="en-US" altLang="en-US" sz="2600" dirty="0" err="1" smtClean="0"/>
              <a:t>Lingkungan</a:t>
            </a:r>
            <a:r>
              <a:rPr lang="en-US" altLang="en-US" sz="2600" dirty="0" smtClean="0"/>
              <a:t>): </a:t>
            </a:r>
            <a:r>
              <a:rPr lang="en-US" altLang="en-US" sz="2600" dirty="0" err="1" smtClean="0"/>
              <a:t>dan</a:t>
            </a:r>
            <a:r>
              <a:rPr lang="en-US" altLang="en-US" sz="2600" dirty="0" smtClean="0"/>
              <a:t> ISO 9001:2015 (</a:t>
            </a:r>
            <a:r>
              <a:rPr lang="en-US" altLang="en-US" sz="2600" dirty="0" err="1" smtClean="0"/>
              <a:t>terbaru</a:t>
            </a:r>
            <a:r>
              <a:rPr lang="en-US" altLang="en-US" sz="2600" dirty="0" smtClean="0"/>
              <a:t>)</a:t>
            </a:r>
          </a:p>
          <a:p>
            <a:pPr marL="0" indent="0">
              <a:buNone/>
            </a:pPr>
            <a:endParaRPr lang="en-US" altLang="en-US" sz="2600" dirty="0" smtClean="0"/>
          </a:p>
          <a:p>
            <a:r>
              <a:rPr lang="en-US" altLang="en-US" sz="2600" dirty="0" smtClean="0"/>
              <a:t>ISO 9004:2000: </a:t>
            </a:r>
            <a:r>
              <a:rPr lang="en-US" altLang="en-US" sz="2600" dirty="0"/>
              <a:t>ISO </a:t>
            </a:r>
            <a:r>
              <a:rPr lang="en-US" altLang="en-US" sz="2600" dirty="0" smtClean="0"/>
              <a:t>9004:2009: </a:t>
            </a:r>
            <a:r>
              <a:rPr lang="en-US" altLang="en-US" sz="2600" dirty="0" err="1" smtClean="0"/>
              <a:t>dan</a:t>
            </a:r>
            <a:r>
              <a:rPr lang="en-US" altLang="en-US" sz="2600" dirty="0" smtClean="0"/>
              <a:t> ISO 9004:2018(</a:t>
            </a:r>
            <a:r>
              <a:rPr lang="en-US" altLang="en-US" sz="2600" dirty="0" err="1" smtClean="0"/>
              <a:t>terbaru</a:t>
            </a:r>
            <a:r>
              <a:rPr lang="en-US" altLang="en-US" sz="2600" dirty="0" smtClean="0"/>
              <a:t>)</a:t>
            </a:r>
            <a:endParaRPr lang="it-IT" altLang="en-US" sz="2600" dirty="0"/>
          </a:p>
          <a:p>
            <a:pPr marL="0" indent="0">
              <a:buNone/>
            </a:pPr>
            <a:endParaRPr lang="it-IT" altLang="en-US" sz="2600" dirty="0"/>
          </a:p>
          <a:p>
            <a:endParaRPr lang="it-IT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504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b="1" dirty="0" smtClean="0"/>
              <a:t>ISO-9000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28800"/>
            <a:ext cx="7344916" cy="3581400"/>
          </a:xfrm>
        </p:spPr>
        <p:txBody>
          <a:bodyPr/>
          <a:lstStyle/>
          <a:p>
            <a:pPr algn="just" eaLnBrk="1" hangingPunct="1"/>
            <a:r>
              <a:rPr lang="en-US" altLang="en-US" sz="2600" dirty="0" err="1" smtClean="0"/>
              <a:t>Ribuan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perusahaan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sudah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menerapkan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memperoleh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sertifikat</a:t>
            </a:r>
            <a:r>
              <a:rPr lang="en-US" altLang="en-US" sz="2600" dirty="0" smtClean="0"/>
              <a:t> ISO-9000 </a:t>
            </a:r>
            <a:r>
              <a:rPr lang="en-US" altLang="en-US" sz="2600" dirty="0" err="1" smtClean="0"/>
              <a:t>lebih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dari</a:t>
            </a:r>
            <a:r>
              <a:rPr lang="en-US" altLang="en-US" sz="2600" dirty="0" smtClean="0"/>
              <a:t> 284 </a:t>
            </a:r>
            <a:r>
              <a:rPr lang="en-US" altLang="en-US" sz="2600" dirty="0" err="1" smtClean="0"/>
              <a:t>perusahaan</a:t>
            </a:r>
            <a:r>
              <a:rPr lang="en-US" altLang="en-US" sz="2600" dirty="0" smtClean="0"/>
              <a:t> di Indonesia.</a:t>
            </a:r>
          </a:p>
          <a:p>
            <a:pPr marL="0" indent="0" algn="just" eaLnBrk="1" hangingPunct="1">
              <a:buNone/>
            </a:pPr>
            <a:endParaRPr lang="en-US" altLang="en-US" sz="2600" dirty="0" smtClean="0"/>
          </a:p>
          <a:p>
            <a:pPr algn="just" eaLnBrk="1" hangingPunct="1"/>
            <a:r>
              <a:rPr lang="en-US" altLang="en-US" sz="2600" dirty="0" smtClean="0"/>
              <a:t>ISO-9000 </a:t>
            </a:r>
            <a:r>
              <a:rPr lang="en-US" altLang="en-US" sz="2600" dirty="0" err="1" smtClean="0"/>
              <a:t>ini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dilakukan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sebgai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bentuk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Komitmen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perusahan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terhadap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kualitas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produk</a:t>
            </a:r>
            <a:r>
              <a:rPr lang="en-US" altLang="en-US" sz="2600" dirty="0" smtClean="0"/>
              <a:t>, </a:t>
            </a:r>
            <a:r>
              <a:rPr lang="en-US" altLang="en-US" sz="2600" dirty="0" err="1" smtClean="0"/>
              <a:t>efisiensi</a:t>
            </a:r>
            <a:r>
              <a:rPr lang="en-US" altLang="en-US" sz="2600" dirty="0" smtClean="0"/>
              <a:t>, </a:t>
            </a:r>
            <a:r>
              <a:rPr lang="en-US" altLang="en-US" sz="2600" dirty="0" err="1" smtClean="0"/>
              <a:t>efektifitas</a:t>
            </a:r>
            <a:r>
              <a:rPr lang="en-US" altLang="en-US" sz="2600" dirty="0" smtClean="0"/>
              <a:t>, </a:t>
            </a:r>
            <a:r>
              <a:rPr lang="en-US" altLang="en-US" sz="2600" dirty="0" err="1" smtClean="0"/>
              <a:t>produktivitas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dan</a:t>
            </a:r>
            <a:r>
              <a:rPr lang="en-US" altLang="en-US" sz="2600" dirty="0" smtClean="0"/>
              <a:t> improvement proses </a:t>
            </a:r>
            <a:r>
              <a:rPr lang="en-US" altLang="en-US" sz="2600" dirty="0" err="1" smtClean="0"/>
              <a:t>operasi</a:t>
            </a:r>
            <a:r>
              <a:rPr lang="en-US" altLang="en-US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2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8651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smtClean="0"/>
              <a:t>ISO-9000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00188"/>
            <a:ext cx="7772400" cy="4929187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sz="2600" dirty="0" smtClean="0"/>
              <a:t>Ada 3 </a:t>
            </a:r>
            <a:r>
              <a:rPr lang="en-US" sz="2600" dirty="0" err="1" smtClean="0"/>
              <a:t>prinsip</a:t>
            </a:r>
            <a:r>
              <a:rPr lang="en-US" sz="2600" dirty="0" smtClean="0"/>
              <a:t> </a:t>
            </a:r>
            <a:r>
              <a:rPr lang="en-US" sz="2600" dirty="0" err="1" smtClean="0"/>
              <a:t>dlm</a:t>
            </a:r>
            <a:r>
              <a:rPr lang="en-US" sz="2600" dirty="0" smtClean="0"/>
              <a:t> </a:t>
            </a:r>
            <a:r>
              <a:rPr lang="en-US" sz="2600" dirty="0" err="1" smtClean="0"/>
              <a:t>dasar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berkaitan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ISO 9000 :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en-US" sz="2600" dirty="0" smtClean="0"/>
          </a:p>
          <a:p>
            <a:pPr marL="514350" indent="-514350" algn="just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600" dirty="0" err="1" smtClean="0"/>
              <a:t>Menyusun</a:t>
            </a:r>
            <a:r>
              <a:rPr lang="en-US" sz="2600" dirty="0" smtClean="0"/>
              <a:t> </a:t>
            </a:r>
            <a:r>
              <a:rPr lang="en-US" sz="2600" dirty="0" err="1" smtClean="0"/>
              <a:t>tujuan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sasaran</a:t>
            </a:r>
            <a:r>
              <a:rPr lang="en-US" sz="2600" dirty="0" smtClean="0"/>
              <a:t> </a:t>
            </a:r>
            <a:r>
              <a:rPr lang="en-US" sz="2600" dirty="0" err="1" smtClean="0"/>
              <a:t>penting</a:t>
            </a:r>
            <a:endParaRPr lang="en-US" sz="2600" dirty="0" smtClean="0"/>
          </a:p>
          <a:p>
            <a:pPr marL="514350" indent="-514350" algn="just" eaLnBrk="1" hangingPunct="1">
              <a:buFont typeface="Wingdings" panose="05000000000000000000" pitchFamily="2" charset="2"/>
              <a:buAutoNum type="arabicPeriod"/>
              <a:defRPr/>
            </a:pPr>
            <a:endParaRPr lang="en-US" sz="2600" dirty="0" smtClean="0"/>
          </a:p>
          <a:p>
            <a:pPr marL="514350" indent="-514350" algn="just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600" dirty="0" err="1" smtClean="0"/>
              <a:t>Merumuskan</a:t>
            </a:r>
            <a:r>
              <a:rPr lang="en-US" sz="2600" dirty="0" smtClean="0"/>
              <a:t> </a:t>
            </a:r>
            <a:r>
              <a:rPr lang="en-US" sz="2600" dirty="0" err="1" smtClean="0"/>
              <a:t>tindakan</a:t>
            </a:r>
            <a:r>
              <a:rPr lang="en-US" sz="2600" dirty="0" smtClean="0"/>
              <a:t> </a:t>
            </a:r>
            <a:r>
              <a:rPr lang="en-US" sz="2600" dirty="0" err="1" smtClean="0"/>
              <a:t>melalui</a:t>
            </a:r>
            <a:r>
              <a:rPr lang="en-US" sz="2600" dirty="0" smtClean="0"/>
              <a:t> </a:t>
            </a:r>
            <a:r>
              <a:rPr lang="en-US" sz="2600" dirty="0" err="1" smtClean="0"/>
              <a:t>kebijakan</a:t>
            </a:r>
            <a:r>
              <a:rPr lang="en-US" sz="2600" dirty="0" smtClean="0"/>
              <a:t>, program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prosedur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mencapai</a:t>
            </a:r>
            <a:r>
              <a:rPr lang="en-US" sz="2600" dirty="0" smtClean="0"/>
              <a:t> </a:t>
            </a:r>
            <a:r>
              <a:rPr lang="en-US" sz="2600" dirty="0" err="1" smtClean="0"/>
              <a:t>tujuan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diharapkan</a:t>
            </a:r>
            <a:r>
              <a:rPr lang="en-US" sz="2600" dirty="0" smtClean="0"/>
              <a:t>.</a:t>
            </a:r>
          </a:p>
          <a:p>
            <a:pPr marL="514350" indent="-514350" algn="just" eaLnBrk="1" hangingPunct="1">
              <a:buFont typeface="Wingdings" panose="05000000000000000000" pitchFamily="2" charset="2"/>
              <a:buAutoNum type="arabicPeriod"/>
              <a:defRPr/>
            </a:pPr>
            <a:endParaRPr lang="en-US" sz="2600" dirty="0" smtClean="0"/>
          </a:p>
          <a:p>
            <a:pPr marL="514350" indent="-514350" algn="just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600" dirty="0" err="1" smtClean="0"/>
              <a:t>Memahami</a:t>
            </a:r>
            <a:r>
              <a:rPr lang="en-US" sz="2600" dirty="0" smtClean="0"/>
              <a:t> </a:t>
            </a:r>
            <a:r>
              <a:rPr lang="en-US" sz="2600" dirty="0" err="1" smtClean="0"/>
              <a:t>sumber</a:t>
            </a:r>
            <a:r>
              <a:rPr lang="en-US" sz="2600" dirty="0" smtClean="0"/>
              <a:t> </a:t>
            </a:r>
            <a:r>
              <a:rPr lang="en-US" sz="2600" dirty="0" err="1" smtClean="0"/>
              <a:t>penolakan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menetralisirnya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1040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just">
              <a:buNone/>
            </a:pPr>
            <a:endParaRPr lang="en-US" sz="2200" dirty="0" smtClean="0"/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endParaRPr lang="en-US" sz="2200" dirty="0" err="1" smtClean="0"/>
          </a:p>
          <a:p>
            <a:pPr marL="0" indent="0" algn="ctr">
              <a:buNone/>
            </a:pPr>
            <a:r>
              <a:rPr lang="ar-AE" dirty="0"/>
              <a:t>ﻭَﻓِﻲ ﺍﻟْﺄَﺭْﺽِ ﺁﻳَﺎﺕٌ ﻟِﻠْﻤُﻮﻗِﻨِﻴﻦﻭَﻓِﻲ ﺃَﻧْﻔُﺴِﻜُﻢْ ۚﺃَﻓَﻠَﺎ ﺗُﺒْﺼِﺮُﻭﻥ</a:t>
            </a:r>
            <a:endParaRPr lang="en-US" dirty="0" err="1"/>
          </a:p>
          <a:p>
            <a:pPr marL="0" indent="0" algn="just">
              <a:buNone/>
            </a:pPr>
            <a:endParaRPr lang="en-US" sz="2200" i="1" dirty="0" smtClean="0"/>
          </a:p>
          <a:p>
            <a:pPr marL="0" indent="0" algn="just">
              <a:buNone/>
            </a:pPr>
            <a:r>
              <a:rPr lang="en-US" sz="2200" i="1" dirty="0" smtClean="0"/>
              <a:t>“Dan </a:t>
            </a:r>
            <a:r>
              <a:rPr lang="en-US" sz="2200" i="1" dirty="0"/>
              <a:t>di </a:t>
            </a:r>
            <a:r>
              <a:rPr lang="en-US" sz="2200" i="1" dirty="0" err="1"/>
              <a:t>bumi</a:t>
            </a:r>
            <a:r>
              <a:rPr lang="en-US" sz="2200" i="1" dirty="0"/>
              <a:t> </a:t>
            </a:r>
            <a:r>
              <a:rPr lang="en-US" sz="2200" i="1" dirty="0" err="1"/>
              <a:t>itu</a:t>
            </a:r>
            <a:r>
              <a:rPr lang="en-US" sz="2200" i="1" dirty="0"/>
              <a:t> </a:t>
            </a:r>
            <a:r>
              <a:rPr lang="en-US" sz="2200" i="1" dirty="0" err="1"/>
              <a:t>terdapat</a:t>
            </a:r>
            <a:r>
              <a:rPr lang="en-US" sz="2200" i="1" dirty="0"/>
              <a:t> </a:t>
            </a:r>
            <a:r>
              <a:rPr lang="en-US" sz="2200" i="1" dirty="0" err="1" smtClean="0"/>
              <a:t>tanda-tanda</a:t>
            </a:r>
            <a:r>
              <a:rPr lang="en-US" sz="2200" i="1" dirty="0" smtClean="0"/>
              <a:t> (</a:t>
            </a:r>
            <a:r>
              <a:rPr lang="en-US" sz="2200" i="1" dirty="0" err="1" smtClean="0"/>
              <a:t>kekuasaan</a:t>
            </a:r>
            <a:r>
              <a:rPr lang="en-US" sz="2200" i="1" dirty="0" smtClean="0"/>
              <a:t> </a:t>
            </a:r>
            <a:r>
              <a:rPr lang="en-US" sz="2200" i="1" dirty="0"/>
              <a:t>Allah) </a:t>
            </a:r>
            <a:r>
              <a:rPr lang="en-US" sz="2200" i="1" dirty="0" err="1"/>
              <a:t>bagi</a:t>
            </a:r>
            <a:r>
              <a:rPr lang="en-US" sz="2200" i="1" dirty="0"/>
              <a:t> orang-orang yang </a:t>
            </a:r>
            <a:r>
              <a:rPr lang="en-US" sz="2200" i="1" dirty="0" err="1"/>
              <a:t>yakin</a:t>
            </a:r>
            <a:r>
              <a:rPr lang="en-US" sz="2200" i="1" dirty="0"/>
              <a:t>, </a:t>
            </a:r>
            <a:r>
              <a:rPr lang="en-US" sz="2200" i="1" dirty="0" err="1"/>
              <a:t>dan</a:t>
            </a:r>
            <a:r>
              <a:rPr lang="en-US" sz="2200" i="1" dirty="0"/>
              <a:t> (juga) </a:t>
            </a:r>
            <a:r>
              <a:rPr lang="en-US" sz="2200" i="1" dirty="0" err="1"/>
              <a:t>pada</a:t>
            </a:r>
            <a:r>
              <a:rPr lang="en-US" sz="2200" i="1" dirty="0"/>
              <a:t> </a:t>
            </a:r>
            <a:r>
              <a:rPr lang="en-US" sz="2200" i="1" dirty="0" err="1" smtClean="0"/>
              <a:t>dirimu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sendiri</a:t>
            </a:r>
            <a:r>
              <a:rPr lang="en-US" sz="2200" i="1" dirty="0" smtClean="0"/>
              <a:t>. </a:t>
            </a:r>
            <a:r>
              <a:rPr lang="en-US" sz="2200" i="1" dirty="0" err="1" smtClean="0"/>
              <a:t>Maka</a:t>
            </a:r>
            <a:r>
              <a:rPr lang="en-US" sz="2200" i="1" dirty="0" smtClean="0"/>
              <a:t> </a:t>
            </a:r>
            <a:r>
              <a:rPr lang="en-US" sz="2200" i="1" dirty="0" err="1"/>
              <a:t>apakah</a:t>
            </a:r>
            <a:r>
              <a:rPr lang="en-US" sz="2200" i="1" dirty="0"/>
              <a:t> </a:t>
            </a:r>
            <a:r>
              <a:rPr lang="en-US" sz="2200" i="1" dirty="0" err="1"/>
              <a:t>kamu</a:t>
            </a:r>
            <a:r>
              <a:rPr lang="en-US" sz="2200" i="1" dirty="0"/>
              <a:t> </a:t>
            </a:r>
            <a:r>
              <a:rPr lang="en-US" sz="2200" i="1" dirty="0" err="1"/>
              <a:t>tiada</a:t>
            </a:r>
            <a:r>
              <a:rPr lang="en-US" sz="2200" i="1" dirty="0"/>
              <a:t> </a:t>
            </a:r>
            <a:r>
              <a:rPr lang="en-US" sz="2200" i="1" dirty="0" err="1"/>
              <a:t>memperhatikan</a:t>
            </a:r>
            <a:r>
              <a:rPr lang="en-US" sz="2200" i="1" dirty="0" smtClean="0"/>
              <a:t>?”</a:t>
            </a:r>
            <a:r>
              <a:rPr lang="en-US" sz="2400" i="1" dirty="0"/>
              <a:t> </a:t>
            </a:r>
            <a:r>
              <a:rPr lang="en-US" sz="2400" dirty="0" smtClean="0"/>
              <a:t>(QS</a:t>
            </a:r>
            <a:r>
              <a:rPr lang="en-US" sz="2400" dirty="0"/>
              <a:t>. Adz </a:t>
            </a:r>
            <a:r>
              <a:rPr lang="en-US" sz="2400" dirty="0" err="1"/>
              <a:t>Dzariyat</a:t>
            </a:r>
            <a:r>
              <a:rPr lang="en-US" sz="2400" dirty="0"/>
              <a:t>: </a:t>
            </a:r>
            <a:r>
              <a:rPr lang="en-US" sz="2400" dirty="0" smtClean="0"/>
              <a:t>20-21).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013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8651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smtClean="0"/>
              <a:t>ISO-9000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7772400" cy="49291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600" dirty="0" smtClean="0"/>
              <a:t>Model </a:t>
            </a:r>
            <a:r>
              <a:rPr lang="en-US" sz="2600" dirty="0" err="1" smtClean="0"/>
              <a:t>implementasi</a:t>
            </a:r>
            <a:r>
              <a:rPr lang="en-US" sz="2600" dirty="0" smtClean="0"/>
              <a:t> ISO </a:t>
            </a:r>
            <a:r>
              <a:rPr lang="en-US" sz="2600" dirty="0" err="1" smtClean="0"/>
              <a:t>didasarkan</a:t>
            </a:r>
            <a:r>
              <a:rPr lang="en-US" sz="2600" dirty="0" smtClean="0"/>
              <a:t> </a:t>
            </a:r>
            <a:r>
              <a:rPr lang="en-US" sz="2600" dirty="0" err="1" smtClean="0"/>
              <a:t>fase-fase</a:t>
            </a:r>
            <a:r>
              <a:rPr lang="en-US" sz="2600" dirty="0" smtClean="0"/>
              <a:t> </a:t>
            </a:r>
            <a:r>
              <a:rPr lang="en-US" sz="2600" dirty="0" err="1" smtClean="0"/>
              <a:t>sbb</a:t>
            </a:r>
            <a:r>
              <a:rPr lang="en-US" sz="2600" dirty="0" smtClean="0"/>
              <a:t>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600" dirty="0" smtClean="0"/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600" dirty="0" err="1" smtClean="0"/>
              <a:t>Fase</a:t>
            </a:r>
            <a:r>
              <a:rPr lang="en-US" sz="2600" dirty="0" smtClean="0"/>
              <a:t> </a:t>
            </a:r>
            <a:r>
              <a:rPr lang="en-US" sz="2600" dirty="0" err="1" smtClean="0"/>
              <a:t>pertama</a:t>
            </a:r>
            <a:r>
              <a:rPr lang="en-US" sz="2600" dirty="0" smtClean="0"/>
              <a:t> : </a:t>
            </a:r>
            <a:r>
              <a:rPr lang="en-US" sz="2600" dirty="0" err="1" smtClean="0"/>
              <a:t>komitmen</a:t>
            </a:r>
            <a:r>
              <a:rPr lang="en-US" sz="2600" dirty="0" smtClean="0"/>
              <a:t> </a:t>
            </a:r>
            <a:r>
              <a:rPr lang="en-US" sz="2600" dirty="0" err="1" smtClean="0"/>
              <a:t>manajemen</a:t>
            </a:r>
            <a:endParaRPr lang="en-US" sz="2600" dirty="0" smtClean="0"/>
          </a:p>
          <a:p>
            <a:pPr marL="514350" indent="-514350" eaLnBrk="1" hangingPunct="1">
              <a:buFont typeface="Wingdings" panose="05000000000000000000" pitchFamily="2" charset="2"/>
              <a:buNone/>
              <a:defRPr/>
            </a:pPr>
            <a:r>
              <a:rPr lang="en-US" sz="2600" dirty="0" smtClean="0"/>
              <a:t>	-  </a:t>
            </a:r>
            <a:r>
              <a:rPr lang="en-US" sz="2600" dirty="0" err="1" smtClean="0"/>
              <a:t>meraih</a:t>
            </a:r>
            <a:r>
              <a:rPr lang="en-US" sz="2600" dirty="0" smtClean="0"/>
              <a:t> </a:t>
            </a:r>
            <a:r>
              <a:rPr lang="en-US" sz="2600" dirty="0" err="1" smtClean="0"/>
              <a:t>komitmen</a:t>
            </a:r>
            <a:endParaRPr lang="en-US" sz="2600" dirty="0" smtClean="0"/>
          </a:p>
          <a:p>
            <a:pPr marL="514350" indent="-514350" eaLnBrk="1" hangingPunct="1">
              <a:buFont typeface="Wingdings" panose="05000000000000000000" pitchFamily="2" charset="2"/>
              <a:buNone/>
              <a:defRPr/>
            </a:pPr>
            <a:r>
              <a:rPr lang="en-US" sz="2600" dirty="0" smtClean="0"/>
              <a:t>	-  </a:t>
            </a:r>
            <a:r>
              <a:rPr lang="en-US" sz="2600" dirty="0" err="1" smtClean="0"/>
              <a:t>menyusun</a:t>
            </a:r>
            <a:r>
              <a:rPr lang="en-US" sz="2600" dirty="0" smtClean="0"/>
              <a:t> </a:t>
            </a:r>
            <a:r>
              <a:rPr lang="en-US" sz="2600" dirty="0" err="1" smtClean="0"/>
              <a:t>strategi</a:t>
            </a:r>
            <a:endParaRPr lang="en-US" sz="2600" dirty="0"/>
          </a:p>
          <a:p>
            <a:pPr marL="514350" indent="-514350" eaLnBrk="1" hangingPunct="1">
              <a:buFont typeface="Wingdings" panose="05000000000000000000" pitchFamily="2" charset="2"/>
              <a:buNone/>
              <a:defRPr/>
            </a:pPr>
            <a:endParaRPr lang="en-US" sz="2600" dirty="0" smtClean="0"/>
          </a:p>
          <a:p>
            <a:pPr marL="514350" indent="-514350" eaLnBrk="1" hangingPunct="1">
              <a:buFont typeface="Wingdings" panose="05000000000000000000" pitchFamily="2" charset="2"/>
              <a:buAutoNum type="arabicPeriod" startAt="2"/>
              <a:defRPr/>
            </a:pPr>
            <a:r>
              <a:rPr lang="en-US" sz="2600" dirty="0" err="1" smtClean="0"/>
              <a:t>Fase</a:t>
            </a:r>
            <a:r>
              <a:rPr lang="en-US" sz="2600" dirty="0" smtClean="0"/>
              <a:t> </a:t>
            </a:r>
            <a:r>
              <a:rPr lang="en-US" sz="2600" dirty="0" err="1" smtClean="0"/>
              <a:t>kedua</a:t>
            </a:r>
            <a:r>
              <a:rPr lang="en-US" sz="2600" dirty="0" smtClean="0"/>
              <a:t>: </a:t>
            </a:r>
            <a:r>
              <a:rPr lang="en-US" sz="2600" dirty="0" err="1" smtClean="0"/>
              <a:t>membangun</a:t>
            </a:r>
            <a:r>
              <a:rPr lang="en-US" sz="2600" dirty="0" smtClean="0"/>
              <a:t> </a:t>
            </a:r>
            <a:r>
              <a:rPr lang="en-US" sz="2600" dirty="0" err="1" smtClean="0"/>
              <a:t>struktur</a:t>
            </a:r>
            <a:endParaRPr lang="en-US" sz="2600" dirty="0" smtClean="0"/>
          </a:p>
          <a:p>
            <a:pPr marL="514350" indent="-514350" eaLnBrk="1" hangingPunct="1">
              <a:buFont typeface="Wingdings" panose="05000000000000000000" pitchFamily="2" charset="2"/>
              <a:buNone/>
              <a:defRPr/>
            </a:pPr>
            <a:r>
              <a:rPr lang="en-US" sz="2600" dirty="0" smtClean="0"/>
              <a:t>	-  </a:t>
            </a:r>
            <a:r>
              <a:rPr lang="en-US" sz="2600" dirty="0" err="1" smtClean="0"/>
              <a:t>menyusun</a:t>
            </a:r>
            <a:r>
              <a:rPr lang="en-US" sz="2600" dirty="0" smtClean="0"/>
              <a:t> </a:t>
            </a:r>
            <a:r>
              <a:rPr lang="en-US" sz="2600" dirty="0" err="1" smtClean="0"/>
              <a:t>organisasi</a:t>
            </a:r>
            <a:endParaRPr lang="en-US" sz="2600" dirty="0" smtClean="0"/>
          </a:p>
          <a:p>
            <a:pPr marL="514350" indent="-514350" eaLnBrk="1" hangingPunct="1">
              <a:buFont typeface="Wingdings" panose="05000000000000000000" pitchFamily="2" charset="2"/>
              <a:buNone/>
              <a:defRPr/>
            </a:pPr>
            <a:r>
              <a:rPr lang="en-US" sz="2600" dirty="0" smtClean="0"/>
              <a:t>	-  </a:t>
            </a:r>
            <a:r>
              <a:rPr lang="en-US" sz="2600" dirty="0" err="1" smtClean="0"/>
              <a:t>melatih</a:t>
            </a:r>
            <a:r>
              <a:rPr lang="en-US" sz="2600" dirty="0" smtClean="0"/>
              <a:t> </a:t>
            </a:r>
            <a:r>
              <a:rPr lang="en-US" sz="2600" dirty="0" err="1" smtClean="0"/>
              <a:t>para</a:t>
            </a:r>
            <a:r>
              <a:rPr lang="en-US" sz="2600" dirty="0" smtClean="0"/>
              <a:t> </a:t>
            </a:r>
            <a:r>
              <a:rPr lang="en-US" sz="2600" dirty="0" err="1" smtClean="0"/>
              <a:t>karyawan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1019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772400" cy="8651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/>
              <a:t>ISO-9000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01316" y="1053827"/>
            <a:ext cx="7772400" cy="4929187"/>
          </a:xfrm>
        </p:spPr>
        <p:txBody>
          <a:bodyPr/>
          <a:lstStyle/>
          <a:p>
            <a:pPr marL="514350" indent="-514350" algn="just" eaLnBrk="1" hangingPunct="1">
              <a:buFont typeface="Wingdings" panose="05000000000000000000" pitchFamily="2" charset="2"/>
              <a:buAutoNum type="arabicPeriod" startAt="3"/>
            </a:pPr>
            <a:r>
              <a:rPr lang="en-US" altLang="en-US" sz="2400" dirty="0" err="1" smtClean="0"/>
              <a:t>Fase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ketiga</a:t>
            </a:r>
            <a:r>
              <a:rPr lang="en-US" altLang="en-US" sz="2400" dirty="0" smtClean="0"/>
              <a:t> : </a:t>
            </a:r>
            <a:r>
              <a:rPr lang="en-US" altLang="en-US" sz="2400" dirty="0" err="1" smtClean="0"/>
              <a:t>implementasi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prosedur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dokumentasi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sistem</a:t>
            </a:r>
            <a:r>
              <a:rPr lang="en-US" altLang="en-US" sz="2400" dirty="0" smtClean="0"/>
              <a:t>  </a:t>
            </a:r>
            <a:r>
              <a:rPr lang="en-US" altLang="en-US" sz="2400" dirty="0" err="1" smtClean="0"/>
              <a:t>kualitas</a:t>
            </a:r>
            <a:endParaRPr lang="en-US" altLang="en-US" sz="2400" dirty="0" smtClean="0"/>
          </a:p>
          <a:p>
            <a:pPr marL="514350" indent="-514350"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	-  </a:t>
            </a:r>
            <a:r>
              <a:rPr lang="en-US" altLang="en-US" sz="2400" dirty="0" err="1" smtClean="0"/>
              <a:t>mengidentifikasi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semua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prosedur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kebijakan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praktik</a:t>
            </a:r>
            <a:endParaRPr lang="en-US" altLang="en-US" sz="2400" dirty="0" smtClean="0"/>
          </a:p>
          <a:p>
            <a:pPr marL="514350" indent="-514350"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	-  </a:t>
            </a:r>
            <a:r>
              <a:rPr lang="en-US" altLang="en-US" sz="2400" dirty="0" err="1" smtClean="0"/>
              <a:t>mempersiapkan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dokumentasi</a:t>
            </a:r>
            <a:endParaRPr lang="en-US" altLang="en-US" sz="2400" dirty="0" smtClean="0"/>
          </a:p>
          <a:p>
            <a:pPr marL="514350" indent="-514350" algn="just"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marL="514350" indent="-514350" algn="just" eaLnBrk="1" hangingPunct="1">
              <a:buFont typeface="Wingdings" panose="05000000000000000000" pitchFamily="2" charset="2"/>
              <a:buAutoNum type="arabicPeriod" startAt="4"/>
            </a:pPr>
            <a:r>
              <a:rPr lang="en-US" altLang="en-US" sz="2400" dirty="0" err="1" smtClean="0"/>
              <a:t>Berhubungan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dengan</a:t>
            </a:r>
            <a:r>
              <a:rPr lang="en-US" altLang="en-US" sz="2400" dirty="0" smtClean="0"/>
              <a:t> register</a:t>
            </a:r>
          </a:p>
          <a:p>
            <a:pPr marL="514350" indent="-514350"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	-  </a:t>
            </a:r>
            <a:r>
              <a:rPr lang="en-US" altLang="en-US" sz="2400" dirty="0" err="1" smtClean="0"/>
              <a:t>penilaian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awal</a:t>
            </a:r>
            <a:endParaRPr lang="en-US" altLang="en-US" sz="2400" dirty="0" smtClean="0"/>
          </a:p>
          <a:p>
            <a:pPr marL="514350" indent="-514350"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	-  </a:t>
            </a:r>
            <a:r>
              <a:rPr lang="en-US" altLang="en-US" sz="2400" dirty="0" err="1" smtClean="0"/>
              <a:t>kunjungan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langsung</a:t>
            </a:r>
            <a:r>
              <a:rPr lang="en-US" altLang="en-US" sz="2400" dirty="0" smtClean="0"/>
              <a:t> (audit)</a:t>
            </a:r>
          </a:p>
          <a:p>
            <a:pPr marL="514350" indent="-514350"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	-  </a:t>
            </a:r>
            <a:r>
              <a:rPr lang="en-US" altLang="en-US" sz="2400" dirty="0" err="1" smtClean="0"/>
              <a:t>registrasi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atau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tindakan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korektif</a:t>
            </a:r>
            <a:endParaRPr lang="en-US" altLang="en-US" sz="2400" dirty="0" smtClean="0"/>
          </a:p>
          <a:p>
            <a:pPr marL="514350" indent="-514350"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	-  </a:t>
            </a:r>
            <a:r>
              <a:rPr lang="en-US" altLang="en-US" sz="2400" dirty="0" err="1" smtClean="0"/>
              <a:t>tindak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lanjut</a:t>
            </a:r>
            <a:endParaRPr lang="en-US" altLang="en-US" sz="2400" dirty="0" smtClean="0"/>
          </a:p>
          <a:p>
            <a:pPr marL="514350" indent="-514350" algn="just"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801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 smtClean="0"/>
              <a:t>Keberhasilan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penerapan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konsep</a:t>
            </a:r>
            <a:r>
              <a:rPr lang="en-US" altLang="en-US" sz="3600" b="1" dirty="0" smtClean="0"/>
              <a:t> ISO-9000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sz="2600" dirty="0" err="1" smtClean="0"/>
              <a:t>Motivasi</a:t>
            </a:r>
            <a:r>
              <a:rPr lang="en-US" altLang="en-US" sz="2600" dirty="0" smtClean="0"/>
              <a:t>--</a:t>
            </a:r>
            <a:r>
              <a:rPr lang="en-US" altLang="en-US" sz="2600" dirty="0" err="1" smtClean="0"/>
              <a:t>sertifikat</a:t>
            </a:r>
            <a:r>
              <a:rPr lang="en-US" altLang="en-US" sz="2600" dirty="0" smtClean="0"/>
              <a:t>  </a:t>
            </a:r>
            <a:r>
              <a:rPr lang="en-US" altLang="en-US" sz="2600" dirty="0" err="1" smtClean="0"/>
              <a:t>mk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ada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yg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jalan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pintas</a:t>
            </a:r>
            <a:r>
              <a:rPr lang="en-US" altLang="en-US" sz="2600" dirty="0" smtClean="0"/>
              <a:t>  </a:t>
            </a:r>
            <a:r>
              <a:rPr lang="en-US" altLang="en-US" sz="2600" dirty="0" err="1" smtClean="0"/>
              <a:t>semua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dokumen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sistem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manajemen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kualitas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seperti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kebijakan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kualitas</a:t>
            </a:r>
            <a:r>
              <a:rPr lang="en-US" altLang="en-US" sz="2600" dirty="0" smtClean="0"/>
              <a:t>, manual </a:t>
            </a:r>
            <a:r>
              <a:rPr lang="en-US" altLang="en-US" sz="2600" dirty="0" err="1" smtClean="0"/>
              <a:t>kualitas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prosedur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kualitas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dibikin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konsultan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tanpa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melibatkan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karyawan</a:t>
            </a:r>
            <a:r>
              <a:rPr lang="en-US" altLang="en-US" sz="2600" dirty="0" smtClean="0"/>
              <a:t>.</a:t>
            </a:r>
          </a:p>
          <a:p>
            <a:pPr marL="0" indent="0" algn="just" eaLnBrk="1" hangingPunct="1">
              <a:buNone/>
            </a:pPr>
            <a:endParaRPr lang="en-US" altLang="en-US" sz="2600" dirty="0" smtClean="0"/>
          </a:p>
          <a:p>
            <a:pPr algn="just" eaLnBrk="1" hangingPunct="1"/>
            <a:r>
              <a:rPr lang="en-US" altLang="en-US" sz="2600" dirty="0" err="1" smtClean="0"/>
              <a:t>Komitmen</a:t>
            </a:r>
            <a:endParaRPr lang="en-US" altLang="en-US" sz="2600" dirty="0" smtClean="0"/>
          </a:p>
          <a:p>
            <a:pPr marL="0" indent="0" algn="just" eaLnBrk="1" hangingPunct="1">
              <a:buNone/>
            </a:pPr>
            <a:endParaRPr lang="en-US" altLang="en-US" sz="2600" dirty="0" smtClean="0"/>
          </a:p>
          <a:p>
            <a:pPr algn="just" eaLnBrk="1" hangingPunct="1"/>
            <a:r>
              <a:rPr lang="en-US" altLang="en-US" sz="2600" dirty="0" smtClean="0"/>
              <a:t>SDM (</a:t>
            </a:r>
            <a:r>
              <a:rPr lang="en-US" altLang="en-US" sz="2600" dirty="0" err="1" smtClean="0"/>
              <a:t>Sumber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daya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manusia</a:t>
            </a:r>
            <a:r>
              <a:rPr lang="en-US" altLang="en-US" sz="26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744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/>
              <a:t>TAHAPAN MENUJU SERTIFIKASI ISO-9000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301480"/>
          </a:xfrm>
        </p:spPr>
        <p:txBody>
          <a:bodyPr/>
          <a:lstStyle/>
          <a:p>
            <a:pPr algn="just" eaLnBrk="1" hangingPunct="1"/>
            <a:r>
              <a:rPr lang="en-US" altLang="en-US" sz="2400" dirty="0" err="1" smtClean="0"/>
              <a:t>Adopsi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pemahaman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keyakinan</a:t>
            </a:r>
            <a:r>
              <a:rPr lang="en-US" altLang="en-US" sz="2400" dirty="0" smtClean="0"/>
              <a:t>)</a:t>
            </a:r>
          </a:p>
          <a:p>
            <a:pPr algn="just" eaLnBrk="1" hangingPunct="1"/>
            <a:r>
              <a:rPr lang="en-US" altLang="en-US" sz="2400" dirty="0" err="1" smtClean="0"/>
              <a:t>Persiapan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seleksi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konsultan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lingkup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menyusun</a:t>
            </a:r>
            <a:r>
              <a:rPr lang="en-US" altLang="en-US" sz="2400" dirty="0" smtClean="0"/>
              <a:t> program </a:t>
            </a:r>
            <a:r>
              <a:rPr lang="en-US" altLang="en-US" sz="2400" dirty="0" err="1" smtClean="0"/>
              <a:t>kerja</a:t>
            </a:r>
            <a:r>
              <a:rPr lang="en-US" altLang="en-US" sz="2400" dirty="0" smtClean="0"/>
              <a:t>)</a:t>
            </a:r>
          </a:p>
          <a:p>
            <a:pPr algn="just" eaLnBrk="1" hangingPunct="1"/>
            <a:r>
              <a:rPr lang="en-US" altLang="en-US" sz="2400" dirty="0" err="1" smtClean="0"/>
              <a:t>Pemgembangan</a:t>
            </a:r>
            <a:endParaRPr lang="en-US" altLang="en-US" sz="2400" dirty="0" smtClean="0"/>
          </a:p>
          <a:p>
            <a:pPr algn="just" eaLnBrk="1" hangingPunct="1"/>
            <a:r>
              <a:rPr lang="en-US" altLang="en-US" sz="2400" dirty="0" err="1" smtClean="0"/>
              <a:t>Implementasi</a:t>
            </a:r>
            <a:endParaRPr lang="en-US" altLang="en-US" sz="2400" dirty="0" smtClean="0"/>
          </a:p>
          <a:p>
            <a:pPr algn="just" eaLnBrk="1" hangingPunct="1"/>
            <a:r>
              <a:rPr lang="en-US" altLang="en-US" sz="2400" dirty="0" smtClean="0"/>
              <a:t>Assessment</a:t>
            </a:r>
          </a:p>
          <a:p>
            <a:pPr lvl="1" algn="just" eaLnBrk="1" hangingPunct="1"/>
            <a:r>
              <a:rPr lang="en-US" altLang="en-US" sz="2400" dirty="0" err="1" smtClean="0"/>
              <a:t>Seleksi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sertifikasi</a:t>
            </a:r>
            <a:endParaRPr lang="en-US" altLang="en-US" sz="2400" dirty="0" smtClean="0"/>
          </a:p>
          <a:p>
            <a:pPr lvl="1" algn="just" eaLnBrk="1" hangingPunct="1"/>
            <a:r>
              <a:rPr lang="en-US" altLang="en-US" sz="2400" dirty="0" err="1" smtClean="0"/>
              <a:t>Pra</a:t>
            </a:r>
            <a:r>
              <a:rPr lang="en-US" altLang="en-US" sz="2400" dirty="0" smtClean="0"/>
              <a:t>-audit</a:t>
            </a:r>
          </a:p>
          <a:p>
            <a:pPr lvl="1" algn="just" eaLnBrk="1" hangingPunct="1"/>
            <a:r>
              <a:rPr lang="en-US" altLang="en-US" sz="2400" dirty="0" err="1" smtClean="0"/>
              <a:t>Tindakan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koreksi</a:t>
            </a:r>
            <a:endParaRPr lang="en-US" altLang="en-US" sz="2400" dirty="0" smtClean="0"/>
          </a:p>
          <a:p>
            <a:pPr algn="just" eaLnBrk="1" hangingPunct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684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0142" y="548680"/>
            <a:ext cx="72009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Cara </a:t>
            </a:r>
            <a:r>
              <a:rPr lang="en-US" sz="3600" b="1" dirty="0" err="1" smtClean="0"/>
              <a:t>Pendaftaran</a:t>
            </a:r>
            <a:r>
              <a:rPr lang="en-US" sz="3600" b="1" dirty="0" smtClean="0"/>
              <a:t> </a:t>
            </a:r>
            <a:r>
              <a:rPr lang="en-US" sz="3600" b="1" dirty="0" err="1"/>
              <a:t>sertifikasi</a:t>
            </a:r>
            <a:r>
              <a:rPr lang="en-US" sz="3600" b="1" dirty="0"/>
              <a:t> ISO 9001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4" cy="431060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melengkapi</a:t>
            </a:r>
            <a:r>
              <a:rPr lang="en-US" dirty="0"/>
              <a:t> </a:t>
            </a:r>
            <a:r>
              <a:rPr lang="en-US" dirty="0" err="1"/>
              <a:t>kuestioner</a:t>
            </a:r>
            <a:r>
              <a:rPr lang="en-US" dirty="0"/>
              <a:t> </a:t>
            </a:r>
            <a:r>
              <a:rPr lang="en-US" dirty="0" smtClean="0"/>
              <a:t>SMM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/>
              <a:t>Asesmen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ISO 9001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sertifikasi</a:t>
            </a:r>
            <a:r>
              <a:rPr lang="en-US" dirty="0"/>
              <a:t> –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yang </a:t>
            </a:r>
            <a:r>
              <a:rPr lang="en-US" dirty="0" err="1"/>
              <a:t>dilakukannya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minimal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(</a:t>
            </a:r>
            <a:r>
              <a:rPr lang="en-US" dirty="0" err="1"/>
              <a:t>siklus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audit </a:t>
            </a:r>
            <a:r>
              <a:rPr lang="en-US" dirty="0" smtClean="0"/>
              <a:t>internal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disetujui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sertifikasi</a:t>
            </a:r>
            <a:r>
              <a:rPr lang="en-US" dirty="0"/>
              <a:t>,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. Program 6 </a:t>
            </a:r>
            <a:r>
              <a:rPr lang="en-US" dirty="0" err="1"/>
              <a:t>bulanan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12 </a:t>
            </a:r>
            <a:r>
              <a:rPr lang="en-US" dirty="0" err="1"/>
              <a:t>bulanan</a:t>
            </a:r>
            <a:r>
              <a:rPr lang="en-US" dirty="0"/>
              <a:t> (</a:t>
            </a:r>
            <a:r>
              <a:rPr lang="en-US" dirty="0" err="1"/>
              <a:t>tahunan</a:t>
            </a:r>
            <a:r>
              <a:rPr lang="en-US" dirty="0"/>
              <a:t>) </a:t>
            </a:r>
            <a:r>
              <a:rPr lang="en-US" dirty="0" err="1"/>
              <a:t>kunjungan</a:t>
            </a:r>
            <a:r>
              <a:rPr lang="en-US" dirty="0"/>
              <a:t> audit </a:t>
            </a:r>
            <a:r>
              <a:rPr lang="en-US" dirty="0" err="1"/>
              <a:t>pengawasan</a:t>
            </a:r>
            <a:r>
              <a:rPr lang="en-US" dirty="0"/>
              <a:t> (</a:t>
            </a:r>
            <a:r>
              <a:rPr lang="en-US" dirty="0" err="1"/>
              <a:t>surveilans</a:t>
            </a:r>
            <a:r>
              <a:rPr lang="en-US" dirty="0"/>
              <a:t>)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proses </a:t>
            </a: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masa </a:t>
            </a:r>
            <a:r>
              <a:rPr lang="en-US" dirty="0" err="1"/>
              <a:t>berlakunya</a:t>
            </a:r>
            <a:r>
              <a:rPr lang="en-US" dirty="0"/>
              <a:t> </a:t>
            </a:r>
            <a:r>
              <a:rPr lang="en-US" dirty="0" err="1"/>
              <a:t>sertifikasi</a:t>
            </a:r>
            <a:r>
              <a:rPr lang="en-US" dirty="0"/>
              <a:t> ISO 9001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so #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352159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so #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7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so #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525"/>
            <a:ext cx="76327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8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3395663"/>
            <a:ext cx="104775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3395663"/>
            <a:ext cx="104775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4244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1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/>
          <a:lstStyle/>
          <a:p>
            <a:r>
              <a:rPr lang="en-US" altLang="en-US" sz="3600" b="1" dirty="0" smtClean="0">
                <a:latin typeface="Trebuchet MS" panose="020B0603020202020204" pitchFamily="34" charset="0"/>
              </a:rPr>
              <a:t>PERSIAPAN AKREDITASI PADA BAGIAN LABORATORIUM INSTITUSI PENDIDIKAN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82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832224"/>
            <a:ext cx="6858048" cy="369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zh-CN" altLang="x-none" sz="2600" b="1" dirty="0" smtClean="0">
                <a:ea typeface="Arial Unicode MS" pitchFamily="34" charset="-128"/>
                <a:sym typeface="+mn-ea"/>
              </a:rPr>
              <a:t>Materi</a:t>
            </a:r>
            <a:r>
              <a:rPr lang="en-US" altLang="zh-CN" sz="2600" b="1" dirty="0" smtClean="0">
                <a:ea typeface="Arial Unicode MS" pitchFamily="34" charset="-128"/>
                <a:sym typeface="+mn-ea"/>
              </a:rPr>
              <a:t> </a:t>
            </a:r>
            <a:r>
              <a:rPr lang="zh-CN" altLang="x-none" sz="2600" b="1" dirty="0" smtClean="0">
                <a:ea typeface="Arial Unicode MS" pitchFamily="34" charset="-128"/>
                <a:sym typeface="+mn-ea"/>
              </a:rPr>
              <a:t>Ke-</a:t>
            </a:r>
            <a:r>
              <a:rPr lang="en-US" altLang="zh-CN" sz="2600" b="1" dirty="0" smtClean="0">
                <a:ea typeface="Arial Unicode MS" pitchFamily="34" charset="-128"/>
                <a:sym typeface="+mn-ea"/>
              </a:rPr>
              <a:t>2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zh-CN" altLang="x-none" sz="2600" b="1" dirty="0" smtClean="0">
              <a:ea typeface="Arial Unicode MS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altLang="en-US" sz="2800" b="1" dirty="0" smtClean="0"/>
              <a:t>International Organization For </a:t>
            </a:r>
            <a:r>
              <a:rPr lang="en-US" altLang="en-US" sz="2800" b="1" dirty="0" err="1" smtClean="0"/>
              <a:t>Standarization</a:t>
            </a:r>
            <a:r>
              <a:rPr lang="en-US" altLang="en-US" sz="2800" b="1" dirty="0" smtClean="0"/>
              <a:t> (</a:t>
            </a:r>
            <a:r>
              <a:rPr lang="en-US" altLang="en-US" sz="2800" b="1" dirty="0" err="1" smtClean="0"/>
              <a:t>Iso</a:t>
            </a:r>
            <a:r>
              <a:rPr lang="en-US" altLang="en-US" sz="2800" b="1" dirty="0" smtClean="0"/>
              <a:t>) 9004 Dan </a:t>
            </a:r>
            <a:r>
              <a:rPr lang="en-US" altLang="en-US" sz="2800" b="1" dirty="0" err="1" smtClean="0"/>
              <a:t>Akreditasi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Laboratorium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Institusi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Pendidikan</a:t>
            </a:r>
            <a:endParaRPr lang="en-US" altLang="en-US" sz="2800" b="1" dirty="0" smtClean="0"/>
          </a:p>
          <a:p>
            <a:pPr algn="ctr">
              <a:lnSpc>
                <a:spcPct val="90000"/>
              </a:lnSpc>
            </a:pPr>
            <a:endParaRPr lang="en-US" sz="2400" b="1" dirty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dirty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Titin </a:t>
            </a:r>
            <a:r>
              <a:rPr lang="en-US" sz="2000" b="1" dirty="0" err="1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Aryani</a:t>
            </a:r>
            <a:r>
              <a:rPr lang="en-US" sz="2000" b="1" dirty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 err="1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S.Si</a:t>
            </a:r>
            <a:r>
              <a:rPr lang="en-US" sz="2000" b="1" dirty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en-US" sz="2000" b="1" dirty="0" err="1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M.Sc</a:t>
            </a:r>
            <a:endParaRPr lang="en-US" sz="2000" b="1" dirty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zh-CN" altLang="x-none" sz="2600" b="1" dirty="0">
              <a:ea typeface="Arial Unicode MS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zh-CN" sz="2600" b="1" dirty="0" err="1" smtClean="0">
                <a:ea typeface="Arial Unicode MS" pitchFamily="34" charset="-128"/>
                <a:sym typeface="+mn-ea"/>
              </a:rPr>
              <a:t>Akreditasi</a:t>
            </a:r>
            <a:r>
              <a:rPr lang="en-US" altLang="zh-CN" sz="2600" b="1" dirty="0" smtClean="0">
                <a:ea typeface="Arial Unicode MS" pitchFamily="34" charset="-128"/>
                <a:sym typeface="+mn-ea"/>
              </a:rPr>
              <a:t> </a:t>
            </a:r>
            <a:r>
              <a:rPr lang="en-US" altLang="zh-CN" sz="2600" b="1" dirty="0" err="1" smtClean="0">
                <a:ea typeface="Arial Unicode MS" pitchFamily="34" charset="-128"/>
                <a:sym typeface="+mn-ea"/>
              </a:rPr>
              <a:t>Laboratorium</a:t>
            </a:r>
            <a:endParaRPr lang="en-US" altLang="zh-CN" sz="2600" b="1" dirty="0">
              <a:ea typeface="Arial Unicode MS" pitchFamily="34" charset="-128"/>
              <a:sym typeface="+mn-ea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zh-CN" sz="2600" b="1" dirty="0" smtClean="0">
                <a:ea typeface="Arial Unicode MS" pitchFamily="34" charset="-128"/>
                <a:sym typeface="+mn-ea"/>
              </a:rPr>
              <a:t>2020</a:t>
            </a:r>
            <a:endParaRPr lang="id-ID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2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95772" y="332656"/>
            <a:ext cx="7488832" cy="685800"/>
          </a:xfrm>
        </p:spPr>
        <p:txBody>
          <a:bodyPr/>
          <a:lstStyle/>
          <a:p>
            <a:r>
              <a:rPr lang="en-US" altLang="en-US" sz="3600" b="1" dirty="0" err="1">
                <a:latin typeface="Trebuchet MS" panose="020B0603020202020204" pitchFamily="34" charset="0"/>
              </a:rPr>
              <a:t>Persiapan</a:t>
            </a:r>
            <a:r>
              <a:rPr lang="en-US" altLang="en-US" sz="3600" b="1" dirty="0">
                <a:latin typeface="Trebuchet MS" panose="020B0603020202020204" pitchFamily="34" charset="0"/>
              </a:rPr>
              <a:t> </a:t>
            </a:r>
            <a:r>
              <a:rPr lang="en-US" altLang="en-US" sz="3600" b="1" dirty="0" err="1" smtClean="0">
                <a:latin typeface="Trebuchet MS" panose="020B0603020202020204" pitchFamily="34" charset="0"/>
              </a:rPr>
              <a:t>Akreditasi</a:t>
            </a:r>
            <a:r>
              <a:rPr lang="en-US" altLang="en-US" sz="3600" b="1" dirty="0" smtClean="0">
                <a:latin typeface="Trebuchet MS" panose="020B0603020202020204" pitchFamily="34" charset="0"/>
              </a:rPr>
              <a:t> </a:t>
            </a:r>
            <a:r>
              <a:rPr lang="en-US" altLang="en-US" sz="3600" b="1" dirty="0" err="1" smtClean="0">
                <a:latin typeface="Trebuchet MS" panose="020B0603020202020204" pitchFamily="34" charset="0"/>
              </a:rPr>
              <a:t>Laboratorium</a:t>
            </a:r>
            <a:r>
              <a:rPr lang="en-US" altLang="en-US" sz="3600" b="1" dirty="0" smtClean="0">
                <a:latin typeface="Trebuchet MS" panose="020B0603020202020204" pitchFamily="34" charset="0"/>
              </a:rPr>
              <a:t> </a:t>
            </a:r>
            <a:r>
              <a:rPr lang="en-US" altLang="en-US" sz="3600" b="1" dirty="0" err="1" smtClean="0">
                <a:latin typeface="Trebuchet MS" panose="020B0603020202020204" pitchFamily="34" charset="0"/>
              </a:rPr>
              <a:t>Institusi</a:t>
            </a:r>
            <a:r>
              <a:rPr lang="en-US" altLang="en-US" sz="3600" b="1" dirty="0" smtClean="0">
                <a:latin typeface="Trebuchet MS" panose="020B0603020202020204" pitchFamily="34" charset="0"/>
              </a:rPr>
              <a:t> </a:t>
            </a:r>
            <a:r>
              <a:rPr lang="en-US" altLang="en-US" sz="3600" b="1" dirty="0" err="1" smtClean="0">
                <a:latin typeface="Trebuchet MS" panose="020B0603020202020204" pitchFamily="34" charset="0"/>
              </a:rPr>
              <a:t>Pendidikan</a:t>
            </a:r>
            <a:endParaRPr lang="en-US" altLang="en-US" sz="3600" b="1" dirty="0">
              <a:latin typeface="Trebuchet MS" panose="020B0603020202020204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16832"/>
            <a:ext cx="7169224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dirty="0" err="1"/>
              <a:t>Pertemuan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Penentuan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Kebijakan</a:t>
            </a:r>
            <a:r>
              <a:rPr lang="en-US" altLang="en-US" sz="2400" dirty="0"/>
              <a:t> yang </a:t>
            </a:r>
            <a:r>
              <a:rPr lang="en-US" altLang="en-US" sz="2400" dirty="0" err="1" smtClean="0"/>
              <a:t>menetapkan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: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en-US" sz="2400" dirty="0" err="1"/>
              <a:t>Komitmen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Pimpinan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Lab. </a:t>
            </a:r>
            <a:r>
              <a:rPr lang="en-US" altLang="en-US" sz="2400" dirty="0" err="1"/>
              <a:t>Hrs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terakreditasi</a:t>
            </a:r>
            <a:endParaRPr lang="en-US" altLang="en-US" sz="2400" dirty="0"/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en-US" sz="2400" dirty="0" err="1"/>
              <a:t>Pembentukan</a:t>
            </a:r>
            <a:r>
              <a:rPr lang="en-US" altLang="en-US" sz="2400" dirty="0"/>
              <a:t> Tim </a:t>
            </a:r>
            <a:r>
              <a:rPr lang="en-US" altLang="en-US" sz="2400" dirty="0" err="1"/>
              <a:t>Akreditasi</a:t>
            </a:r>
            <a:endParaRPr lang="en-US" altLang="en-US" sz="2400" dirty="0"/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en-US" sz="2400" dirty="0" err="1"/>
              <a:t>Pembentukan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Organisasi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Laboratorium</a:t>
            </a:r>
            <a:endParaRPr lang="en-US" altLang="en-US" sz="2400" dirty="0"/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en-US" sz="2400" dirty="0" err="1"/>
              <a:t>Inventarisasi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Peralatan</a:t>
            </a:r>
            <a:endParaRPr lang="en-US" altLang="en-US" sz="2400" dirty="0"/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en-US" sz="2400" dirty="0" err="1"/>
              <a:t>Inventarisasi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Kemampuan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Pengujian</a:t>
            </a:r>
            <a:endParaRPr lang="en-US" altLang="en-US" sz="2400" dirty="0"/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en-US" sz="2400" dirty="0" err="1"/>
              <a:t>Rencana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Ruang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Lingkup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Pengujian</a:t>
            </a:r>
            <a:endParaRPr lang="en-US" altLang="en-US" sz="2400" dirty="0"/>
          </a:p>
          <a:p>
            <a:pPr>
              <a:buClr>
                <a:schemeClr val="bg1"/>
              </a:buCl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223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8507288" cy="642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="1" dirty="0" err="1">
                <a:latin typeface="Tahoma" panose="020B0604030504040204" pitchFamily="34" charset="0"/>
              </a:rPr>
              <a:t>Pembentukan</a:t>
            </a:r>
            <a:r>
              <a:rPr lang="en-US" altLang="en-US" sz="2800" b="1" dirty="0">
                <a:latin typeface="Tahoma" panose="020B0604030504040204" pitchFamily="34" charset="0"/>
              </a:rPr>
              <a:t> Tim </a:t>
            </a:r>
            <a:r>
              <a:rPr lang="en-US" altLang="en-US" sz="2800" b="1" dirty="0" err="1">
                <a:latin typeface="Tahoma" panose="020B0604030504040204" pitchFamily="34" charset="0"/>
              </a:rPr>
              <a:t>Akreditasi</a:t>
            </a:r>
            <a:r>
              <a:rPr lang="en-US" altLang="en-US" sz="2800" b="1" dirty="0">
                <a:latin typeface="Tahoma" panose="020B0604030504040204" pitchFamily="34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="1" dirty="0" err="1">
                <a:latin typeface="Tahoma" panose="020B0604030504040204" pitchFamily="34" charset="0"/>
              </a:rPr>
              <a:t>Laboratorium</a:t>
            </a:r>
            <a:r>
              <a:rPr lang="en-US" altLang="en-US" sz="2800" b="1" dirty="0">
                <a:latin typeface="Tahoma" panose="020B0604030504040204" pitchFamily="34" charset="0"/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endParaRPr lang="en-US" altLang="en-US" sz="2800" dirty="0" smtClean="0">
              <a:latin typeface="Tahoma" panose="020B0604030504040204" pitchFamily="34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 smtClean="0">
                <a:latin typeface="Tahoma" panose="020B0604030504040204" pitchFamily="34" charset="0"/>
              </a:rPr>
              <a:t>Tim </a:t>
            </a:r>
            <a:r>
              <a:rPr lang="en-US" altLang="en-US" sz="2400" dirty="0" err="1">
                <a:latin typeface="Tahoma" panose="020B0604030504040204" pitchFamily="34" charset="0"/>
              </a:rPr>
              <a:t>Akreditasi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dapat</a:t>
            </a:r>
            <a:r>
              <a:rPr lang="en-US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terdiri</a:t>
            </a:r>
            <a:r>
              <a:rPr lang="en-US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dari</a:t>
            </a:r>
            <a:r>
              <a:rPr lang="en-US" altLang="en-US" sz="2400" dirty="0" smtClean="0">
                <a:latin typeface="Tahoma" panose="020B0604030504040204" pitchFamily="34" charset="0"/>
              </a:rPr>
              <a:t>:</a:t>
            </a:r>
            <a:endParaRPr lang="en-US" altLang="en-US" sz="2400" dirty="0">
              <a:latin typeface="Tahoma" panose="020B0604030504040204" pitchFamily="34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  <a:buFontTx/>
              <a:buAutoNum type="arabicPeriod"/>
            </a:pPr>
            <a:r>
              <a:rPr lang="en-US" altLang="en-US" sz="2400" dirty="0">
                <a:latin typeface="Tahoma" panose="020B0604030504040204" pitchFamily="34" charset="0"/>
              </a:rPr>
              <a:t> Manager </a:t>
            </a:r>
            <a:r>
              <a:rPr lang="en-US" altLang="en-US" sz="2400" dirty="0" err="1">
                <a:latin typeface="Tahoma" panose="020B0604030504040204" pitchFamily="34" charset="0"/>
              </a:rPr>
              <a:t>Mutu</a:t>
            </a:r>
            <a:endParaRPr lang="en-US" altLang="en-US" sz="2400" dirty="0">
              <a:latin typeface="Tahoma" panose="020B0604030504040204" pitchFamily="34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  <a:buFontTx/>
              <a:buAutoNum type="arabicPeriod"/>
            </a:pP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Manajer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Teknis</a:t>
            </a:r>
            <a:endParaRPr lang="en-US" altLang="en-US" sz="2400" dirty="0">
              <a:latin typeface="Tahoma" panose="020B0604030504040204" pitchFamily="34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  <a:buFontTx/>
              <a:buAutoNum type="arabicPeriod"/>
            </a:pPr>
            <a:r>
              <a:rPr lang="en-US" altLang="en-US" sz="2400" dirty="0">
                <a:latin typeface="Tahoma" panose="020B0604030504040204" pitchFamily="34" charset="0"/>
              </a:rPr>
              <a:t> Manager </a:t>
            </a:r>
            <a:r>
              <a:rPr lang="en-US" altLang="en-US" sz="2400" dirty="0" err="1">
                <a:latin typeface="Tahoma" panose="020B0604030504040204" pitchFamily="34" charset="0"/>
              </a:rPr>
              <a:t>Umum</a:t>
            </a:r>
            <a:r>
              <a:rPr lang="en-US" altLang="en-US" sz="2400" dirty="0">
                <a:latin typeface="Tahoma" panose="020B0604030504040204" pitchFamily="34" charset="0"/>
              </a:rPr>
              <a:t> (</a:t>
            </a:r>
            <a:r>
              <a:rPr lang="en-US" altLang="en-US" sz="2400" dirty="0" err="1">
                <a:latin typeface="Tahoma" panose="020B0604030504040204" pitchFamily="34" charset="0"/>
              </a:rPr>
              <a:t>Jika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diperlukan</a:t>
            </a:r>
            <a:r>
              <a:rPr lang="en-US" altLang="en-US" sz="2400" dirty="0">
                <a:latin typeface="Tahoma" panose="020B0604030504040204" pitchFamily="34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40000"/>
              </a:spcBef>
              <a:buFontTx/>
              <a:buAutoNum type="arabicPeriod"/>
            </a:pP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Penyelia</a:t>
            </a:r>
            <a:r>
              <a:rPr lang="en-US" altLang="en-US" sz="2400" dirty="0">
                <a:latin typeface="Tahoma" panose="020B0604030504040204" pitchFamily="34" charset="0"/>
              </a:rPr>
              <a:t>/Supervisor (</a:t>
            </a:r>
            <a:r>
              <a:rPr lang="en-US" altLang="en-US" sz="2400" dirty="0" err="1">
                <a:latin typeface="Tahoma" panose="020B0604030504040204" pitchFamily="34" charset="0"/>
              </a:rPr>
              <a:t>Jumlah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sesuai</a:t>
            </a:r>
            <a:r>
              <a:rPr lang="en-US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lingkup</a:t>
            </a:r>
            <a:r>
              <a:rPr lang="en-US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pengujian</a:t>
            </a:r>
            <a:r>
              <a:rPr lang="en-US" altLang="en-US" sz="2400" dirty="0">
                <a:latin typeface="Tahoma" panose="020B0604030504040204" pitchFamily="34" charset="0"/>
              </a:rPr>
              <a:t>)</a:t>
            </a:r>
          </a:p>
          <a:p>
            <a:pPr>
              <a:lnSpc>
                <a:spcPct val="85000"/>
              </a:lnSpc>
              <a:spcBef>
                <a:spcPct val="40000"/>
              </a:spcBef>
              <a:buFontTx/>
              <a:buAutoNum type="arabicPeriod" startAt="5"/>
            </a:pP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Analis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dan</a:t>
            </a:r>
            <a:r>
              <a:rPr lang="en-US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400" dirty="0" err="1" smtClean="0">
                <a:latin typeface="Tahoma" panose="020B0604030504040204" pitchFamily="34" charset="0"/>
              </a:rPr>
              <a:t>Laboran</a:t>
            </a:r>
            <a:r>
              <a:rPr lang="en-US" altLang="en-US" sz="2400" dirty="0" smtClean="0">
                <a:latin typeface="Tahoma" panose="020B0604030504040204" pitchFamily="34" charset="0"/>
              </a:rPr>
              <a:t> </a:t>
            </a:r>
            <a:r>
              <a:rPr lang="en-US" altLang="en-US" sz="2000" dirty="0" smtClean="0">
                <a:latin typeface="Tahoma" panose="020B0604030504040204" pitchFamily="34" charset="0"/>
              </a:rPr>
              <a:t>(</a:t>
            </a:r>
            <a:r>
              <a:rPr lang="en-US" altLang="en-US" sz="2000" dirty="0" err="1" smtClean="0">
                <a:latin typeface="Tahoma" panose="020B0604030504040204" pitchFamily="34" charset="0"/>
              </a:rPr>
              <a:t>Jumlah</a:t>
            </a:r>
            <a:r>
              <a:rPr lang="en-US" altLang="en-US" sz="2000" dirty="0" smtClean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sesuai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lingkup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Pengujian</a:t>
            </a:r>
            <a:r>
              <a:rPr lang="en-US" altLang="en-US" sz="2000" dirty="0" smtClean="0">
                <a:latin typeface="Tahoma" panose="020B0604030504040204" pitchFamily="34" charset="0"/>
              </a:rPr>
              <a:t>)</a:t>
            </a:r>
          </a:p>
          <a:p>
            <a:pPr marL="0" indent="0">
              <a:lnSpc>
                <a:spcPct val="85000"/>
              </a:lnSpc>
              <a:spcBef>
                <a:spcPct val="40000"/>
              </a:spcBef>
            </a:pPr>
            <a:r>
              <a:rPr lang="en-US" altLang="en-US" sz="2000" dirty="0" smtClean="0">
                <a:latin typeface="Tahoma" panose="020B0604030504040204" pitchFamily="34" charset="0"/>
              </a:rPr>
              <a:t> 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latin typeface="Tahoma" panose="020B0604030504040204" pitchFamily="34" charset="0"/>
              </a:rPr>
              <a:t>SEBAGIAN </a:t>
            </a:r>
            <a:r>
              <a:rPr lang="en-US" altLang="en-US" sz="2000" dirty="0">
                <a:latin typeface="Tahoma" panose="020B0604030504040204" pitchFamily="34" charset="0"/>
              </a:rPr>
              <a:t>ANGGOTA TIM SUDAH MEMAHAMI SISTEM MUTU LAB (SNI. 19-17025-2000)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Tahoma" panose="020B0604030504040204" pitchFamily="34" charset="0"/>
              </a:rPr>
              <a:t>Jika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belum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ada</a:t>
            </a:r>
            <a:r>
              <a:rPr lang="en-US" altLang="en-US" sz="2000" dirty="0">
                <a:latin typeface="Tahoma" panose="020B0604030504040204" pitchFamily="34" charset="0"/>
              </a:rPr>
              <a:t>, </a:t>
            </a:r>
            <a:r>
              <a:rPr lang="en-US" altLang="en-US" sz="2000" dirty="0" err="1">
                <a:latin typeface="Tahoma" panose="020B0604030504040204" pitchFamily="34" charset="0"/>
              </a:rPr>
              <a:t>perlu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Pendamping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0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395536" y="188913"/>
            <a:ext cx="8280920" cy="7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2200" b="1" dirty="0" err="1" smtClean="0">
                <a:latin typeface="Tahoma" panose="020B0604030504040204" pitchFamily="34" charset="0"/>
              </a:rPr>
              <a:t>Tugas</a:t>
            </a:r>
            <a:r>
              <a:rPr lang="en-US" altLang="en-US" sz="2200" b="1" dirty="0" smtClean="0">
                <a:latin typeface="Tahoma" panose="020B0604030504040204" pitchFamily="34" charset="0"/>
              </a:rPr>
              <a:t> </a:t>
            </a:r>
            <a:r>
              <a:rPr lang="en-US" altLang="en-US" sz="2200" b="1" dirty="0">
                <a:latin typeface="Tahoma" panose="020B0604030504040204" pitchFamily="34" charset="0"/>
              </a:rPr>
              <a:t>Tim </a:t>
            </a:r>
            <a:r>
              <a:rPr lang="en-US" altLang="en-US" sz="2200" b="1" dirty="0" err="1">
                <a:latin typeface="Tahoma" panose="020B0604030504040204" pitchFamily="34" charset="0"/>
              </a:rPr>
              <a:t>Akreditasi</a:t>
            </a:r>
            <a:r>
              <a:rPr lang="en-US" altLang="en-US" sz="2200" b="1" dirty="0">
                <a:latin typeface="Tahoma" panose="020B0604030504040204" pitchFamily="34" charset="0"/>
              </a:rPr>
              <a:t>  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200" dirty="0" err="1">
                <a:latin typeface="Tahoma" panose="020B0604030504040204" pitchFamily="34" charset="0"/>
              </a:rPr>
              <a:t>Mengusulkan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Struktur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Organisasi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dan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Susunan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Personilnya</a:t>
            </a:r>
            <a:endParaRPr lang="en-US" altLang="en-US" sz="22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200" dirty="0" err="1">
                <a:latin typeface="Tahoma" panose="020B0604030504040204" pitchFamily="34" charset="0"/>
              </a:rPr>
              <a:t>Menumbuhkan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pemahamanan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dan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kesadaran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sistem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mutu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laboratorium</a:t>
            </a:r>
            <a:endParaRPr lang="en-US" altLang="en-US" sz="22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200" dirty="0" err="1">
                <a:latin typeface="Tahoma" panose="020B0604030504040204" pitchFamily="34" charset="0"/>
              </a:rPr>
              <a:t>Inventarisasi</a:t>
            </a:r>
            <a:r>
              <a:rPr lang="en-US" altLang="en-US" sz="2200" dirty="0">
                <a:latin typeface="Tahoma" panose="020B0604030504040204" pitchFamily="34" charset="0"/>
              </a:rPr>
              <a:t> SDM</a:t>
            </a:r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200" dirty="0" err="1">
                <a:latin typeface="Tahoma" panose="020B0604030504040204" pitchFamily="34" charset="0"/>
              </a:rPr>
              <a:t>Inventarisasi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Peralatan</a:t>
            </a:r>
            <a:endParaRPr lang="en-US" altLang="en-US" sz="22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200" dirty="0" err="1">
                <a:latin typeface="Tahoma" panose="020B0604030504040204" pitchFamily="34" charset="0"/>
              </a:rPr>
              <a:t>Inventarisasi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Standar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Acuan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dan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Bahan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Acuan</a:t>
            </a:r>
            <a:endParaRPr lang="en-US" altLang="en-US" sz="22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200" dirty="0" err="1">
                <a:latin typeface="Tahoma" panose="020B0604030504040204" pitchFamily="34" charset="0"/>
              </a:rPr>
              <a:t>Evaluasi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Jaminan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Mutu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Hasil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Pengujian</a:t>
            </a:r>
            <a:endParaRPr lang="en-US" altLang="en-US" sz="22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200" dirty="0" err="1">
                <a:latin typeface="Tahoma" panose="020B0604030504040204" pitchFamily="34" charset="0"/>
              </a:rPr>
              <a:t>Membuat</a:t>
            </a:r>
            <a:r>
              <a:rPr lang="en-US" altLang="en-US" sz="2200" dirty="0">
                <a:latin typeface="Tahoma" panose="020B0604030504040204" pitchFamily="34" charset="0"/>
              </a:rPr>
              <a:t> Program </a:t>
            </a:r>
            <a:r>
              <a:rPr lang="en-US" altLang="en-US" sz="2200" dirty="0" err="1">
                <a:latin typeface="Tahoma" panose="020B0604030504040204" pitchFamily="34" charset="0"/>
              </a:rPr>
              <a:t>verifikasi</a:t>
            </a:r>
            <a:r>
              <a:rPr lang="en-US" altLang="en-US" sz="2200" dirty="0">
                <a:latin typeface="Tahoma" panose="020B0604030504040204" pitchFamily="34" charset="0"/>
              </a:rPr>
              <a:t>, </a:t>
            </a:r>
            <a:r>
              <a:rPr lang="en-US" altLang="en-US" sz="2200" dirty="0" err="1">
                <a:latin typeface="Tahoma" panose="020B0604030504040204" pitchFamily="34" charset="0"/>
              </a:rPr>
              <a:t>kalibrasi</a:t>
            </a:r>
            <a:r>
              <a:rPr lang="en-US" altLang="en-US" sz="2200" dirty="0">
                <a:latin typeface="Tahoma" panose="020B0604030504040204" pitchFamily="34" charset="0"/>
              </a:rPr>
              <a:t>, </a:t>
            </a:r>
            <a:r>
              <a:rPr lang="en-US" altLang="en-US" sz="2200" dirty="0" err="1">
                <a:latin typeface="Tahoma" panose="020B0604030504040204" pitchFamily="34" charset="0"/>
              </a:rPr>
              <a:t>validasi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dan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Uji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 smtClean="0">
                <a:latin typeface="Tahoma" panose="020B0604030504040204" pitchFamily="34" charset="0"/>
              </a:rPr>
              <a:t>Profisiensi</a:t>
            </a:r>
            <a:endParaRPr lang="en-US" altLang="en-US" sz="22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200" dirty="0" err="1">
                <a:latin typeface="Tahoma" panose="020B0604030504040204" pitchFamily="34" charset="0"/>
              </a:rPr>
              <a:t>Inventarisasi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Kemampuan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Pengujian</a:t>
            </a:r>
            <a:endParaRPr lang="en-US" altLang="en-US" sz="22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200" dirty="0" err="1">
                <a:latin typeface="Tahoma" panose="020B0604030504040204" pitchFamily="34" charset="0"/>
              </a:rPr>
              <a:t>Mengusulkan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Ruang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Lingkup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Pengujian</a:t>
            </a:r>
            <a:endParaRPr lang="en-US" altLang="en-US" sz="22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200" dirty="0" err="1">
                <a:latin typeface="Tahoma" panose="020B0604030504040204" pitchFamily="34" charset="0"/>
              </a:rPr>
              <a:t>Membuat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Dokumen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Sistem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Mutu</a:t>
            </a:r>
            <a:r>
              <a:rPr lang="en-US" altLang="en-US" sz="2200" dirty="0">
                <a:latin typeface="Tahoma" panose="020B0604030504040204" pitchFamily="34" charset="0"/>
              </a:rPr>
              <a:t> Lab</a:t>
            </a:r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200" dirty="0" err="1">
                <a:latin typeface="Tahoma" panose="020B0604030504040204" pitchFamily="34" charset="0"/>
              </a:rPr>
              <a:t>Sosialisasi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Sistem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Mutu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Pengujian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ke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 smtClean="0">
                <a:latin typeface="Tahoma" panose="020B0604030504040204" pitchFamily="34" charset="0"/>
              </a:rPr>
              <a:t>semua</a:t>
            </a:r>
            <a:r>
              <a:rPr lang="en-US" altLang="en-US" sz="2200" dirty="0" smtClean="0">
                <a:latin typeface="Tahoma" panose="020B0604030504040204" pitchFamily="34" charset="0"/>
              </a:rPr>
              <a:t> </a:t>
            </a:r>
            <a:r>
              <a:rPr lang="en-US" altLang="en-US" sz="2200" dirty="0" err="1" smtClean="0">
                <a:latin typeface="Tahoma" panose="020B0604030504040204" pitchFamily="34" charset="0"/>
              </a:rPr>
              <a:t>Personil</a:t>
            </a:r>
            <a:endParaRPr lang="en-US" altLang="en-US" sz="22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45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200" dirty="0" err="1">
                <a:latin typeface="Tahoma" panose="020B0604030504040204" pitchFamily="34" charset="0"/>
              </a:rPr>
              <a:t>Evaluasi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Praktek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Sistem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Mutu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Pengujian</a:t>
            </a:r>
            <a:endParaRPr lang="en-US" altLang="en-US" sz="2200" dirty="0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en-US" sz="2200" dirty="0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en-US" sz="2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244475"/>
            <a:ext cx="7072312" cy="1143000"/>
          </a:xfrm>
        </p:spPr>
        <p:txBody>
          <a:bodyPr/>
          <a:lstStyle/>
          <a:p>
            <a:r>
              <a:rPr lang="en-US" altLang="en-US" sz="2400" b="1" dirty="0" err="1">
                <a:latin typeface="Tahoma" panose="020B0604030504040204" pitchFamily="34" charset="0"/>
              </a:rPr>
              <a:t>Struktur</a:t>
            </a:r>
            <a:r>
              <a:rPr lang="en-US" altLang="en-US" sz="2400" b="1" dirty="0"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latin typeface="Tahoma" panose="020B0604030504040204" pitchFamily="34" charset="0"/>
              </a:rPr>
              <a:t>Organisasi</a:t>
            </a:r>
            <a:r>
              <a:rPr lang="en-US" altLang="en-US" sz="2400" b="1" dirty="0"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latin typeface="Tahoma" panose="020B0604030504040204" pitchFamily="34" charset="0"/>
              </a:rPr>
              <a:t>Laboratorium</a:t>
            </a:r>
            <a:endParaRPr lang="en-US" altLang="en-US" sz="2400" b="1" dirty="0">
              <a:latin typeface="Tahoma" panose="020B0604030504040204" pitchFamily="34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979488" y="30480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Tahoma" panose="020B0604030504040204" pitchFamily="34" charset="0"/>
              </a:rPr>
              <a:t>Manajer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Mutu</a:t>
            </a:r>
            <a:endParaRPr lang="en-US" altLang="en-US" sz="2000" dirty="0">
              <a:latin typeface="Tahoma" panose="020B0604030504040204" pitchFamily="34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646238" y="1539875"/>
            <a:ext cx="399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Tahoma" panose="020B0604030504040204" pitchFamily="34" charset="0"/>
              </a:rPr>
              <a:t>Manager </a:t>
            </a:r>
            <a:r>
              <a:rPr lang="en-US" altLang="en-US" sz="2400" dirty="0" err="1">
                <a:latin typeface="Tahoma" panose="020B0604030504040204" pitchFamily="34" charset="0"/>
              </a:rPr>
              <a:t>Puncak</a:t>
            </a:r>
            <a:endParaRPr lang="en-US" altLang="en-US" sz="2400" dirty="0">
              <a:latin typeface="Tahoma" panose="020B0604030504040204" pitchFamily="34" charset="0"/>
            </a:endParaRPr>
          </a:p>
        </p:txBody>
      </p:sp>
      <p:cxnSp>
        <p:nvCxnSpPr>
          <p:cNvPr id="48135" name="AutoShape 7"/>
          <p:cNvCxnSpPr>
            <a:cxnSpLocks noChangeShapeType="1"/>
          </p:cNvCxnSpPr>
          <p:nvPr/>
        </p:nvCxnSpPr>
        <p:spPr bwMode="auto">
          <a:xfrm>
            <a:off x="3429000" y="1905000"/>
            <a:ext cx="0" cy="395288"/>
          </a:xfrm>
          <a:prstGeom prst="straightConnector1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36" name="AutoShape 8"/>
          <p:cNvCxnSpPr>
            <a:cxnSpLocks noChangeShapeType="1"/>
          </p:cNvCxnSpPr>
          <p:nvPr/>
        </p:nvCxnSpPr>
        <p:spPr bwMode="auto">
          <a:xfrm rot="5400000">
            <a:off x="1955006" y="1702594"/>
            <a:ext cx="919163" cy="1476375"/>
          </a:xfrm>
          <a:prstGeom prst="bentConnector3">
            <a:avLst>
              <a:gd name="adj1" fmla="val 46458"/>
            </a:avLst>
          </a:prstGeom>
          <a:noFill/>
          <a:ln w="50800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581400" y="3124200"/>
            <a:ext cx="217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Tahoma" panose="020B0604030504040204" pitchFamily="34" charset="0"/>
              </a:rPr>
              <a:t>Manajer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Teknis</a:t>
            </a:r>
            <a:endParaRPr lang="en-US" altLang="en-US" sz="2000" dirty="0">
              <a:latin typeface="Tahoma" panose="020B0604030504040204" pitchFamily="34" charset="0"/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544888" y="41910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Tahoma" panose="020B0604030504040204" pitchFamily="34" charset="0"/>
              </a:rPr>
              <a:t>Penyelia</a:t>
            </a:r>
            <a:r>
              <a:rPr lang="en-US" altLang="en-US" sz="2000" dirty="0">
                <a:latin typeface="Tahoma" panose="020B0604030504040204" pitchFamily="34" charset="0"/>
              </a:rPr>
              <a:t> A</a:t>
            </a:r>
          </a:p>
        </p:txBody>
      </p:sp>
      <p:cxnSp>
        <p:nvCxnSpPr>
          <p:cNvPr id="48140" name="AutoShape 12"/>
          <p:cNvCxnSpPr>
            <a:cxnSpLocks noChangeShapeType="1"/>
          </p:cNvCxnSpPr>
          <p:nvPr/>
        </p:nvCxnSpPr>
        <p:spPr bwMode="auto">
          <a:xfrm>
            <a:off x="4419600" y="3657600"/>
            <a:ext cx="1588" cy="547688"/>
          </a:xfrm>
          <a:prstGeom prst="straightConnector1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3048000" y="59436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 dirty="0" err="1" smtClean="0">
                <a:latin typeface="Tahoma" panose="020B0604030504040204" pitchFamily="34" charset="0"/>
              </a:rPr>
              <a:t>Analis</a:t>
            </a:r>
            <a:r>
              <a:rPr lang="en-US" altLang="en-US" sz="2000" b="1" dirty="0" smtClean="0">
                <a:latin typeface="Tahoma" panose="020B0604030504040204" pitchFamily="34" charset="0"/>
              </a:rPr>
              <a:t>/</a:t>
            </a:r>
            <a:r>
              <a:rPr lang="en-US" altLang="en-US" sz="2000" b="1" dirty="0" err="1" smtClean="0">
                <a:latin typeface="Tahoma" panose="020B0604030504040204" pitchFamily="34" charset="0"/>
              </a:rPr>
              <a:t>laboran</a:t>
            </a:r>
            <a:r>
              <a:rPr lang="en-US" altLang="en-US" sz="2000" b="1" dirty="0" smtClean="0">
                <a:latin typeface="Tahoma" panose="020B0604030504040204" pitchFamily="34" charset="0"/>
              </a:rPr>
              <a:t> </a:t>
            </a:r>
            <a:r>
              <a:rPr lang="en-US" altLang="en-US" sz="2000" b="1" dirty="0">
                <a:latin typeface="Tahoma" panose="020B0604030504040204" pitchFamily="34" charset="0"/>
              </a:rPr>
              <a:t>A</a:t>
            </a:r>
          </a:p>
        </p:txBody>
      </p:sp>
      <p:cxnSp>
        <p:nvCxnSpPr>
          <p:cNvPr id="48142" name="AutoShape 14"/>
          <p:cNvCxnSpPr>
            <a:cxnSpLocks noChangeShapeType="1"/>
          </p:cNvCxnSpPr>
          <p:nvPr/>
        </p:nvCxnSpPr>
        <p:spPr bwMode="auto">
          <a:xfrm flipH="1">
            <a:off x="4341813" y="4572000"/>
            <a:ext cx="1587" cy="1157288"/>
          </a:xfrm>
          <a:prstGeom prst="straightConnector1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43" name="AutoShape 15"/>
          <p:cNvCxnSpPr>
            <a:cxnSpLocks noChangeShapeType="1"/>
          </p:cNvCxnSpPr>
          <p:nvPr/>
        </p:nvCxnSpPr>
        <p:spPr bwMode="auto">
          <a:xfrm rot="16200000" flipH="1">
            <a:off x="3818731" y="1896269"/>
            <a:ext cx="919163" cy="1089025"/>
          </a:xfrm>
          <a:prstGeom prst="bentConnector3">
            <a:avLst>
              <a:gd name="adj1" fmla="val 42829"/>
            </a:avLst>
          </a:prstGeom>
          <a:noFill/>
          <a:ln w="50800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762000" y="4343400"/>
            <a:ext cx="216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Tahoma" panose="020B0604030504040204" pitchFamily="34" charset="0"/>
              </a:rPr>
              <a:t>Penyelia</a:t>
            </a:r>
            <a:r>
              <a:rPr lang="en-US" altLang="en-US" sz="2000" dirty="0">
                <a:latin typeface="Tahoma" panose="020B0604030504040204" pitchFamily="34" charset="0"/>
              </a:rPr>
              <a:t> B</a:t>
            </a:r>
          </a:p>
        </p:txBody>
      </p:sp>
      <p:cxnSp>
        <p:nvCxnSpPr>
          <p:cNvPr id="48149" name="AutoShape 21"/>
          <p:cNvCxnSpPr>
            <a:cxnSpLocks noChangeShapeType="1"/>
          </p:cNvCxnSpPr>
          <p:nvPr/>
        </p:nvCxnSpPr>
        <p:spPr bwMode="auto">
          <a:xfrm>
            <a:off x="1828800" y="3962400"/>
            <a:ext cx="0" cy="457200"/>
          </a:xfrm>
          <a:prstGeom prst="straightConnector1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50" name="AutoShape 22"/>
          <p:cNvCxnSpPr>
            <a:cxnSpLocks noChangeShapeType="1"/>
          </p:cNvCxnSpPr>
          <p:nvPr/>
        </p:nvCxnSpPr>
        <p:spPr bwMode="auto">
          <a:xfrm rot="10800000">
            <a:off x="1828800" y="3962400"/>
            <a:ext cx="2514600" cy="0"/>
          </a:xfrm>
          <a:prstGeom prst="straightConnector1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51" name="AutoShape 23"/>
          <p:cNvCxnSpPr>
            <a:cxnSpLocks noChangeShapeType="1"/>
          </p:cNvCxnSpPr>
          <p:nvPr/>
        </p:nvCxnSpPr>
        <p:spPr bwMode="auto">
          <a:xfrm flipH="1">
            <a:off x="1828800" y="4724400"/>
            <a:ext cx="7938" cy="1201738"/>
          </a:xfrm>
          <a:prstGeom prst="straightConnector1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762000" y="5867400"/>
            <a:ext cx="1970088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 err="1" smtClean="0">
                <a:solidFill>
                  <a:srgbClr val="0000CC"/>
                </a:solidFill>
              </a:rPr>
              <a:t>Analis</a:t>
            </a:r>
            <a:r>
              <a:rPr lang="en-US" altLang="en-US" sz="2000" b="1" dirty="0" smtClean="0">
                <a:solidFill>
                  <a:srgbClr val="0000CC"/>
                </a:solidFill>
              </a:rPr>
              <a:t>/</a:t>
            </a:r>
            <a:r>
              <a:rPr lang="en-US" altLang="en-US" sz="2000" b="1" dirty="0" err="1" smtClean="0">
                <a:solidFill>
                  <a:srgbClr val="0000CC"/>
                </a:solidFill>
              </a:rPr>
              <a:t>laboran</a:t>
            </a:r>
            <a:r>
              <a:rPr lang="en-US" altLang="en-US" sz="20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000" b="1" dirty="0">
                <a:solidFill>
                  <a:srgbClr val="0000CC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571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914400"/>
          </a:xfrm>
        </p:spPr>
        <p:txBody>
          <a:bodyPr>
            <a:noAutofit/>
          </a:bodyPr>
          <a:lstStyle/>
          <a:p>
            <a:r>
              <a:rPr lang="en-US" altLang="en-US" sz="3600" b="1" dirty="0" err="1"/>
              <a:t>Menumbuhkan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Pemahaman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dan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Kesadaran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Sistem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Mutu</a:t>
            </a:r>
            <a:r>
              <a:rPr lang="en-US" altLang="en-US" sz="3600" b="1" dirty="0"/>
              <a:t> Lab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114550"/>
            <a:ext cx="8458200" cy="3448050"/>
          </a:xfrm>
        </p:spPr>
        <p:txBody>
          <a:bodyPr/>
          <a:lstStyle/>
          <a:p>
            <a:r>
              <a:rPr lang="en-US" altLang="en-US" dirty="0" err="1">
                <a:latin typeface="+mj-lt"/>
              </a:rPr>
              <a:t>Semua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Personil</a:t>
            </a:r>
            <a:r>
              <a:rPr lang="en-US" altLang="en-US" dirty="0">
                <a:latin typeface="+mj-lt"/>
              </a:rPr>
              <a:t> Lab (</a:t>
            </a:r>
            <a:r>
              <a:rPr lang="en-US" altLang="en-US" dirty="0" err="1">
                <a:latin typeface="+mj-lt"/>
              </a:rPr>
              <a:t>Manajer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Puncak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s.d.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analis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atau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laboran</a:t>
            </a:r>
            <a:r>
              <a:rPr lang="en-US" altLang="en-US" dirty="0" smtClean="0">
                <a:latin typeface="+mj-lt"/>
              </a:rPr>
              <a:t>) </a:t>
            </a:r>
            <a:r>
              <a:rPr lang="en-US" altLang="en-US" dirty="0" err="1">
                <a:latin typeface="+mj-lt"/>
              </a:rPr>
              <a:t>dikumpulkan</a:t>
            </a:r>
            <a:endParaRPr lang="en-US" altLang="en-US" dirty="0">
              <a:latin typeface="+mj-lt"/>
            </a:endParaRPr>
          </a:p>
          <a:p>
            <a:r>
              <a:rPr lang="en-US" altLang="en-US" dirty="0" err="1">
                <a:latin typeface="+mj-lt"/>
              </a:rPr>
              <a:t>Memberikan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penjelasan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akreditasi</a:t>
            </a:r>
            <a:r>
              <a:rPr lang="en-US" altLang="en-US" dirty="0" smtClean="0">
                <a:latin typeface="+mj-lt"/>
              </a:rPr>
              <a:t> yang </a:t>
            </a:r>
            <a:r>
              <a:rPr lang="en-US" altLang="en-US" dirty="0" err="1" smtClean="0">
                <a:latin typeface="+mj-lt"/>
              </a:rPr>
              <a:t>akan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dilakukan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institusi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pendidikan</a:t>
            </a:r>
            <a:r>
              <a:rPr lang="en-US" altLang="en-US" dirty="0" smtClean="0">
                <a:latin typeface="+mj-lt"/>
              </a:rPr>
              <a:t>, </a:t>
            </a:r>
            <a:r>
              <a:rPr lang="en-US" altLang="en-US" dirty="0" err="1" smtClean="0">
                <a:latin typeface="+mj-lt"/>
              </a:rPr>
              <a:t>baik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akreditasi</a:t>
            </a:r>
            <a:r>
              <a:rPr lang="en-US" altLang="en-US" dirty="0" smtClean="0">
                <a:latin typeface="+mj-lt"/>
              </a:rPr>
              <a:t> program </a:t>
            </a:r>
            <a:r>
              <a:rPr lang="en-US" altLang="en-US" dirty="0" err="1" smtClean="0">
                <a:latin typeface="+mj-lt"/>
              </a:rPr>
              <a:t>studi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maupun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institusi</a:t>
            </a:r>
            <a:r>
              <a:rPr lang="en-US" altLang="en-US" dirty="0" smtClean="0">
                <a:latin typeface="+mj-lt"/>
              </a:rPr>
              <a:t>.</a:t>
            </a:r>
            <a:endParaRPr lang="en-US" altLang="en-US" dirty="0">
              <a:latin typeface="+mj-lt"/>
            </a:endParaRPr>
          </a:p>
          <a:p>
            <a:r>
              <a:rPr lang="en-US" altLang="en-US" dirty="0" err="1">
                <a:latin typeface="+mj-lt"/>
              </a:rPr>
              <a:t>Diadakan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Diskusi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dan</a:t>
            </a:r>
            <a:r>
              <a:rPr lang="en-US" altLang="en-US" dirty="0">
                <a:latin typeface="+mj-lt"/>
              </a:rPr>
              <a:t> Tanya </a:t>
            </a:r>
            <a:r>
              <a:rPr lang="en-US" altLang="en-US" dirty="0" err="1">
                <a:latin typeface="+mj-lt"/>
              </a:rPr>
              <a:t>Jawab</a:t>
            </a:r>
            <a:endParaRPr lang="en-US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73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1000" y="990600"/>
            <a:ext cx="8763000" cy="484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+mj-lt"/>
              </a:rPr>
              <a:t>Inventarisasi</a:t>
            </a:r>
            <a:r>
              <a:rPr lang="en-US" altLang="en-US" sz="3600" b="1" dirty="0">
                <a:latin typeface="+mj-lt"/>
              </a:rPr>
              <a:t> </a:t>
            </a:r>
            <a:r>
              <a:rPr lang="en-US" altLang="en-US" sz="3600" b="1" dirty="0" err="1">
                <a:latin typeface="+mj-lt"/>
              </a:rPr>
              <a:t>Keahlian</a:t>
            </a:r>
            <a:r>
              <a:rPr lang="en-US" altLang="en-US" sz="3600" b="1" dirty="0">
                <a:latin typeface="+mj-lt"/>
              </a:rPr>
              <a:t> </a:t>
            </a:r>
            <a:r>
              <a:rPr lang="en-US" altLang="en-US" sz="3600" b="1" dirty="0" err="1">
                <a:latin typeface="+mj-lt"/>
              </a:rPr>
              <a:t>Sumber</a:t>
            </a:r>
            <a:r>
              <a:rPr lang="en-US" altLang="en-US" sz="3600" b="1" dirty="0">
                <a:latin typeface="+mj-lt"/>
              </a:rPr>
              <a:t> </a:t>
            </a:r>
            <a:r>
              <a:rPr lang="en-US" altLang="en-US" sz="3600" b="1" dirty="0" err="1">
                <a:latin typeface="+mj-lt"/>
              </a:rPr>
              <a:t>Daya</a:t>
            </a:r>
            <a:r>
              <a:rPr lang="en-US" altLang="en-US" sz="3600" b="1" dirty="0">
                <a:latin typeface="+mj-lt"/>
              </a:rPr>
              <a:t> </a:t>
            </a:r>
            <a:r>
              <a:rPr lang="en-US" altLang="en-US" sz="3600" b="1" dirty="0" err="1">
                <a:latin typeface="+mj-lt"/>
              </a:rPr>
              <a:t>Manusia</a:t>
            </a:r>
            <a:endParaRPr lang="en-US" altLang="en-US" sz="3600" b="1" dirty="0">
              <a:latin typeface="+mj-lt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en-US" altLang="en-US" sz="2600" dirty="0" smtClean="0">
                <a:latin typeface="+mj-lt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600" dirty="0" smtClean="0">
                <a:latin typeface="+mj-lt"/>
              </a:rPr>
              <a:t> </a:t>
            </a:r>
            <a:r>
              <a:rPr lang="en-US" altLang="en-US" sz="2600" dirty="0" err="1" smtClean="0">
                <a:latin typeface="+mj-lt"/>
              </a:rPr>
              <a:t>Ijazah</a:t>
            </a:r>
            <a:r>
              <a:rPr lang="en-US" altLang="en-US" sz="2600" dirty="0" smtClean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Kesarjaan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dan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Bidang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Keilmuan</a:t>
            </a:r>
            <a:endParaRPr lang="en-US" altLang="en-US" sz="26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Ijazah</a:t>
            </a:r>
            <a:r>
              <a:rPr lang="en-US" altLang="en-US" sz="2600" dirty="0">
                <a:latin typeface="+mj-lt"/>
              </a:rPr>
              <a:t> SLTA </a:t>
            </a:r>
            <a:r>
              <a:rPr lang="en-US" altLang="en-US" sz="2600" dirty="0" err="1">
                <a:latin typeface="+mj-lt"/>
              </a:rPr>
              <a:t>dan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Jurusannya</a:t>
            </a:r>
            <a:endParaRPr lang="en-US" altLang="en-US" sz="26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600" dirty="0" err="1">
                <a:latin typeface="+mj-lt"/>
              </a:rPr>
              <a:t>Sertifikat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Keahlian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Pelatihan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Pengujian</a:t>
            </a:r>
            <a:endParaRPr lang="en-US" altLang="en-US" sz="26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600" dirty="0" err="1">
                <a:latin typeface="+mj-lt"/>
              </a:rPr>
              <a:t>Sertifikat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Pelatihan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Mutu</a:t>
            </a:r>
            <a:endParaRPr lang="en-US" altLang="en-US" sz="26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600" dirty="0" err="1">
                <a:latin typeface="+mj-lt"/>
              </a:rPr>
              <a:t>Dibuat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Daftar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Kualifikasi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Teknis</a:t>
            </a:r>
            <a:r>
              <a:rPr lang="en-US" altLang="en-US" sz="2600" dirty="0">
                <a:latin typeface="+mj-lt"/>
              </a:rPr>
              <a:t> SDM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5191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03634" y="1160125"/>
            <a:ext cx="8496944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</a:pPr>
            <a:r>
              <a:rPr lang="en-US" altLang="en-US" sz="2200" dirty="0" err="1">
                <a:latin typeface="Tahoma" panose="020B0604030504040204" pitchFamily="34" charset="0"/>
              </a:rPr>
              <a:t>Peralatan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smtClean="0">
                <a:latin typeface="Tahoma" panose="020B0604030504040204" pitchFamily="34" charset="0"/>
              </a:rPr>
              <a:t>Sampling </a:t>
            </a:r>
            <a:r>
              <a:rPr lang="en-US" altLang="en-US" sz="2200" dirty="0" err="1">
                <a:latin typeface="Tahoma" panose="020B0604030504040204" pitchFamily="34" charset="0"/>
              </a:rPr>
              <a:t>apakah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masih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layak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digunakan</a:t>
            </a:r>
            <a:endParaRPr lang="en-US" altLang="en-US" sz="2200" dirty="0">
              <a:latin typeface="Tahoma" panose="020B0604030504040204" pitchFamily="34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altLang="en-US" sz="2200" dirty="0" err="1">
                <a:latin typeface="Tahoma" panose="020B0604030504040204" pitchFamily="34" charset="0"/>
              </a:rPr>
              <a:t>Semua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alat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uji</a:t>
            </a:r>
            <a:r>
              <a:rPr lang="en-US" altLang="en-US" sz="2200" dirty="0">
                <a:latin typeface="Tahoma" panose="020B0604030504040204" pitchFamily="34" charset="0"/>
              </a:rPr>
              <a:t> yang </a:t>
            </a:r>
            <a:r>
              <a:rPr lang="en-US" altLang="en-US" sz="2200" dirty="0" err="1">
                <a:latin typeface="Tahoma" panose="020B0604030504040204" pitchFamily="34" charset="0"/>
              </a:rPr>
              <a:t>ada</a:t>
            </a:r>
            <a:r>
              <a:rPr lang="en-US" altLang="en-US" sz="2200" dirty="0">
                <a:latin typeface="Tahoma" panose="020B0604030504040204" pitchFamily="34" charset="0"/>
              </a:rPr>
              <a:t> (AAS, UV-Vis, </a:t>
            </a:r>
            <a:r>
              <a:rPr lang="en-US" altLang="en-US" sz="2200" dirty="0" err="1">
                <a:latin typeface="Tahoma" panose="020B0604030504040204" pitchFamily="34" charset="0"/>
              </a:rPr>
              <a:t>dll</a:t>
            </a:r>
            <a:r>
              <a:rPr lang="en-US" altLang="en-US" sz="2200" dirty="0">
                <a:latin typeface="Tahoma" panose="020B0604030504040204" pitchFamily="34" charset="0"/>
              </a:rPr>
              <a:t>), </a:t>
            </a:r>
            <a:r>
              <a:rPr lang="en-US" altLang="en-US" sz="2200" dirty="0" err="1">
                <a:latin typeface="Tahoma" panose="020B0604030504040204" pitchFamily="34" charset="0"/>
              </a:rPr>
              <a:t>apakah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hasil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verifikasinya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dan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kalibrasinya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memuaskan</a:t>
            </a:r>
            <a:r>
              <a:rPr lang="en-US" altLang="en-US" sz="2200" dirty="0">
                <a:latin typeface="Tahoma" panose="020B060403050404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altLang="en-US" sz="2200" dirty="0" err="1">
                <a:latin typeface="Tahoma" panose="020B0604030504040204" pitchFamily="34" charset="0"/>
              </a:rPr>
              <a:t>Semua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alat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ukur</a:t>
            </a:r>
            <a:r>
              <a:rPr lang="en-US" altLang="en-US" sz="2200" dirty="0">
                <a:latin typeface="Tahoma" panose="020B0604030504040204" pitchFamily="34" charset="0"/>
              </a:rPr>
              <a:t> yang </a:t>
            </a:r>
            <a:r>
              <a:rPr lang="en-US" altLang="en-US" sz="2200" dirty="0" err="1">
                <a:latin typeface="Tahoma" panose="020B0604030504040204" pitchFamily="34" charset="0"/>
              </a:rPr>
              <a:t>ada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smtClean="0">
                <a:latin typeface="Tahoma" panose="020B0604030504040204" pitchFamily="34" charset="0"/>
              </a:rPr>
              <a:t>(</a:t>
            </a:r>
            <a:r>
              <a:rPr lang="en-US" altLang="en-US" sz="2200" dirty="0" err="1">
                <a:latin typeface="Tahoma" panose="020B0604030504040204" pitchFamily="34" charset="0"/>
              </a:rPr>
              <a:t>t</a:t>
            </a:r>
            <a:r>
              <a:rPr lang="en-US" altLang="en-US" sz="2200" dirty="0" err="1" smtClean="0">
                <a:latin typeface="Tahoma" panose="020B0604030504040204" pitchFamily="34" charset="0"/>
              </a:rPr>
              <a:t>imbangan</a:t>
            </a:r>
            <a:r>
              <a:rPr lang="en-US" altLang="en-US" sz="2200" dirty="0">
                <a:latin typeface="Tahoma" panose="020B0604030504040204" pitchFamily="34" charset="0"/>
              </a:rPr>
              <a:t>, </a:t>
            </a:r>
            <a:r>
              <a:rPr lang="en-US" altLang="en-US" sz="2200" dirty="0" err="1">
                <a:latin typeface="Tahoma" panose="020B0604030504040204" pitchFamily="34" charset="0"/>
              </a:rPr>
              <a:t>volumetrik</a:t>
            </a:r>
            <a:r>
              <a:rPr lang="en-US" altLang="en-US" sz="2200" dirty="0">
                <a:latin typeface="Tahoma" panose="020B0604030504040204" pitchFamily="34" charset="0"/>
              </a:rPr>
              <a:t>, </a:t>
            </a:r>
            <a:r>
              <a:rPr lang="en-US" altLang="en-US" sz="2200" dirty="0" smtClean="0">
                <a:latin typeface="Tahoma" panose="020B0604030504040204" pitchFamily="34" charset="0"/>
              </a:rPr>
              <a:t>pH-meter, </a:t>
            </a:r>
            <a:r>
              <a:rPr lang="en-US" altLang="en-US" sz="2200" dirty="0" err="1" smtClean="0">
                <a:latin typeface="Tahoma" panose="020B0604030504040204" pitchFamily="34" charset="0"/>
              </a:rPr>
              <a:t>mikroskop</a:t>
            </a:r>
            <a:r>
              <a:rPr lang="en-US" altLang="en-US" sz="2200" dirty="0" smtClean="0">
                <a:latin typeface="Tahoma" panose="020B0604030504040204" pitchFamily="34" charset="0"/>
              </a:rPr>
              <a:t>, mini </a:t>
            </a:r>
            <a:r>
              <a:rPr lang="en-US" altLang="en-US" sz="2200" dirty="0" err="1" smtClean="0">
                <a:latin typeface="Tahoma" panose="020B0604030504040204" pitchFamily="34" charset="0"/>
              </a:rPr>
              <a:t>vidas</a:t>
            </a:r>
            <a:r>
              <a:rPr lang="en-US" altLang="en-US" sz="2200" dirty="0" smtClean="0">
                <a:latin typeface="Tahoma" panose="020B0604030504040204" pitchFamily="34" charset="0"/>
              </a:rPr>
              <a:t>, PCR, </a:t>
            </a:r>
            <a:r>
              <a:rPr lang="en-US" altLang="en-US" sz="2200" dirty="0" err="1" smtClean="0">
                <a:latin typeface="Tahoma" panose="020B0604030504040204" pitchFamily="34" charset="0"/>
              </a:rPr>
              <a:t>dll</a:t>
            </a:r>
            <a:r>
              <a:rPr lang="en-US" altLang="en-US" sz="2200" dirty="0" smtClean="0">
                <a:latin typeface="Tahoma" panose="020B0604030504040204" pitchFamily="34" charset="0"/>
              </a:rPr>
              <a:t>), </a:t>
            </a:r>
            <a:r>
              <a:rPr lang="en-US" altLang="en-US" sz="2200" dirty="0" err="1">
                <a:latin typeface="Tahoma" panose="020B0604030504040204" pitchFamily="34" charset="0"/>
              </a:rPr>
              <a:t>apakah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hasil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verifikasi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dan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kalibrasinya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 smtClean="0">
                <a:latin typeface="Tahoma" panose="020B0604030504040204" pitchFamily="34" charset="0"/>
              </a:rPr>
              <a:t>memuaskan</a:t>
            </a:r>
            <a:r>
              <a:rPr lang="en-US" altLang="en-US" sz="2200" dirty="0" smtClean="0">
                <a:latin typeface="Tahoma" panose="020B0604030504040204" pitchFamily="34" charset="0"/>
              </a:rPr>
              <a:t>.</a:t>
            </a:r>
            <a:endParaRPr lang="en-US" altLang="en-US" sz="2200" dirty="0">
              <a:latin typeface="Tahoma" panose="020B0604030504040204" pitchFamily="34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altLang="en-US" sz="2200" dirty="0" err="1">
                <a:latin typeface="Tahoma" panose="020B0604030504040204" pitchFamily="34" charset="0"/>
              </a:rPr>
              <a:t>Memperhatikan</a:t>
            </a:r>
            <a:r>
              <a:rPr lang="en-US" altLang="en-US" sz="2200" dirty="0">
                <a:latin typeface="Tahoma" panose="020B0604030504040204" pitchFamily="34" charset="0"/>
              </a:rPr>
              <a:t> status  </a:t>
            </a:r>
            <a:r>
              <a:rPr lang="en-US" altLang="en-US" sz="2200" dirty="0" err="1" smtClean="0">
                <a:latin typeface="Tahoma" panose="020B0604030504040204" pitchFamily="34" charset="0"/>
              </a:rPr>
              <a:t>kalibrasi</a:t>
            </a:r>
            <a:r>
              <a:rPr lang="en-US" altLang="en-US" sz="2200" dirty="0" smtClean="0">
                <a:latin typeface="Tahoma" panose="020B0604030504040204" pitchFamily="34" charset="0"/>
              </a:rPr>
              <a:t>.</a:t>
            </a:r>
            <a:endParaRPr lang="en-US" altLang="en-US" sz="2200" dirty="0">
              <a:latin typeface="Tahoma" panose="020B0604030504040204" pitchFamily="34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altLang="en-US" sz="2200" dirty="0" err="1">
                <a:latin typeface="Tahoma" panose="020B0604030504040204" pitchFamily="34" charset="0"/>
              </a:rPr>
              <a:t>Semua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alat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penunjang</a:t>
            </a:r>
            <a:r>
              <a:rPr lang="en-US" altLang="en-US" sz="2200" dirty="0">
                <a:latin typeface="Tahoma" panose="020B0604030504040204" pitchFamily="34" charset="0"/>
              </a:rPr>
              <a:t> yang </a:t>
            </a:r>
            <a:r>
              <a:rPr lang="en-US" altLang="en-US" sz="2200" dirty="0" err="1">
                <a:latin typeface="Tahoma" panose="020B0604030504040204" pitchFamily="34" charset="0"/>
              </a:rPr>
              <a:t>ada</a:t>
            </a:r>
            <a:r>
              <a:rPr lang="en-US" altLang="en-US" sz="2200" dirty="0">
                <a:latin typeface="Tahoma" panose="020B0604030504040204" pitchFamily="34" charset="0"/>
              </a:rPr>
              <a:t> (Oven, </a:t>
            </a:r>
            <a:r>
              <a:rPr lang="en-US" altLang="en-US" sz="2200" dirty="0" err="1">
                <a:latin typeface="Tahoma" panose="020B0604030504040204" pitchFamily="34" charset="0"/>
              </a:rPr>
              <a:t>almari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asam</a:t>
            </a:r>
            <a:r>
              <a:rPr lang="en-US" altLang="en-US" sz="2200" dirty="0">
                <a:latin typeface="Tahoma" panose="020B0604030504040204" pitchFamily="34" charset="0"/>
              </a:rPr>
              <a:t>, Freezer, </a:t>
            </a:r>
            <a:r>
              <a:rPr lang="en-US" altLang="en-US" sz="2200" dirty="0" err="1">
                <a:latin typeface="Tahoma" panose="020B0604030504040204" pitchFamily="34" charset="0"/>
              </a:rPr>
              <a:t>dll</a:t>
            </a:r>
            <a:r>
              <a:rPr lang="en-US" altLang="en-US" sz="2200" dirty="0">
                <a:latin typeface="Tahoma" panose="020B0604030504040204" pitchFamily="34" charset="0"/>
              </a:rPr>
              <a:t>) </a:t>
            </a:r>
            <a:r>
              <a:rPr lang="en-US" altLang="en-US" sz="2200" dirty="0" err="1">
                <a:latin typeface="Tahoma" panose="020B0604030504040204" pitchFamily="34" charset="0"/>
              </a:rPr>
              <a:t>apah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layak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digunakan</a:t>
            </a:r>
            <a:endParaRPr lang="en-US" altLang="en-US" sz="2200" dirty="0">
              <a:latin typeface="Tahoma" panose="020B0604030504040204" pitchFamily="34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altLang="en-US" sz="2200" dirty="0" err="1">
                <a:latin typeface="Tahoma" panose="020B0604030504040204" pitchFamily="34" charset="0"/>
              </a:rPr>
              <a:t>Jika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hasil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verifikasi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dan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kalibrasi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tidak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memuaskan</a:t>
            </a:r>
            <a:r>
              <a:rPr lang="en-US" altLang="en-US" sz="2200" dirty="0">
                <a:latin typeface="Tahoma" panose="020B0604030504040204" pitchFamily="34" charset="0"/>
              </a:rPr>
              <a:t>, </a:t>
            </a:r>
            <a:r>
              <a:rPr lang="en-US" altLang="en-US" sz="2200" dirty="0" err="1">
                <a:latin typeface="Tahoma" panose="020B0604030504040204" pitchFamily="34" charset="0"/>
              </a:rPr>
              <a:t>peralatan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tersebut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diperbaiki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atau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dilengkapi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suku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cadangnya</a:t>
            </a:r>
            <a:r>
              <a:rPr lang="en-US" altLang="en-US" sz="2200" dirty="0">
                <a:latin typeface="Tahoma" panose="020B0604030504040204" pitchFamily="34" charset="0"/>
              </a:rPr>
              <a:t>, </a:t>
            </a:r>
            <a:r>
              <a:rPr lang="en-US" altLang="en-US" sz="2200" dirty="0" err="1">
                <a:latin typeface="Tahoma" panose="020B0604030504040204" pitchFamily="34" charset="0"/>
              </a:rPr>
              <a:t>shg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hasil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kalibrasi</a:t>
            </a:r>
            <a:r>
              <a:rPr lang="en-US" altLang="en-US" sz="2200" dirty="0">
                <a:latin typeface="Tahoma" panose="020B0604030504040204" pitchFamily="34" charset="0"/>
              </a:rPr>
              <a:t> </a:t>
            </a:r>
            <a:r>
              <a:rPr lang="en-US" altLang="en-US" sz="2200" dirty="0" err="1">
                <a:latin typeface="Tahoma" panose="020B0604030504040204" pitchFamily="34" charset="0"/>
              </a:rPr>
              <a:t>memuaskan</a:t>
            </a:r>
            <a:endParaRPr lang="en-US" altLang="en-US" sz="2200" dirty="0">
              <a:latin typeface="Tahoma" panose="020B0604030504040204" pitchFamily="34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endParaRPr lang="en-US" altLang="en-US" sz="2200" dirty="0">
              <a:latin typeface="Tahoma" panose="020B0604030504040204" pitchFamily="34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endParaRPr lang="en-US" altLang="en-US" sz="2200" dirty="0">
              <a:latin typeface="Tahoma" panose="020B0604030504040204" pitchFamily="34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83568" y="332656"/>
            <a:ext cx="741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/>
              <a:t>Inventarisasi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Peralatan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207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67544" y="427038"/>
            <a:ext cx="8064896" cy="684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35000"/>
              </a:spcBef>
            </a:pPr>
            <a:r>
              <a:rPr lang="en-US" altLang="en-US" sz="3000" b="1" dirty="0" err="1">
                <a:latin typeface="Tahoma" panose="020B0604030504040204" pitchFamily="34" charset="0"/>
              </a:rPr>
              <a:t>Inventarisasi</a:t>
            </a:r>
            <a:r>
              <a:rPr lang="en-US" altLang="en-US" sz="3000" b="1" dirty="0">
                <a:latin typeface="Tahoma" panose="020B0604030504040204" pitchFamily="34" charset="0"/>
              </a:rPr>
              <a:t> </a:t>
            </a:r>
            <a:r>
              <a:rPr lang="en-US" altLang="en-US" sz="3000" b="1" dirty="0" err="1">
                <a:latin typeface="Tahoma" panose="020B0604030504040204" pitchFamily="34" charset="0"/>
              </a:rPr>
              <a:t>Standar</a:t>
            </a:r>
            <a:r>
              <a:rPr lang="en-US" altLang="en-US" sz="3000" b="1" dirty="0">
                <a:latin typeface="Tahoma" panose="020B0604030504040204" pitchFamily="34" charset="0"/>
              </a:rPr>
              <a:t> </a:t>
            </a:r>
            <a:r>
              <a:rPr lang="en-US" altLang="en-US" sz="3000" b="1" dirty="0" err="1">
                <a:latin typeface="Tahoma" panose="020B0604030504040204" pitchFamily="34" charset="0"/>
              </a:rPr>
              <a:t>Acuan</a:t>
            </a:r>
            <a:r>
              <a:rPr lang="en-US" altLang="en-US" sz="3000" b="1" dirty="0">
                <a:latin typeface="Tahoma" panose="020B0604030504040204" pitchFamily="34" charset="0"/>
              </a:rPr>
              <a:t> </a:t>
            </a:r>
            <a:r>
              <a:rPr lang="en-US" altLang="en-US" sz="3000" b="1" dirty="0" err="1">
                <a:latin typeface="Tahoma" panose="020B0604030504040204" pitchFamily="34" charset="0"/>
              </a:rPr>
              <a:t>dan</a:t>
            </a:r>
            <a:r>
              <a:rPr lang="en-US" altLang="en-US" sz="3000" b="1" dirty="0">
                <a:latin typeface="Tahoma" panose="020B0604030504040204" pitchFamily="34" charset="0"/>
              </a:rPr>
              <a:t> </a:t>
            </a:r>
            <a:r>
              <a:rPr lang="en-US" altLang="en-US" sz="3000" b="1" dirty="0" err="1">
                <a:latin typeface="Tahoma" panose="020B0604030504040204" pitchFamily="34" charset="0"/>
              </a:rPr>
              <a:t>bahan</a:t>
            </a:r>
            <a:r>
              <a:rPr lang="en-US" altLang="en-US" sz="3000" b="1" dirty="0"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65000"/>
              </a:lnSpc>
              <a:spcBef>
                <a:spcPct val="35000"/>
              </a:spcBef>
            </a:pPr>
            <a:endParaRPr lang="en-US" altLang="en-US" sz="2000" b="1" dirty="0" smtClean="0">
              <a:latin typeface="Tahoma" panose="020B0604030504040204" pitchFamily="34" charset="0"/>
            </a:endParaRPr>
          </a:p>
          <a:p>
            <a:pPr>
              <a:lnSpc>
                <a:spcPct val="65000"/>
              </a:lnSpc>
              <a:spcBef>
                <a:spcPct val="35000"/>
              </a:spcBef>
            </a:pPr>
            <a:endParaRPr lang="en-US" altLang="en-US" sz="2000" b="1" dirty="0">
              <a:latin typeface="Tahoma" panose="020B0604030504040204" pitchFamily="34" charset="0"/>
            </a:endParaRPr>
          </a:p>
          <a:p>
            <a:pPr>
              <a:lnSpc>
                <a:spcPct val="65000"/>
              </a:lnSpc>
              <a:spcBef>
                <a:spcPct val="35000"/>
              </a:spcBef>
            </a:pPr>
            <a:r>
              <a:rPr lang="en-US" altLang="en-US" sz="2000" b="1" dirty="0" err="1" smtClean="0">
                <a:latin typeface="Tahoma" panose="020B0604030504040204" pitchFamily="34" charset="0"/>
              </a:rPr>
              <a:t>Acuan</a:t>
            </a:r>
            <a:r>
              <a:rPr lang="en-US" altLang="en-US" sz="2000" b="1" dirty="0" smtClean="0">
                <a:latin typeface="Tahoma" panose="020B0604030504040204" pitchFamily="34" charset="0"/>
              </a:rPr>
              <a:t> </a:t>
            </a:r>
            <a:r>
              <a:rPr lang="en-US" altLang="en-US" sz="2000" b="1" dirty="0">
                <a:latin typeface="Tahoma" panose="020B060403050404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endParaRPr lang="en-US" altLang="en-US" sz="2000" dirty="0">
              <a:latin typeface="Tahoma" panose="020B0604030504040204" pitchFamily="34" charset="0"/>
            </a:endParaRP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en-US" sz="2000" dirty="0" err="1">
                <a:latin typeface="Tahoma" panose="020B0604030504040204" pitchFamily="34" charset="0"/>
              </a:rPr>
              <a:t>Standar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 smtClean="0">
                <a:latin typeface="Tahoma" panose="020B0604030504040204" pitchFamily="34" charset="0"/>
              </a:rPr>
              <a:t>Acuan</a:t>
            </a:r>
            <a:r>
              <a:rPr lang="en-US" altLang="en-US" sz="2000" dirty="0" smtClean="0">
                <a:latin typeface="Tahoma" panose="020B0604030504040204" pitchFamily="34" charset="0"/>
              </a:rPr>
              <a:t>, </a:t>
            </a:r>
            <a:r>
              <a:rPr lang="en-US" altLang="en-US" sz="2000" dirty="0" err="1" smtClean="0">
                <a:latin typeface="Tahoma" panose="020B0604030504040204" pitchFamily="34" charset="0"/>
              </a:rPr>
              <a:t>misalnya</a:t>
            </a:r>
            <a:r>
              <a:rPr lang="en-US" altLang="en-US" sz="2000" dirty="0" smtClean="0">
                <a:latin typeface="Tahoma" panose="020B0604030504040204" pitchFamily="34" charset="0"/>
              </a:rPr>
              <a:t> </a:t>
            </a:r>
            <a:r>
              <a:rPr lang="en-US" altLang="en-US" sz="2000" dirty="0">
                <a:latin typeface="Tahoma" panose="020B0604030504040204" pitchFamily="34" charset="0"/>
              </a:rPr>
              <a:t>: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latin typeface="Tahoma" panose="020B0604030504040204" pitchFamily="34" charset="0"/>
              </a:rPr>
              <a:t>Larutan</a:t>
            </a:r>
            <a:r>
              <a:rPr lang="en-US" altLang="en-US" sz="2000" dirty="0">
                <a:latin typeface="Tahoma" panose="020B0604030504040204" pitchFamily="34" charset="0"/>
              </a:rPr>
              <a:t> Holmium </a:t>
            </a:r>
            <a:r>
              <a:rPr lang="en-US" altLang="en-US" sz="2000" dirty="0" err="1">
                <a:latin typeface="Tahoma" panose="020B0604030504040204" pitchFamily="34" charset="0"/>
              </a:rPr>
              <a:t>untuk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kalibrasi</a:t>
            </a:r>
            <a:r>
              <a:rPr lang="en-US" altLang="en-US" sz="2000" dirty="0">
                <a:latin typeface="Tahoma" panose="020B0604030504040204" pitchFamily="34" charset="0"/>
              </a:rPr>
              <a:t> UV-Vis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latin typeface="Tahoma" panose="020B0604030504040204" pitchFamily="34" charset="0"/>
              </a:rPr>
              <a:t>Larutan</a:t>
            </a:r>
            <a:r>
              <a:rPr lang="en-US" altLang="en-US" sz="2000" dirty="0">
                <a:latin typeface="Tahoma" panose="020B0604030504040204" pitchFamily="34" charset="0"/>
              </a:rPr>
              <a:t> Buffer </a:t>
            </a:r>
            <a:r>
              <a:rPr lang="en-US" altLang="en-US" sz="2000" dirty="0" err="1">
                <a:latin typeface="Tahoma" panose="020B0604030504040204" pitchFamily="34" charset="0"/>
              </a:rPr>
              <a:t>standar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untuk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kalibrasi</a:t>
            </a:r>
            <a:r>
              <a:rPr lang="en-US" altLang="en-US" sz="2000" dirty="0">
                <a:latin typeface="Tahoma" panose="020B0604030504040204" pitchFamily="34" charset="0"/>
              </a:rPr>
              <a:t> pH meter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latin typeface="Tahoma" panose="020B0604030504040204" pitchFamily="34" charset="0"/>
              </a:rPr>
              <a:t>Anak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timbangan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bersertifikat</a:t>
            </a:r>
            <a:r>
              <a:rPr lang="en-US" altLang="en-US" sz="2000" dirty="0">
                <a:latin typeface="Tahoma" panose="020B0604030504040204" pitchFamily="34" charset="0"/>
              </a:rPr>
              <a:t> (</a:t>
            </a:r>
            <a:r>
              <a:rPr lang="en-US" altLang="en-US" sz="2000" dirty="0" err="1">
                <a:latin typeface="Tahoma" panose="020B0604030504040204" pitchFamily="34" charset="0"/>
              </a:rPr>
              <a:t>kalibrasi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timbangan</a:t>
            </a:r>
            <a:r>
              <a:rPr lang="en-US" altLang="en-US" sz="2000" dirty="0" smtClean="0">
                <a:latin typeface="Tahoma" panose="020B0604030504040204" pitchFamily="34" charset="0"/>
              </a:rPr>
              <a:t>)</a:t>
            </a:r>
          </a:p>
          <a:p>
            <a:pPr marL="0" indent="0">
              <a:lnSpc>
                <a:spcPct val="105000"/>
              </a:lnSpc>
              <a:spcBef>
                <a:spcPct val="5000"/>
              </a:spcBef>
            </a:pPr>
            <a:endParaRPr lang="en-US" altLang="en-US" sz="2000" dirty="0">
              <a:latin typeface="Tahoma" panose="020B0604030504040204" pitchFamily="34" charset="0"/>
            </a:endParaRP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n-US" sz="2000" b="1" dirty="0" err="1">
                <a:latin typeface="Tahoma" panose="020B0604030504040204" pitchFamily="34" charset="0"/>
              </a:rPr>
              <a:t>Bahan</a:t>
            </a:r>
            <a:r>
              <a:rPr lang="en-US" altLang="en-US" sz="2000" b="1" dirty="0">
                <a:latin typeface="Tahoma" panose="020B0604030504040204" pitchFamily="34" charset="0"/>
              </a:rPr>
              <a:t> </a:t>
            </a:r>
            <a:r>
              <a:rPr lang="en-US" altLang="en-US" sz="2000" b="1" dirty="0" err="1">
                <a:latin typeface="Tahoma" panose="020B0604030504040204" pitchFamily="34" charset="0"/>
              </a:rPr>
              <a:t>Acuan</a:t>
            </a:r>
            <a:r>
              <a:rPr lang="en-US" altLang="en-US" sz="2000" b="1" dirty="0">
                <a:latin typeface="Tahoma" panose="020B0604030504040204" pitchFamily="34" charset="0"/>
              </a:rPr>
              <a:t> :</a:t>
            </a: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r>
              <a:rPr lang="en-US" altLang="en-US" sz="2000" dirty="0" err="1" smtClean="0">
                <a:latin typeface="Tahoma" panose="020B0604030504040204" pitchFamily="34" charset="0"/>
              </a:rPr>
              <a:t>Jenis</a:t>
            </a:r>
            <a:r>
              <a:rPr lang="en-US" altLang="en-US" sz="2000" dirty="0" smtClean="0">
                <a:latin typeface="Tahoma" panose="020B0604030504040204" pitchFamily="34" charset="0"/>
              </a:rPr>
              <a:t> </a:t>
            </a:r>
            <a:r>
              <a:rPr lang="en-US" altLang="en-US" sz="2000" dirty="0">
                <a:latin typeface="Tahoma" panose="020B0604030504040204" pitchFamily="34" charset="0"/>
              </a:rPr>
              <a:t>SRM/CRM yang </a:t>
            </a:r>
            <a:r>
              <a:rPr lang="en-US" altLang="en-US" sz="2000" dirty="0" err="1">
                <a:latin typeface="Tahoma" panose="020B0604030504040204" pitchFamily="34" charset="0"/>
              </a:rPr>
              <a:t>ada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untuk</a:t>
            </a:r>
            <a:r>
              <a:rPr lang="en-US" altLang="en-US" sz="2000" dirty="0">
                <a:latin typeface="Tahoma" panose="020B0604030504040204" pitchFamily="34" charset="0"/>
              </a:rPr>
              <a:t>   </a:t>
            </a:r>
            <a:r>
              <a:rPr lang="en-US" altLang="en-US" sz="2000" dirty="0" err="1">
                <a:latin typeface="Tahoma" panose="020B0604030504040204" pitchFamily="34" charset="0"/>
              </a:rPr>
              <a:t>validasi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metode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pengujian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r>
              <a:rPr lang="en-US" altLang="en-US" sz="2000" dirty="0" err="1">
                <a:latin typeface="Tahoma" panose="020B0604030504040204" pitchFamily="34" charset="0"/>
              </a:rPr>
              <a:t>Kondisi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standar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acuan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dan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bahan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r>
              <a:rPr lang="en-US" altLang="en-US" sz="2000" dirty="0" err="1">
                <a:latin typeface="Tahoma" panose="020B0604030504040204" pitchFamily="34" charset="0"/>
              </a:rPr>
              <a:t>acuan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>
              <a:lnSpc>
                <a:spcPct val="105000"/>
              </a:lnSpc>
              <a:spcBef>
                <a:spcPct val="5000"/>
              </a:spcBef>
              <a:buFont typeface="Wingdings" panose="05000000000000000000" pitchFamily="2" charset="2"/>
              <a:buChar char="ü"/>
            </a:pPr>
            <a:endParaRPr lang="en-US" altLang="en-US" sz="20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Char char="ü"/>
            </a:pPr>
            <a:endParaRPr lang="en-US" altLang="en-US" sz="20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endParaRPr lang="en-US" altLang="en-US" sz="20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endParaRPr lang="en-US" altLang="en-US" sz="20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endParaRPr lang="en-US" altLang="en-US" sz="20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endParaRPr lang="en-US" altLang="en-US" sz="20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endParaRPr lang="en-US" altLang="en-US" sz="20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76672"/>
            <a:ext cx="6781800" cy="609600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latin typeface="Century Gothic" panose="020B0502020202020204" pitchFamily="34" charset="0"/>
              </a:rPr>
              <a:t>EVALUASI JAMINAN MUTU HASIL PENGUJIAN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7772400" cy="3992563"/>
          </a:xfrm>
        </p:spPr>
        <p:txBody>
          <a:bodyPr/>
          <a:lstStyle/>
          <a:p>
            <a:pPr algn="just"/>
            <a:r>
              <a:rPr lang="en-US" altLang="en-US" sz="2400" dirty="0" err="1"/>
              <a:t>Keahlian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Personil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Pengujian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analis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atau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laboran</a:t>
            </a:r>
            <a:r>
              <a:rPr lang="en-US" altLang="en-US" sz="2400" dirty="0" smtClean="0"/>
              <a:t>)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Mahasiswa</a:t>
            </a:r>
            <a:r>
              <a:rPr lang="en-US" altLang="en-US" sz="2400" dirty="0" smtClean="0"/>
              <a:t> yang </a:t>
            </a:r>
            <a:r>
              <a:rPr lang="en-US" altLang="en-US" sz="2400" dirty="0" err="1"/>
              <a:t>p</a:t>
            </a:r>
            <a:r>
              <a:rPr lang="en-US" altLang="en-US" sz="2400" dirty="0" err="1" smtClean="0"/>
              <a:t>raktikum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algn="just"/>
            <a:r>
              <a:rPr lang="en-US" altLang="en-US" sz="2400" dirty="0" err="1"/>
              <a:t>Hasil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verifikasi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kalibrasi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peralatan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digunakan</a:t>
            </a:r>
            <a:endParaRPr lang="en-US" altLang="en-US" sz="2400" dirty="0"/>
          </a:p>
          <a:p>
            <a:pPr algn="just"/>
            <a:r>
              <a:rPr lang="en-US" altLang="en-US" sz="2400" dirty="0" err="1"/>
              <a:t>Metode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Uji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(SNI, ASTM, </a:t>
            </a:r>
            <a:r>
              <a:rPr lang="en-US" altLang="en-US" sz="2400" dirty="0" err="1" smtClean="0"/>
              <a:t>atau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dikembangkan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Sendiri</a:t>
            </a:r>
            <a:r>
              <a:rPr lang="en-US" altLang="en-US" sz="2400" dirty="0"/>
              <a:t>)</a:t>
            </a:r>
          </a:p>
          <a:p>
            <a:pPr algn="just"/>
            <a:r>
              <a:rPr lang="en-US" altLang="en-US" sz="2400" dirty="0" err="1"/>
              <a:t>Hasil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Validasi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Metode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Jenis</a:t>
            </a:r>
            <a:r>
              <a:rPr lang="en-US" altLang="en-US" sz="2400" dirty="0"/>
              <a:t> SRM/CRM</a:t>
            </a:r>
          </a:p>
          <a:p>
            <a:pPr algn="just"/>
            <a:r>
              <a:rPr lang="en-US" altLang="en-US" sz="2400" dirty="0" err="1"/>
              <a:t>Hasil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Evaluasi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Uji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Profisiensi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Uji</a:t>
            </a:r>
            <a:r>
              <a:rPr lang="en-US" altLang="en-US" sz="2400" dirty="0"/>
              <a:t> banding </a:t>
            </a:r>
            <a:r>
              <a:rPr lang="en-US" altLang="en-US" sz="2400" dirty="0" err="1"/>
              <a:t>antar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Laboratorium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memuaskan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tidak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algn="just"/>
            <a:r>
              <a:rPr lang="en-US" altLang="en-US" sz="2400" dirty="0" err="1"/>
              <a:t>Ketidakpastian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hasil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pengukuran</a:t>
            </a:r>
            <a:r>
              <a:rPr lang="en-US" altLang="en-US" sz="2400" dirty="0" smtClean="0"/>
              <a:t>.</a:t>
            </a:r>
          </a:p>
          <a:p>
            <a:pPr algn="just"/>
            <a:r>
              <a:rPr lang="en-US" altLang="en-US" sz="2400" dirty="0" err="1" smtClean="0"/>
              <a:t>Hasil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evaluasi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penilaian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praktikum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mahasiswa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663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391400" cy="990600"/>
          </a:xfrm>
        </p:spPr>
        <p:txBody>
          <a:bodyPr/>
          <a:lstStyle/>
          <a:p>
            <a:r>
              <a:rPr lang="en-US" altLang="en-US" sz="32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Membuat</a:t>
            </a:r>
            <a:r>
              <a:rPr lang="en-US" altLang="en-US" sz="3200" b="1" dirty="0" smtClean="0">
                <a:ea typeface="Tahoma" panose="020B0604030504040204" pitchFamily="34" charset="0"/>
                <a:cs typeface="Tahoma" panose="020B0604030504040204" pitchFamily="34" charset="0"/>
              </a:rPr>
              <a:t> Program </a:t>
            </a:r>
            <a:r>
              <a:rPr lang="en-US" altLang="en-US" sz="32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Verifikasi</a:t>
            </a:r>
            <a:r>
              <a:rPr lang="en-US" altLang="en-US" sz="3200" b="1" dirty="0" smtClean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2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Kalibrasi</a:t>
            </a:r>
            <a:r>
              <a:rPr lang="en-US" altLang="en-US" sz="3200" b="1" dirty="0" smtClean="0"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altLang="en-US" sz="32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Uji</a:t>
            </a:r>
            <a:r>
              <a:rPr lang="en-US" altLang="en-US" sz="32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Profesiensi</a:t>
            </a:r>
            <a:endParaRPr lang="en-US" altLang="en-US" sz="32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348880"/>
            <a:ext cx="7325816" cy="3078163"/>
          </a:xfrm>
        </p:spPr>
        <p:txBody>
          <a:bodyPr/>
          <a:lstStyle/>
          <a:p>
            <a:r>
              <a:rPr lang="en-US" altLang="en-US" sz="2800" dirty="0"/>
              <a:t>Program </a:t>
            </a:r>
            <a:r>
              <a:rPr lang="en-US" altLang="en-US" sz="2800" dirty="0" err="1"/>
              <a:t>Verifikasi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setiap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Alat</a:t>
            </a:r>
            <a:endParaRPr lang="en-US" altLang="en-US" sz="2800" dirty="0"/>
          </a:p>
          <a:p>
            <a:r>
              <a:rPr lang="en-US" altLang="en-US" sz="2800" dirty="0"/>
              <a:t>Program </a:t>
            </a:r>
            <a:r>
              <a:rPr lang="en-US" altLang="en-US" sz="2800" dirty="0" err="1"/>
              <a:t>Kalibrasi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setiap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Alat</a:t>
            </a:r>
            <a:endParaRPr lang="en-US" altLang="en-US" sz="2800" dirty="0"/>
          </a:p>
          <a:p>
            <a:r>
              <a:rPr lang="en-US" altLang="en-US" sz="2800" dirty="0"/>
              <a:t>Program </a:t>
            </a:r>
            <a:r>
              <a:rPr lang="en-US" altLang="en-US" sz="2800" dirty="0" err="1"/>
              <a:t>Validasi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Verifikasi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metode</a:t>
            </a:r>
            <a:endParaRPr lang="en-US" altLang="en-US" sz="2800" dirty="0"/>
          </a:p>
          <a:p>
            <a:r>
              <a:rPr lang="en-US" altLang="en-US" sz="2800" dirty="0"/>
              <a:t>Program </a:t>
            </a:r>
            <a:r>
              <a:rPr lang="en-US" altLang="en-US" sz="2800" dirty="0" err="1" smtClean="0"/>
              <a:t>Validasi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Verifikasi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hasil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pemeriksaan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laboratorium</a:t>
            </a:r>
            <a:endParaRPr lang="en-US" altLang="en-US" sz="2800" dirty="0" smtClean="0"/>
          </a:p>
          <a:p>
            <a:r>
              <a:rPr lang="en-US" altLang="en-US" sz="2800" dirty="0" smtClean="0"/>
              <a:t>Program </a:t>
            </a:r>
            <a:r>
              <a:rPr lang="en-US" altLang="en-US" sz="2800" dirty="0" err="1" smtClean="0"/>
              <a:t>Uji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Profesiensi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uji</a:t>
            </a:r>
            <a:r>
              <a:rPr lang="en-US" altLang="en-US" sz="2800" dirty="0" smtClean="0"/>
              <a:t> banding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laboratorium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37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1187624" y="1798514"/>
            <a:ext cx="6336704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 eaLnBrk="1" hangingPunct="1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Learning Output:</a:t>
            </a:r>
          </a:p>
          <a:p>
            <a:pPr marL="0" indent="0" algn="just" eaLnBrk="1" hangingPunct="1">
              <a:buNone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Sejarah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ISO 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Pendahuluan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ISO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Persamaan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dan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Perbedaan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ISO 9001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dan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9004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Persiapan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Akreditasi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Laboratorium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Institusi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Pendidikan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1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305800" cy="480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 smtClean="0">
                <a:latin typeface="+mj-lt"/>
              </a:rPr>
              <a:t>Inventarisasi</a:t>
            </a:r>
            <a:r>
              <a:rPr lang="en-US" altLang="en-US" sz="3200" b="1" dirty="0" smtClean="0">
                <a:latin typeface="+mj-lt"/>
              </a:rPr>
              <a:t> </a:t>
            </a:r>
            <a:r>
              <a:rPr lang="en-US" altLang="en-US" sz="3200" b="1" dirty="0" err="1" smtClean="0">
                <a:latin typeface="+mj-lt"/>
              </a:rPr>
              <a:t>Kemampuan</a:t>
            </a:r>
            <a:r>
              <a:rPr lang="en-US" altLang="en-US" sz="3200" b="1" dirty="0" smtClean="0">
                <a:latin typeface="+mj-lt"/>
              </a:rPr>
              <a:t> </a:t>
            </a:r>
            <a:r>
              <a:rPr lang="en-US" altLang="en-US" sz="3200" b="1" dirty="0" err="1" smtClean="0">
                <a:latin typeface="+mj-lt"/>
              </a:rPr>
              <a:t>Pengujian</a:t>
            </a:r>
            <a:r>
              <a:rPr lang="en-US" altLang="en-US" sz="3200" b="1" dirty="0" smtClean="0">
                <a:latin typeface="+mj-lt"/>
              </a:rPr>
              <a:t> </a:t>
            </a:r>
            <a:r>
              <a:rPr lang="en-US" altLang="en-US" sz="3200" dirty="0" smtClean="0">
                <a:latin typeface="+mj-lt"/>
              </a:rPr>
              <a:t>:</a:t>
            </a:r>
          </a:p>
          <a:p>
            <a:pPr algn="ctr">
              <a:spcBef>
                <a:spcPct val="50000"/>
              </a:spcBef>
            </a:pPr>
            <a:endParaRPr lang="en-US" altLang="en-US" sz="2600" dirty="0">
              <a:latin typeface="+mj-lt"/>
            </a:endParaRPr>
          </a:p>
          <a:p>
            <a:pPr marL="457200" indent="-457200">
              <a:lnSpc>
                <a:spcPct val="90000"/>
              </a:lnSpc>
              <a:spcBef>
                <a:spcPct val="55000"/>
              </a:spcBef>
              <a:buFont typeface="Wingdings" panose="05000000000000000000" pitchFamily="2" charset="2"/>
              <a:buChar char="q"/>
            </a:pPr>
            <a:r>
              <a:rPr lang="en-US" altLang="en-US" sz="2600" dirty="0" err="1" smtClean="0">
                <a:latin typeface="+mj-lt"/>
              </a:rPr>
              <a:t>Jenis</a:t>
            </a:r>
            <a:r>
              <a:rPr lang="en-US" altLang="en-US" sz="2600" dirty="0" smtClean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Pengujian</a:t>
            </a:r>
            <a:r>
              <a:rPr lang="en-US" altLang="en-US" sz="2600" dirty="0">
                <a:latin typeface="+mj-lt"/>
              </a:rPr>
              <a:t> (</a:t>
            </a:r>
            <a:r>
              <a:rPr lang="en-US" altLang="en-US" sz="2600" dirty="0" smtClean="0">
                <a:latin typeface="+mj-lt"/>
              </a:rPr>
              <a:t>Kimia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 smtClean="0">
                <a:latin typeface="+mj-lt"/>
              </a:rPr>
              <a:t>klinik</a:t>
            </a:r>
            <a:r>
              <a:rPr lang="en-US" altLang="en-US" sz="2600" dirty="0" smtClean="0">
                <a:latin typeface="+mj-lt"/>
              </a:rPr>
              <a:t>, </a:t>
            </a:r>
            <a:r>
              <a:rPr lang="en-US" altLang="en-US" sz="2600" dirty="0" err="1" smtClean="0">
                <a:latin typeface="+mj-lt"/>
              </a:rPr>
              <a:t>imunologi</a:t>
            </a:r>
            <a:r>
              <a:rPr lang="en-US" altLang="en-US" sz="2600" dirty="0" smtClean="0">
                <a:latin typeface="+mj-lt"/>
              </a:rPr>
              <a:t>, </a:t>
            </a:r>
            <a:r>
              <a:rPr lang="en-US" altLang="en-US" sz="2600" dirty="0" err="1" smtClean="0">
                <a:latin typeface="+mj-lt"/>
              </a:rPr>
              <a:t>mikrobiologi</a:t>
            </a:r>
            <a:r>
              <a:rPr lang="en-US" altLang="en-US" sz="2600" dirty="0" smtClean="0">
                <a:latin typeface="+mj-lt"/>
              </a:rPr>
              <a:t>, </a:t>
            </a:r>
            <a:r>
              <a:rPr lang="en-US" altLang="en-US" sz="2600" dirty="0" err="1" smtClean="0">
                <a:latin typeface="+mj-lt"/>
              </a:rPr>
              <a:t>dll</a:t>
            </a:r>
            <a:r>
              <a:rPr lang="en-US" altLang="en-US" sz="2600" dirty="0" smtClean="0">
                <a:latin typeface="+mj-lt"/>
              </a:rPr>
              <a:t>)</a:t>
            </a:r>
            <a:endParaRPr lang="en-US" altLang="en-US" sz="2600" dirty="0">
              <a:latin typeface="+mj-lt"/>
            </a:endParaRPr>
          </a:p>
          <a:p>
            <a:pPr marL="457200" indent="-457200">
              <a:lnSpc>
                <a:spcPct val="90000"/>
              </a:lnSpc>
              <a:spcBef>
                <a:spcPct val="55000"/>
              </a:spcBef>
              <a:buFont typeface="Wingdings" panose="05000000000000000000" pitchFamily="2" charset="2"/>
              <a:buChar char="q"/>
            </a:pPr>
            <a:r>
              <a:rPr lang="en-US" altLang="en-US" sz="2600" dirty="0" err="1" smtClean="0">
                <a:latin typeface="+mj-lt"/>
              </a:rPr>
              <a:t>Jenis</a:t>
            </a:r>
            <a:r>
              <a:rPr lang="en-US" altLang="en-US" sz="2600" dirty="0" smtClean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Kalibrasi</a:t>
            </a:r>
            <a:r>
              <a:rPr lang="en-US" altLang="en-US" sz="2600" dirty="0">
                <a:latin typeface="+mj-lt"/>
              </a:rPr>
              <a:t> (</a:t>
            </a:r>
            <a:r>
              <a:rPr lang="en-US" altLang="en-US" sz="2600" dirty="0" err="1">
                <a:latin typeface="+mj-lt"/>
              </a:rPr>
              <a:t>Suhu</a:t>
            </a:r>
            <a:r>
              <a:rPr lang="en-US" altLang="en-US" sz="2600" dirty="0">
                <a:latin typeface="+mj-lt"/>
              </a:rPr>
              <a:t>, volume, </a:t>
            </a:r>
            <a:r>
              <a:rPr lang="en-US" altLang="en-US" sz="2600" dirty="0" err="1">
                <a:latin typeface="+mj-lt"/>
              </a:rPr>
              <a:t>massa</a:t>
            </a:r>
            <a:r>
              <a:rPr lang="en-US" altLang="en-US" sz="2600" dirty="0">
                <a:latin typeface="+mj-lt"/>
              </a:rPr>
              <a:t>, </a:t>
            </a:r>
            <a:r>
              <a:rPr lang="en-US" altLang="en-US" sz="2600" dirty="0" err="1">
                <a:latin typeface="+mj-lt"/>
              </a:rPr>
              <a:t>tekanan</a:t>
            </a:r>
            <a:r>
              <a:rPr lang="en-US" altLang="en-US" sz="2600" dirty="0">
                <a:latin typeface="+mj-lt"/>
              </a:rPr>
              <a:t>, </a:t>
            </a:r>
            <a:r>
              <a:rPr lang="en-US" altLang="en-US" sz="2600" dirty="0" smtClean="0">
                <a:latin typeface="+mj-lt"/>
              </a:rPr>
              <a:t> </a:t>
            </a:r>
            <a:r>
              <a:rPr lang="en-US" altLang="en-US" sz="2600" dirty="0" err="1" smtClean="0">
                <a:latin typeface="+mj-lt"/>
              </a:rPr>
              <a:t>dll</a:t>
            </a:r>
            <a:r>
              <a:rPr lang="en-US" altLang="en-US" sz="2600" dirty="0" smtClean="0">
                <a:latin typeface="+mj-lt"/>
              </a:rPr>
              <a:t>)</a:t>
            </a:r>
            <a:r>
              <a:rPr lang="en-US" altLang="en-US" sz="2600" dirty="0" err="1" smtClean="0">
                <a:latin typeface="+mj-lt"/>
              </a:rPr>
              <a:t>Jenis</a:t>
            </a:r>
            <a:r>
              <a:rPr lang="en-US" altLang="en-US" sz="2600" dirty="0" smtClean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Bahan</a:t>
            </a:r>
            <a:r>
              <a:rPr lang="en-US" altLang="en-US" sz="2600" dirty="0">
                <a:latin typeface="+mj-lt"/>
              </a:rPr>
              <a:t> yang </a:t>
            </a:r>
            <a:r>
              <a:rPr lang="en-US" altLang="en-US" sz="2600" dirty="0" err="1">
                <a:latin typeface="+mj-lt"/>
              </a:rPr>
              <a:t>Diuji</a:t>
            </a:r>
            <a:r>
              <a:rPr lang="en-US" altLang="en-US" sz="2600" dirty="0">
                <a:latin typeface="+mj-lt"/>
              </a:rPr>
              <a:t> (Air, </a:t>
            </a:r>
            <a:r>
              <a:rPr lang="en-US" altLang="en-US" sz="2600" dirty="0" err="1">
                <a:latin typeface="+mj-lt"/>
              </a:rPr>
              <a:t>limbah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padat</a:t>
            </a:r>
            <a:r>
              <a:rPr lang="en-US" altLang="en-US" sz="2600" dirty="0">
                <a:latin typeface="+mj-lt"/>
              </a:rPr>
              <a:t>, </a:t>
            </a:r>
            <a:r>
              <a:rPr lang="en-US" altLang="en-US" sz="2600" dirty="0" err="1">
                <a:latin typeface="+mj-lt"/>
              </a:rPr>
              <a:t>limbah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cair</a:t>
            </a:r>
            <a:r>
              <a:rPr lang="en-US" altLang="en-US" sz="2600" dirty="0">
                <a:latin typeface="+mj-lt"/>
              </a:rPr>
              <a:t>, mineral, </a:t>
            </a:r>
            <a:r>
              <a:rPr lang="en-US" altLang="en-US" sz="2600" dirty="0" err="1">
                <a:latin typeface="+mj-lt"/>
              </a:rPr>
              <a:t>bahan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biologis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 smtClean="0">
                <a:latin typeface="+mj-lt"/>
              </a:rPr>
              <a:t>dll</a:t>
            </a:r>
            <a:r>
              <a:rPr lang="en-US" altLang="en-US" sz="2600" dirty="0" smtClean="0">
                <a:latin typeface="+mj-lt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55000"/>
              </a:spcBef>
              <a:buFont typeface="Wingdings" panose="05000000000000000000" pitchFamily="2" charset="2"/>
              <a:buChar char="q"/>
            </a:pPr>
            <a:r>
              <a:rPr lang="en-US" altLang="en-US" sz="2600" dirty="0" err="1" smtClean="0">
                <a:latin typeface="+mj-lt"/>
              </a:rPr>
              <a:t>Jenis</a:t>
            </a:r>
            <a:r>
              <a:rPr lang="en-US" altLang="en-US" sz="2600" dirty="0" smtClean="0">
                <a:latin typeface="+mj-lt"/>
              </a:rPr>
              <a:t> </a:t>
            </a:r>
            <a:r>
              <a:rPr lang="en-US" altLang="en-US" sz="2600" dirty="0">
                <a:latin typeface="+mj-lt"/>
              </a:rPr>
              <a:t>parameter </a:t>
            </a:r>
            <a:r>
              <a:rPr lang="en-US" altLang="en-US" sz="2600" dirty="0" err="1" smtClean="0">
                <a:latin typeface="+mj-lt"/>
              </a:rPr>
              <a:t>Uji</a:t>
            </a:r>
            <a:endParaRPr lang="en-US" altLang="en-US" sz="2600" dirty="0">
              <a:latin typeface="+mj-lt"/>
            </a:endParaRPr>
          </a:p>
          <a:p>
            <a:pPr marL="457200" indent="-457200">
              <a:lnSpc>
                <a:spcPct val="90000"/>
              </a:lnSpc>
              <a:spcBef>
                <a:spcPct val="55000"/>
              </a:spcBef>
              <a:buFont typeface="Wingdings" panose="05000000000000000000" pitchFamily="2" charset="2"/>
              <a:buChar char="q"/>
            </a:pPr>
            <a:r>
              <a:rPr lang="en-US" altLang="en-US" sz="2600" dirty="0" err="1" smtClean="0">
                <a:latin typeface="+mj-lt"/>
              </a:rPr>
              <a:t>Spesifikasi</a:t>
            </a:r>
            <a:r>
              <a:rPr lang="en-US" altLang="en-US" sz="2600" dirty="0" smtClean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metode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err="1">
                <a:latin typeface="+mj-lt"/>
              </a:rPr>
              <a:t>Uji</a:t>
            </a:r>
            <a:r>
              <a:rPr lang="en-US" altLang="en-US" sz="2600" dirty="0">
                <a:latin typeface="+mj-lt"/>
              </a:rPr>
              <a:t> </a:t>
            </a:r>
            <a:r>
              <a:rPr lang="en-US" altLang="en-US" sz="2600" dirty="0" smtClean="0">
                <a:latin typeface="+mj-lt"/>
              </a:rPr>
              <a:t>yang </a:t>
            </a:r>
            <a:r>
              <a:rPr lang="en-US" altLang="en-US" sz="2600" dirty="0" err="1" smtClean="0">
                <a:latin typeface="+mj-lt"/>
              </a:rPr>
              <a:t>digunakan</a:t>
            </a:r>
            <a:endParaRPr lang="en-US" altLang="en-US" sz="2600" dirty="0">
              <a:latin typeface="+mj-lt"/>
            </a:endParaRPr>
          </a:p>
          <a:p>
            <a:pPr>
              <a:lnSpc>
                <a:spcPct val="90000"/>
              </a:lnSpc>
              <a:spcBef>
                <a:spcPct val="55000"/>
              </a:spcBef>
              <a:buFont typeface="Wingdings" panose="05000000000000000000" pitchFamily="2" charset="2"/>
              <a:buNone/>
            </a:pPr>
            <a:endParaRPr lang="en-US" alt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65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6705600" cy="914400"/>
          </a:xfrm>
        </p:spPr>
        <p:txBody>
          <a:bodyPr/>
          <a:lstStyle/>
          <a:p>
            <a:r>
              <a:rPr lang="en-US" altLang="en-US" sz="2400" b="1" dirty="0" err="1" smtClean="0">
                <a:latin typeface="Georgia" panose="02040502050405020303" pitchFamily="18" charset="0"/>
              </a:rPr>
              <a:t>Inventarisasi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 Dan </a:t>
            </a:r>
            <a:r>
              <a:rPr lang="en-US" altLang="en-US" sz="2400" b="1" dirty="0" err="1" smtClean="0">
                <a:latin typeface="Georgia" panose="02040502050405020303" pitchFamily="18" charset="0"/>
              </a:rPr>
              <a:t>Mengusulkan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 Program </a:t>
            </a:r>
            <a:r>
              <a:rPr lang="en-US" altLang="en-US" sz="2400" b="1" dirty="0" err="1" smtClean="0">
                <a:latin typeface="Georgia" panose="02040502050405020303" pitchFamily="18" charset="0"/>
              </a:rPr>
              <a:t>Pelatihan</a:t>
            </a:r>
            <a:endParaRPr lang="en-US" altLang="en-US" sz="2400" b="1" dirty="0">
              <a:latin typeface="Georgia" panose="02040502050405020303" pitchFamily="18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297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err="1"/>
              <a:t>Pelatihan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Pengambilan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sampel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Pelatihan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Sertifikasi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Personil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Laboran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Pelatihan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asesor</a:t>
            </a:r>
            <a:r>
              <a:rPr lang="en-US" altLang="en-US" sz="2800" dirty="0"/>
              <a:t>/auditor</a:t>
            </a:r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Pelatihan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pembuatan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dokumen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sistem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mutu</a:t>
            </a:r>
            <a:r>
              <a:rPr lang="en-US" altLang="en-US" sz="2800" dirty="0"/>
              <a:t> Lab (level 1-4)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Praktek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Pelatihan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Sistem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Laboratorium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Pelatihan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Kalibrasi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Peralatan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Pelatihan</a:t>
            </a:r>
            <a:r>
              <a:rPr lang="en-US" altLang="en-US" sz="2800" dirty="0"/>
              <a:t> Audit Internal</a:t>
            </a:r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Pelatihan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Ketidakpastian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Pengukuran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994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38200" y="304800"/>
            <a:ext cx="7251700" cy="9461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>
                <a:latin typeface="Tahoma" panose="020B0604030504040204" pitchFamily="34" charset="0"/>
              </a:rPr>
              <a:t>MEMBUAT DOKUMEN SISTEM MUTU </a:t>
            </a:r>
            <a:r>
              <a:rPr lang="en-US" altLang="en-US" sz="2800" b="1" dirty="0" smtClean="0">
                <a:latin typeface="Tahoma" panose="020B0604030504040204" pitchFamily="34" charset="0"/>
              </a:rPr>
              <a:t>LABORATORIUM</a:t>
            </a:r>
            <a:endParaRPr lang="en-US" altLang="en-US" sz="2800" b="1" dirty="0">
              <a:latin typeface="Tahoma" panose="020B0604030504040204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57200" y="1600200"/>
            <a:ext cx="8382000" cy="421653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1069975" indent="-892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17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97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76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en-US" altLang="en-US" sz="2000" b="1" i="1" dirty="0" err="1">
                <a:latin typeface="Century Gothic" panose="020B0502020202020204" pitchFamily="34" charset="0"/>
              </a:rPr>
              <a:t>Jenis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 </a:t>
            </a:r>
            <a:r>
              <a:rPr lang="en-US" altLang="en-US" sz="2000" b="1" i="1" dirty="0" err="1">
                <a:latin typeface="Century Gothic" panose="020B0502020202020204" pitchFamily="34" charset="0"/>
              </a:rPr>
              <a:t>Dokumen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 yang </a:t>
            </a:r>
            <a:r>
              <a:rPr lang="en-US" altLang="en-US" sz="2000" b="1" i="1" dirty="0" err="1">
                <a:latin typeface="Century Gothic" panose="020B0502020202020204" pitchFamily="34" charset="0"/>
              </a:rPr>
              <a:t>Dibuat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 :</a:t>
            </a:r>
          </a:p>
          <a:p>
            <a:pPr eaLnBrk="1" hangingPunct="1">
              <a:lnSpc>
                <a:spcPct val="75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000" b="1" i="1" dirty="0">
                <a:latin typeface="Century Gothic" panose="020B0502020202020204" pitchFamily="34" charset="0"/>
              </a:rPr>
              <a:t> 	</a:t>
            </a:r>
            <a:r>
              <a:rPr lang="en-US" altLang="en-US" sz="2000" b="1" i="1" dirty="0" smtClean="0">
                <a:latin typeface="Century Gothic" panose="020B0502020202020204" pitchFamily="34" charset="0"/>
              </a:rPr>
              <a:t>Level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I : </a:t>
            </a:r>
            <a:r>
              <a:rPr lang="en-US" altLang="en-US" sz="2000" b="1" i="1" dirty="0" err="1">
                <a:latin typeface="Century Gothic" panose="020B0502020202020204" pitchFamily="34" charset="0"/>
              </a:rPr>
              <a:t>Panduan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 </a:t>
            </a:r>
            <a:r>
              <a:rPr lang="en-US" altLang="en-US" sz="2000" b="1" i="1" dirty="0" err="1">
                <a:latin typeface="Century Gothic" panose="020B0502020202020204" pitchFamily="34" charset="0"/>
              </a:rPr>
              <a:t>Mutu</a:t>
            </a:r>
            <a:endParaRPr lang="en-US" altLang="en-US" sz="2000" b="1" i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000" b="1" i="1" dirty="0">
                <a:latin typeface="Century Gothic" panose="020B0502020202020204" pitchFamily="34" charset="0"/>
              </a:rPr>
              <a:t>	</a:t>
            </a:r>
            <a:r>
              <a:rPr lang="en-US" altLang="en-US" sz="2000" b="1" i="1" dirty="0" smtClean="0">
                <a:latin typeface="Century Gothic" panose="020B0502020202020204" pitchFamily="34" charset="0"/>
              </a:rPr>
              <a:t>Level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II : </a:t>
            </a:r>
            <a:r>
              <a:rPr lang="en-US" altLang="en-US" sz="2000" b="1" i="1" dirty="0" err="1">
                <a:latin typeface="Century Gothic" panose="020B0502020202020204" pitchFamily="34" charset="0"/>
              </a:rPr>
              <a:t>Prosedur</a:t>
            </a:r>
            <a:endParaRPr lang="en-US" altLang="en-US" sz="2000" b="1" i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000" b="1" i="1" dirty="0">
                <a:latin typeface="Century Gothic" panose="020B0502020202020204" pitchFamily="34" charset="0"/>
              </a:rPr>
              <a:t>	</a:t>
            </a:r>
            <a:r>
              <a:rPr lang="en-US" altLang="en-US" sz="2000" b="1" i="1" dirty="0" smtClean="0">
                <a:latin typeface="Century Gothic" panose="020B0502020202020204" pitchFamily="34" charset="0"/>
              </a:rPr>
              <a:t>Level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III : </a:t>
            </a:r>
            <a:r>
              <a:rPr lang="en-US" altLang="en-US" sz="2000" b="1" i="1" dirty="0" err="1">
                <a:latin typeface="Century Gothic" panose="020B0502020202020204" pitchFamily="34" charset="0"/>
              </a:rPr>
              <a:t>Metode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, </a:t>
            </a:r>
            <a:r>
              <a:rPr lang="en-US" altLang="en-US" sz="2000" b="1" i="1" dirty="0" err="1" smtClean="0">
                <a:latin typeface="Century Gothic" panose="020B0502020202020204" pitchFamily="34" charset="0"/>
              </a:rPr>
              <a:t>Instruksi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 </a:t>
            </a:r>
            <a:r>
              <a:rPr lang="en-US" altLang="en-US" sz="2000" b="1" i="1" dirty="0" err="1" smtClean="0">
                <a:latin typeface="Century Gothic" panose="020B0502020202020204" pitchFamily="34" charset="0"/>
              </a:rPr>
              <a:t>Kerja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, </a:t>
            </a:r>
            <a:r>
              <a:rPr lang="en-US" altLang="en-US" sz="2000" b="1" i="1" dirty="0" err="1" smtClean="0">
                <a:latin typeface="Century Gothic" panose="020B0502020202020204" pitchFamily="34" charset="0"/>
              </a:rPr>
              <a:t>Petunjuk</a:t>
            </a:r>
            <a:r>
              <a:rPr lang="en-US" altLang="en-US" sz="2000" b="1" i="1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000" b="1" i="1" dirty="0" err="1" smtClean="0">
                <a:latin typeface="Century Gothic" panose="020B0502020202020204" pitchFamily="34" charset="0"/>
              </a:rPr>
              <a:t>operasional</a:t>
            </a:r>
            <a:endParaRPr lang="en-US" altLang="en-US" sz="2000" b="1" i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000" b="1" i="1" dirty="0">
                <a:latin typeface="Century Gothic" panose="020B0502020202020204" pitchFamily="34" charset="0"/>
              </a:rPr>
              <a:t>	</a:t>
            </a:r>
            <a:r>
              <a:rPr lang="en-US" altLang="en-US" sz="2000" b="1" i="1" dirty="0" smtClean="0">
                <a:latin typeface="Century Gothic" panose="020B0502020202020204" pitchFamily="34" charset="0"/>
              </a:rPr>
              <a:t>Level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IV : </a:t>
            </a:r>
            <a:r>
              <a:rPr lang="en-US" altLang="en-US" sz="2000" b="1" i="1" dirty="0" err="1">
                <a:latin typeface="Century Gothic" panose="020B0502020202020204" pitchFamily="34" charset="0"/>
              </a:rPr>
              <a:t>Formulir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 </a:t>
            </a:r>
            <a:r>
              <a:rPr lang="en-US" altLang="en-US" sz="2000" b="1" i="1" dirty="0" err="1" smtClean="0">
                <a:latin typeface="Century Gothic" panose="020B0502020202020204" pitchFamily="34" charset="0"/>
              </a:rPr>
              <a:t>dan</a:t>
            </a:r>
            <a:r>
              <a:rPr lang="en-US" altLang="en-US" sz="2000" b="1" i="1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000" b="1" i="1" dirty="0" err="1" smtClean="0">
                <a:latin typeface="Century Gothic" panose="020B0502020202020204" pitchFamily="34" charset="0"/>
              </a:rPr>
              <a:t>Rekaman</a:t>
            </a:r>
            <a:endParaRPr lang="en-US" altLang="en-US" sz="2000" b="1" i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en-US" altLang="en-US" sz="2000" b="1" i="1" dirty="0" err="1">
                <a:latin typeface="Century Gothic" panose="020B0502020202020204" pitchFamily="34" charset="0"/>
              </a:rPr>
              <a:t>Menentukan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 Format </a:t>
            </a:r>
            <a:r>
              <a:rPr lang="en-US" altLang="en-US" sz="2000" b="1" i="1" dirty="0" err="1">
                <a:latin typeface="Century Gothic" panose="020B0502020202020204" pitchFamily="34" charset="0"/>
              </a:rPr>
              <a:t>dan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 </a:t>
            </a:r>
            <a:r>
              <a:rPr lang="en-US" altLang="en-US" sz="2000" b="1" i="1" dirty="0" err="1">
                <a:latin typeface="Century Gothic" panose="020B0502020202020204" pitchFamily="34" charset="0"/>
              </a:rPr>
              <a:t>isi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 </a:t>
            </a:r>
            <a:r>
              <a:rPr lang="en-US" altLang="en-US" sz="2000" b="1" i="1" dirty="0" err="1">
                <a:latin typeface="Century Gothic" panose="020B0502020202020204" pitchFamily="34" charset="0"/>
              </a:rPr>
              <a:t>Dokumen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 </a:t>
            </a:r>
            <a:r>
              <a:rPr lang="en-US" altLang="en-US" sz="2000" b="1" i="1" dirty="0" err="1">
                <a:latin typeface="Century Gothic" panose="020B0502020202020204" pitchFamily="34" charset="0"/>
              </a:rPr>
              <a:t>Setiap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 Level</a:t>
            </a:r>
          </a:p>
          <a:p>
            <a:pPr eaLnBrk="1" hangingPunct="1">
              <a:lnSpc>
                <a:spcPct val="75000"/>
              </a:lnSpc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en-US" altLang="en-US" sz="2000" b="1" i="1" dirty="0" err="1">
                <a:latin typeface="Century Gothic" panose="020B0502020202020204" pitchFamily="34" charset="0"/>
              </a:rPr>
              <a:t>Keunikan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 </a:t>
            </a:r>
            <a:r>
              <a:rPr lang="en-US" altLang="en-US" sz="2000" b="1" i="1" dirty="0" err="1">
                <a:latin typeface="Century Gothic" panose="020B0502020202020204" pitchFamily="34" charset="0"/>
              </a:rPr>
              <a:t>Dokumen</a:t>
            </a:r>
            <a:endParaRPr lang="en-US" altLang="en-US" sz="2000" b="1" i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en-US" altLang="en-US" sz="2000" b="1" i="1" dirty="0" err="1">
                <a:latin typeface="Century Gothic" panose="020B0502020202020204" pitchFamily="34" charset="0"/>
              </a:rPr>
              <a:t>Ketelurusan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 </a:t>
            </a:r>
            <a:r>
              <a:rPr lang="en-US" altLang="en-US" sz="2000" b="1" i="1" dirty="0" err="1">
                <a:latin typeface="Century Gothic" panose="020B0502020202020204" pitchFamily="34" charset="0"/>
              </a:rPr>
              <a:t>Dokumen</a:t>
            </a:r>
            <a:endParaRPr lang="en-US" altLang="en-US" sz="2000" b="1" i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en-US" altLang="en-US" sz="2000" b="1" i="1" dirty="0" err="1">
                <a:latin typeface="Century Gothic" panose="020B0502020202020204" pitchFamily="34" charset="0"/>
              </a:rPr>
              <a:t>Acuan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 </a:t>
            </a:r>
            <a:r>
              <a:rPr lang="en-US" altLang="en-US" sz="2000" b="1" i="1" dirty="0" err="1">
                <a:latin typeface="Century Gothic" panose="020B0502020202020204" pitchFamily="34" charset="0"/>
              </a:rPr>
              <a:t>Dokumen</a:t>
            </a:r>
            <a:endParaRPr lang="en-US" altLang="en-US" sz="2000" b="1" i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en-US" altLang="en-US" sz="2000" b="1" i="1" dirty="0">
                <a:latin typeface="Century Gothic" panose="020B0502020202020204" pitchFamily="34" charset="0"/>
              </a:rPr>
              <a:t>Status </a:t>
            </a:r>
            <a:r>
              <a:rPr lang="en-US" altLang="en-US" sz="2000" b="1" i="1" dirty="0" err="1">
                <a:latin typeface="Century Gothic" panose="020B0502020202020204" pitchFamily="34" charset="0"/>
              </a:rPr>
              <a:t>Dokumen</a:t>
            </a:r>
            <a:endParaRPr lang="en-US" altLang="en-US" sz="2000" b="1" i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en-US" altLang="en-US" sz="2000" b="1" i="1" dirty="0" err="1">
                <a:latin typeface="Century Gothic" panose="020B0502020202020204" pitchFamily="34" charset="0"/>
              </a:rPr>
              <a:t>Pengendalian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 </a:t>
            </a:r>
            <a:r>
              <a:rPr lang="en-US" altLang="en-US" sz="2000" b="1" i="1" dirty="0" err="1">
                <a:latin typeface="Century Gothic" panose="020B0502020202020204" pitchFamily="34" charset="0"/>
              </a:rPr>
              <a:t>Dokumen</a:t>
            </a:r>
            <a:endParaRPr lang="en-US" altLang="en-US" sz="2000" b="1" i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40000"/>
              </a:spcBef>
              <a:buFont typeface="Wingdings" panose="05000000000000000000" pitchFamily="2" charset="2"/>
              <a:buChar char="v"/>
            </a:pPr>
            <a:endParaRPr lang="en-US" altLang="en-US" sz="2000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48680"/>
            <a:ext cx="6781800" cy="762000"/>
          </a:xfrm>
        </p:spPr>
        <p:txBody>
          <a:bodyPr/>
          <a:lstStyle/>
          <a:p>
            <a:r>
              <a:rPr lang="en-US" altLang="en-US" sz="3200" b="1" dirty="0" err="1"/>
              <a:t>Sosialisasi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Sistem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Mutu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Pengujian</a:t>
            </a:r>
            <a:endParaRPr lang="en-US" altLang="en-US" sz="3200" b="1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28800"/>
            <a:ext cx="7620000" cy="3840163"/>
          </a:xfrm>
        </p:spPr>
        <p:txBody>
          <a:bodyPr/>
          <a:lstStyle/>
          <a:p>
            <a:pPr>
              <a:buClr>
                <a:srgbClr val="FFFFFF"/>
              </a:buClr>
              <a:buFont typeface="Wingdings" panose="05000000000000000000" pitchFamily="2" charset="2"/>
              <a:buChar char="v"/>
            </a:pPr>
            <a:r>
              <a:rPr lang="en-US" altLang="en-US" sz="2800" dirty="0" err="1"/>
              <a:t>Semua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personil</a:t>
            </a:r>
            <a:r>
              <a:rPr lang="en-US" altLang="en-US" sz="2800" dirty="0"/>
              <a:t> lab </a:t>
            </a:r>
            <a:r>
              <a:rPr lang="en-US" altLang="en-US" sz="2800" dirty="0" err="1"/>
              <a:t>dikumpulkan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disertai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daftar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hadir</a:t>
            </a:r>
            <a:endParaRPr lang="en-US" altLang="en-US" sz="2800" dirty="0"/>
          </a:p>
          <a:p>
            <a:pPr>
              <a:buClr>
                <a:srgbClr val="FFFFFF"/>
              </a:buClr>
              <a:buFont typeface="Wingdings" panose="05000000000000000000" pitchFamily="2" charset="2"/>
              <a:buChar char="v"/>
            </a:pPr>
            <a:r>
              <a:rPr lang="en-US" altLang="en-US" sz="2800" dirty="0"/>
              <a:t>Manager </a:t>
            </a:r>
            <a:r>
              <a:rPr lang="en-US" altLang="en-US" sz="2800" dirty="0" err="1"/>
              <a:t>Mutu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Memberikan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sosialisasi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dokumen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sistem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mutu</a:t>
            </a:r>
            <a:r>
              <a:rPr lang="en-US" altLang="en-US" sz="2800" dirty="0"/>
              <a:t> Lab</a:t>
            </a:r>
          </a:p>
          <a:p>
            <a:pPr>
              <a:buClr>
                <a:srgbClr val="FFFFFF"/>
              </a:buClr>
              <a:buFont typeface="Wingdings" panose="05000000000000000000" pitchFamily="2" charset="2"/>
              <a:buChar char="v"/>
            </a:pPr>
            <a:r>
              <a:rPr lang="en-US" altLang="en-US" sz="2800" dirty="0" err="1"/>
              <a:t>Diskusi</a:t>
            </a:r>
            <a:endParaRPr lang="en-US" altLang="en-US" sz="2800" dirty="0"/>
          </a:p>
          <a:p>
            <a:pPr>
              <a:buClr>
                <a:srgbClr val="FFFFFF"/>
              </a:buClr>
              <a:buFont typeface="Wingdings" panose="05000000000000000000" pitchFamily="2" charset="2"/>
              <a:buChar char="v"/>
            </a:pPr>
            <a:r>
              <a:rPr lang="en-US" altLang="en-US" sz="2800" dirty="0" err="1"/>
              <a:t>Membuat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Dokumen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Sosialisasi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mencakup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Pemberi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materi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Jenis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Materi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Nama/</a:t>
            </a:r>
            <a:r>
              <a:rPr lang="en-US" altLang="en-US" sz="2800" dirty="0" err="1"/>
              <a:t>Jumlah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peserta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750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42900"/>
            <a:ext cx="8128000" cy="1066800"/>
          </a:xfrm>
        </p:spPr>
        <p:txBody>
          <a:bodyPr/>
          <a:lstStyle/>
          <a:p>
            <a:r>
              <a:rPr lang="en-US" altLang="en-US" sz="3200" b="1" dirty="0" err="1"/>
              <a:t>Evaluasi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Praktek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Sistem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Mutu</a:t>
            </a:r>
            <a:r>
              <a:rPr lang="en-US" altLang="en-US" sz="3200" b="1" dirty="0"/>
              <a:t> Lab. Minimal 3 </a:t>
            </a:r>
            <a:r>
              <a:rPr lang="en-US" altLang="en-US" sz="3200" b="1" dirty="0" err="1"/>
              <a:t>Bulan</a:t>
            </a:r>
            <a:endParaRPr lang="en-US" altLang="en-US" sz="3200" b="1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696200" cy="4449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err="1"/>
              <a:t>Rekaman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Pelaksanaan</a:t>
            </a:r>
            <a:r>
              <a:rPr lang="en-US" altLang="en-US" sz="2400" dirty="0"/>
              <a:t> Sampling</a:t>
            </a:r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Rekaman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Administrasi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Rekaman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Penanganan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Sampel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Rekaman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Penyimpanan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Sampel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Rekaman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Preprarasi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Sampel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Rekaman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Hasil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Pengujian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Sampel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Rekaman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Peralatan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Rekaman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Kondisi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Ruangan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Rekaman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Metode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uji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Digunakan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Sertifikat</a:t>
            </a:r>
            <a:r>
              <a:rPr lang="en-US" altLang="en-US" sz="2400" dirty="0"/>
              <a:t>/</a:t>
            </a:r>
            <a:r>
              <a:rPr lang="en-US" altLang="en-US" sz="2400" dirty="0" err="1"/>
              <a:t>Laporan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Pengujian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Rekaman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Arsip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Sertifikat</a:t>
            </a:r>
            <a:r>
              <a:rPr lang="en-US" altLang="en-US" sz="2400" dirty="0"/>
              <a:t>/</a:t>
            </a:r>
            <a:r>
              <a:rPr lang="en-US" altLang="en-US" sz="2400" dirty="0" err="1"/>
              <a:t>Laporan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72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76672"/>
            <a:ext cx="6934200" cy="990600"/>
          </a:xfrm>
        </p:spPr>
        <p:txBody>
          <a:bodyPr/>
          <a:lstStyle/>
          <a:p>
            <a:r>
              <a:rPr lang="en-US" altLang="en-US" sz="3200" b="1" dirty="0" err="1" smtClean="0"/>
              <a:t>Membuat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Laporan</a:t>
            </a:r>
            <a:r>
              <a:rPr lang="en-US" altLang="en-US" sz="3200" b="1" dirty="0" smtClean="0"/>
              <a:t> Audit Internal </a:t>
            </a:r>
            <a:r>
              <a:rPr lang="en-US" altLang="en-US" sz="3200" b="1" dirty="0" err="1" smtClean="0"/>
              <a:t>oleh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Badan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Penjaminan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Mutu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Institusi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Pendidikan</a:t>
            </a:r>
            <a:endParaRPr lang="en-US" altLang="en-US" sz="3200" b="1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848600" cy="3840163"/>
          </a:xfrm>
        </p:spPr>
        <p:txBody>
          <a:bodyPr/>
          <a:lstStyle/>
          <a:p>
            <a:pPr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Waktu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pelaksanaan</a:t>
            </a:r>
            <a:r>
              <a:rPr lang="en-US" altLang="en-US" sz="2800" dirty="0"/>
              <a:t> Audit</a:t>
            </a:r>
          </a:p>
          <a:p>
            <a:pPr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Nama Auditor</a:t>
            </a:r>
          </a:p>
          <a:p>
            <a:pPr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Nama wakil </a:t>
            </a:r>
            <a:r>
              <a:rPr lang="en-US" altLang="en-US" sz="2800" dirty="0" err="1"/>
              <a:t>Laboratorium</a:t>
            </a:r>
            <a:endParaRPr lang="en-US" altLang="en-US" sz="2800" dirty="0"/>
          </a:p>
          <a:p>
            <a:pPr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Tanggal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kesanggupan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tindakan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perbaikan</a:t>
            </a:r>
            <a:endParaRPr lang="en-US" altLang="en-US" sz="2800" dirty="0"/>
          </a:p>
          <a:p>
            <a:pPr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Jumlah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kategori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temuan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ketidaksesuaian</a:t>
            </a:r>
            <a:endParaRPr lang="en-US" altLang="en-US" sz="2800" dirty="0"/>
          </a:p>
          <a:p>
            <a:pPr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Tindak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lanjut</a:t>
            </a:r>
            <a:r>
              <a:rPr lang="en-US" altLang="en-US" sz="2800" dirty="0"/>
              <a:t>/</a:t>
            </a:r>
            <a:r>
              <a:rPr lang="en-US" altLang="en-US" sz="2800" dirty="0" err="1"/>
              <a:t>Tindakan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perbaikan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Temuan</a:t>
            </a:r>
            <a:endParaRPr lang="en-US" altLang="en-US" sz="2800" dirty="0"/>
          </a:p>
          <a:p>
            <a:pPr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Hasil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verifikasi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Tindakan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Perbaikan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33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7620000" cy="1143000"/>
          </a:xfrm>
        </p:spPr>
        <p:txBody>
          <a:bodyPr/>
          <a:lstStyle/>
          <a:p>
            <a:r>
              <a:rPr lang="en-US" altLang="en-US" sz="2800" b="1" dirty="0"/>
              <a:t>MEMBUAT LAPORAN KAJI ULANG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267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 err="1">
                <a:latin typeface="Trebuchet MS" panose="020B0603020202020204" pitchFamily="34" charset="0"/>
              </a:rPr>
              <a:t>Kaji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 smtClean="0">
                <a:latin typeface="Trebuchet MS" panose="020B0603020202020204" pitchFamily="34" charset="0"/>
              </a:rPr>
              <a:t>Ulang</a:t>
            </a:r>
            <a:r>
              <a:rPr lang="en-US" altLang="en-US" sz="2800" dirty="0" smtClean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dikoordinasi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oleh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Pimpinan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Puncak</a:t>
            </a:r>
            <a:r>
              <a:rPr lang="en-US" altLang="en-US" sz="2800" dirty="0">
                <a:latin typeface="Trebuchet MS" panose="020B0603020202020204" pitchFamily="34" charset="0"/>
              </a:rPr>
              <a:t>, </a:t>
            </a:r>
            <a:r>
              <a:rPr lang="en-US" altLang="en-US" sz="2800" dirty="0" err="1">
                <a:latin typeface="Trebuchet MS" panose="020B0603020202020204" pitchFamily="34" charset="0"/>
              </a:rPr>
              <a:t>meliputi</a:t>
            </a:r>
            <a:r>
              <a:rPr lang="en-US" altLang="en-US" sz="2800" dirty="0">
                <a:latin typeface="Trebuchet MS" panose="020B0603020202020204" pitchFamily="34" charset="0"/>
              </a:rPr>
              <a:t> :</a:t>
            </a:r>
          </a:p>
          <a:p>
            <a:pPr marL="0" indent="0">
              <a:buFontTx/>
              <a:buAutoNum type="arabicPeriod"/>
            </a:pP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Semua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temuan</a:t>
            </a:r>
            <a:r>
              <a:rPr lang="en-US" altLang="en-US" sz="2800" dirty="0">
                <a:latin typeface="Trebuchet MS" panose="020B0603020202020204" pitchFamily="34" charset="0"/>
              </a:rPr>
              <a:t> audit </a:t>
            </a:r>
            <a:r>
              <a:rPr lang="en-US" altLang="en-US" sz="2800" dirty="0" err="1">
                <a:latin typeface="Trebuchet MS" panose="020B0603020202020204" pitchFamily="34" charset="0"/>
              </a:rPr>
              <a:t>sdh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diperbaiki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atau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belum</a:t>
            </a:r>
            <a:endParaRPr lang="en-US" altLang="en-US" sz="2800" dirty="0">
              <a:latin typeface="Trebuchet MS" panose="020B0603020202020204" pitchFamily="34" charset="0"/>
            </a:endParaRPr>
          </a:p>
          <a:p>
            <a:pPr marL="0" indent="0">
              <a:buFontTx/>
              <a:buAutoNum type="arabicPeriod"/>
            </a:pP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Sertifikat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Pelatihan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semua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personil</a:t>
            </a:r>
            <a:endParaRPr lang="en-US" altLang="en-US" sz="2800" dirty="0">
              <a:latin typeface="Trebuchet MS" panose="020B0603020202020204" pitchFamily="34" charset="0"/>
            </a:endParaRPr>
          </a:p>
          <a:p>
            <a:pPr marL="0" indent="0">
              <a:buFontTx/>
              <a:buAutoNum type="arabicPeriod"/>
            </a:pP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Kelengkapan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dan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Keabsahan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Semua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Dokumen</a:t>
            </a:r>
            <a:endParaRPr lang="en-US" altLang="en-US" sz="2800" dirty="0">
              <a:latin typeface="Trebuchet MS" panose="020B0603020202020204" pitchFamily="34" charset="0"/>
            </a:endParaRPr>
          </a:p>
          <a:p>
            <a:pPr marL="0" indent="0">
              <a:buFontTx/>
              <a:buAutoNum type="arabicPeriod"/>
            </a:pP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Semua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Alat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Uji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dan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Alat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Ukur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Sudah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dikalibrasi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latin typeface="Trebuchet MS" panose="020B0603020202020204" pitchFamily="34" charset="0"/>
              </a:rPr>
              <a:t>    </a:t>
            </a:r>
            <a:r>
              <a:rPr lang="en-US" altLang="en-US" sz="2800" dirty="0" err="1">
                <a:latin typeface="Trebuchet MS" panose="020B0603020202020204" pitchFamily="34" charset="0"/>
              </a:rPr>
              <a:t>atau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blm</a:t>
            </a:r>
            <a:endParaRPr lang="en-US" altLang="en-US" sz="2800" dirty="0">
              <a:latin typeface="Trebuchet MS" panose="020B060302020202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2800" dirty="0">
                <a:latin typeface="Trebuchet MS" panose="020B0603020202020204" pitchFamily="34" charset="0"/>
              </a:rPr>
              <a:t>5. </a:t>
            </a:r>
            <a:r>
              <a:rPr lang="en-US" altLang="en-US" sz="2800" dirty="0" err="1">
                <a:latin typeface="Trebuchet MS" panose="020B0603020202020204" pitchFamily="34" charset="0"/>
              </a:rPr>
              <a:t>Evaluasi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Hasil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Uji</a:t>
            </a:r>
            <a:r>
              <a:rPr lang="en-US" altLang="en-US" sz="2800" dirty="0">
                <a:latin typeface="Trebuchet MS" panose="020B0603020202020204" pitchFamily="34" charset="0"/>
              </a:rPr>
              <a:t> </a:t>
            </a:r>
            <a:r>
              <a:rPr lang="en-US" altLang="en-US" sz="2800" dirty="0" err="1">
                <a:latin typeface="Trebuchet MS" panose="020B0603020202020204" pitchFamily="34" charset="0"/>
              </a:rPr>
              <a:t>Profiesiensi</a:t>
            </a:r>
            <a:r>
              <a:rPr lang="en-US" altLang="en-US" sz="2800" dirty="0">
                <a:latin typeface="Trebuchet MS" panose="020B0603020202020204" pitchFamily="34" charset="0"/>
              </a:rPr>
              <a:t> (</a:t>
            </a:r>
            <a:r>
              <a:rPr lang="en-US" altLang="en-US" sz="2800" dirty="0" err="1">
                <a:latin typeface="Trebuchet MS" panose="020B0603020202020204" pitchFamily="34" charset="0"/>
              </a:rPr>
              <a:t>Memuaskan</a:t>
            </a:r>
            <a:r>
              <a:rPr lang="en-US" altLang="en-US" sz="2800" dirty="0">
                <a:latin typeface="Trebuchet MS" panose="020B06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64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 descr="j02932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533400"/>
            <a:ext cx="1295400" cy="160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3352800" y="685800"/>
            <a:ext cx="5757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Proses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Akreditasi</a:t>
            </a:r>
            <a:endParaRPr lang="id-ID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2438400" y="1600200"/>
            <a:ext cx="6399213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2400" dirty="0" err="1">
                <a:latin typeface="Tahoma" panose="020B0604030504040204" pitchFamily="34" charset="0"/>
              </a:rPr>
              <a:t>Mengajukan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Permohonan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Akreditasi</a:t>
            </a:r>
            <a:r>
              <a:rPr lang="en-US" altLang="en-US" sz="2400" dirty="0">
                <a:latin typeface="Tahoma" panose="020B0604030504040204" pitchFamily="34" charset="0"/>
              </a:rPr>
              <a:t> (</a:t>
            </a:r>
            <a:r>
              <a:rPr lang="en-US" altLang="en-US" sz="2400" dirty="0" err="1">
                <a:latin typeface="Tahoma" panose="020B0604030504040204" pitchFamily="34" charset="0"/>
              </a:rPr>
              <a:t>Pra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Asesmen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atau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Asesmen</a:t>
            </a:r>
            <a:r>
              <a:rPr lang="en-US" altLang="en-US" sz="2400" dirty="0">
                <a:latin typeface="Tahoma" panose="020B0604030504040204" pitchFamily="34" charset="0"/>
              </a:rPr>
              <a:t>)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2400" dirty="0" err="1">
                <a:latin typeface="Tahoma" panose="020B0604030504040204" pitchFamily="34" charset="0"/>
              </a:rPr>
              <a:t>Perbaikan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Panduan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Mutu</a:t>
            </a:r>
            <a:endParaRPr lang="en-US" altLang="en-US" sz="2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2400" dirty="0" err="1">
                <a:latin typeface="Tahoma" panose="020B0604030504040204" pitchFamily="34" charset="0"/>
              </a:rPr>
              <a:t>Memenuhi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Persyaratan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Adiministrasi</a:t>
            </a:r>
            <a:endParaRPr lang="en-US" altLang="en-US" sz="2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2400" dirty="0" err="1">
                <a:latin typeface="Tahoma" panose="020B0604030504040204" pitchFamily="34" charset="0"/>
              </a:rPr>
              <a:t>Pra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Asesmen</a:t>
            </a:r>
            <a:r>
              <a:rPr lang="en-US" altLang="en-US" sz="2400" dirty="0">
                <a:latin typeface="Tahoma" panose="020B0604030504040204" pitchFamily="34" charset="0"/>
              </a:rPr>
              <a:t>/</a:t>
            </a:r>
            <a:r>
              <a:rPr lang="en-US" altLang="en-US" sz="2400" dirty="0" err="1">
                <a:latin typeface="Tahoma" panose="020B0604030504040204" pitchFamily="34" charset="0"/>
              </a:rPr>
              <a:t>Asesmen</a:t>
            </a:r>
            <a:endParaRPr lang="en-US" altLang="en-US" sz="2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2400" dirty="0" err="1">
                <a:latin typeface="Tahoma" panose="020B0604030504040204" pitchFamily="34" charset="0"/>
              </a:rPr>
              <a:t>Perbaikan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Temuan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Ketidaksesuaian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hasil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Pra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asesmen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sampai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terverifikasi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memuaskan</a:t>
            </a:r>
            <a:endParaRPr lang="en-US" altLang="en-US" sz="2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2400" dirty="0" err="1">
                <a:latin typeface="Tahoma" panose="020B0604030504040204" pitchFamily="34" charset="0"/>
              </a:rPr>
              <a:t>Menunggu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Hasil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Rapat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Panitia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Teknis</a:t>
            </a:r>
            <a:endParaRPr lang="en-US" altLang="en-US" sz="2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2400" dirty="0" err="1">
                <a:latin typeface="Tahoma" panose="020B0604030504040204" pitchFamily="34" charset="0"/>
              </a:rPr>
              <a:t>Menunggu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Keputusan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Akreditasi</a:t>
            </a:r>
            <a:endParaRPr lang="en-US" altLang="en-US" sz="2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2400" dirty="0" err="1">
                <a:latin typeface="Tahoma" panose="020B0604030504040204" pitchFamily="34" charset="0"/>
              </a:rPr>
              <a:t>Menerima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Sertifikat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 err="1">
                <a:latin typeface="Tahoma" panose="020B0604030504040204" pitchFamily="34" charset="0"/>
              </a:rPr>
              <a:t>Akreditasi</a:t>
            </a:r>
            <a:endParaRPr lang="en-US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697038" y="1676400"/>
            <a:ext cx="3092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Terima kasih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096000" y="3244850"/>
            <a:ext cx="266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Terimakasih</a:t>
            </a:r>
          </a:p>
          <a:p>
            <a:r>
              <a:rPr lang="en-US" alt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Terimakasih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522413" y="4387850"/>
            <a:ext cx="3676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Terima kasih</a:t>
            </a: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6172200" y="1447800"/>
            <a:ext cx="2895600" cy="3124200"/>
          </a:xfrm>
          <a:prstGeom prst="star24">
            <a:avLst>
              <a:gd name="adj" fmla="val 3292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4953000" y="3810000"/>
            <a:ext cx="2895600" cy="3124200"/>
          </a:xfrm>
          <a:prstGeom prst="star24">
            <a:avLst>
              <a:gd name="adj" fmla="val 3292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>
            <a:off x="2209800" y="3886200"/>
            <a:ext cx="2895600" cy="3124200"/>
          </a:xfrm>
          <a:prstGeom prst="star24">
            <a:avLst>
              <a:gd name="adj" fmla="val 3292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auto">
          <a:xfrm>
            <a:off x="0" y="2438400"/>
            <a:ext cx="2895600" cy="3124200"/>
          </a:xfrm>
          <a:prstGeom prst="star24">
            <a:avLst>
              <a:gd name="adj" fmla="val 0"/>
            </a:avLst>
          </a:prstGeom>
          <a:solidFill>
            <a:srgbClr val="FFFF66"/>
          </a:solidFill>
          <a:ln w="9525">
            <a:solidFill>
              <a:srgbClr val="CC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AutoShape 11"/>
          <p:cNvSpPr>
            <a:spLocks noChangeArrowheads="1"/>
          </p:cNvSpPr>
          <p:nvPr/>
        </p:nvSpPr>
        <p:spPr bwMode="auto">
          <a:xfrm>
            <a:off x="6172200" y="1447800"/>
            <a:ext cx="2895600" cy="3124200"/>
          </a:xfrm>
          <a:prstGeom prst="star24">
            <a:avLst>
              <a:gd name="adj" fmla="val 3292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AutoShape 12"/>
          <p:cNvSpPr>
            <a:spLocks noChangeArrowheads="1"/>
          </p:cNvSpPr>
          <p:nvPr/>
        </p:nvSpPr>
        <p:spPr bwMode="auto">
          <a:xfrm>
            <a:off x="2209800" y="3886200"/>
            <a:ext cx="2895600" cy="3124200"/>
          </a:xfrm>
          <a:prstGeom prst="star24">
            <a:avLst>
              <a:gd name="adj" fmla="val 3292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1752600" y="3124200"/>
            <a:ext cx="3763963" cy="21034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r>
              <a:rPr lang="en-US" altLang="en-US" sz="8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terima kasih</a:t>
            </a:r>
            <a:r>
              <a:rPr lang="en-US" altLang="en-US" sz="8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endParaRPr lang="en-US" alt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2720" name="Picture 16" descr="calvi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393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autoUpdateAnimBg="0"/>
      <p:bldP spid="72709" grpId="0" autoUpdateAnimBg="0"/>
      <p:bldP spid="72711" grpId="0" animBg="1"/>
      <p:bldP spid="72712" grpId="0" animBg="1"/>
      <p:bldP spid="72713" grpId="0" animBg="1"/>
      <p:bldP spid="72714" grpId="0" animBg="1"/>
      <p:bldP spid="72715" grpId="0" animBg="1"/>
      <p:bldP spid="72716" grpId="0" animBg="1"/>
      <p:bldP spid="72719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7848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800" cap="none" dirty="0" smtClean="0">
                <a:latin typeface="Berlin Sans FB Demi" panose="020E0802020502020306" pitchFamily="34" charset="0"/>
              </a:rPr>
              <a:t>References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323528" y="1556792"/>
            <a:ext cx="8534400" cy="4873625"/>
          </a:xfrm>
        </p:spPr>
        <p:txBody>
          <a:bodyPr/>
          <a:lstStyle/>
          <a:p>
            <a:r>
              <a:rPr lang="en-US" sz="2400" dirty="0" smtClean="0"/>
              <a:t>Barham</a:t>
            </a:r>
            <a:r>
              <a:rPr lang="en-US" sz="2400" dirty="0"/>
              <a:t>, D</a:t>
            </a:r>
            <a:r>
              <a:rPr lang="en-US" sz="2400" dirty="0" smtClean="0"/>
              <a:t>., </a:t>
            </a:r>
            <a:r>
              <a:rPr lang="en-US" sz="2400" dirty="0" err="1"/>
              <a:t>Trinder</a:t>
            </a:r>
            <a:r>
              <a:rPr lang="en-US" sz="2400" dirty="0"/>
              <a:t>, </a:t>
            </a:r>
            <a:r>
              <a:rPr lang="en-US" sz="2400" dirty="0" smtClean="0"/>
              <a:t>P. 1972. Analyst.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. 97 </a:t>
            </a:r>
          </a:p>
          <a:p>
            <a:r>
              <a:rPr lang="en-US" sz="2400" dirty="0"/>
              <a:t>Bishop, M.L. 2010. </a:t>
            </a:r>
            <a:r>
              <a:rPr lang="en-US" sz="2400" i="1" dirty="0"/>
              <a:t>Clinical Chemistry. </a:t>
            </a:r>
            <a:r>
              <a:rPr lang="en-US" sz="2400" dirty="0" err="1"/>
              <a:t>Philadephia</a:t>
            </a:r>
            <a:r>
              <a:rPr lang="en-US" sz="2400" dirty="0"/>
              <a:t>: Wolters Kluwer.</a:t>
            </a:r>
          </a:p>
          <a:p>
            <a:r>
              <a:rPr lang="de-DE" sz="2400" dirty="0" smtClean="0"/>
              <a:t>Teuscher</a:t>
            </a:r>
            <a:r>
              <a:rPr lang="de-DE" sz="2400" dirty="0"/>
              <a:t>, A., Richterich P., Schweiz. Med. Wschr. 101, 345 dan 390 (1971) </a:t>
            </a:r>
          </a:p>
          <a:p>
            <a:endParaRPr lang="en-US" altLang="en-US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00900" cy="7269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Apa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itu</a:t>
            </a:r>
            <a:r>
              <a:rPr lang="en-US" sz="3600" b="1" dirty="0" smtClean="0">
                <a:solidFill>
                  <a:schemeClr val="tx1"/>
                </a:solidFill>
              </a:rPr>
              <a:t> ISO?</a:t>
            </a: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200900" cy="3581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dirty="0" smtClean="0"/>
              <a:t>ISO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Standardisasi</a:t>
            </a:r>
            <a:r>
              <a:rPr lang="en-US" dirty="0"/>
              <a:t> (</a:t>
            </a:r>
            <a:r>
              <a:rPr lang="en-US" i="1" dirty="0"/>
              <a:t>International Organization for Standardization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disingkat</a:t>
            </a:r>
            <a:r>
              <a:rPr lang="en-US" dirty="0"/>
              <a:t> ISO. </a:t>
            </a:r>
            <a:endParaRPr lang="en-US" dirty="0" smtClean="0"/>
          </a:p>
          <a:p>
            <a:pPr algn="just"/>
            <a:r>
              <a:rPr lang="en-US" dirty="0" smtClean="0"/>
              <a:t>ISO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penetap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wakil-wakil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standardisasi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/>
              <a:t>negara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ISO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bernama</a:t>
            </a:r>
            <a:r>
              <a:rPr lang="en-US" dirty="0"/>
              <a:t> IOS. </a:t>
            </a:r>
            <a:endParaRPr lang="en-US" dirty="0" smtClean="0"/>
          </a:p>
          <a:p>
            <a:pPr algn="just"/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singkatan</a:t>
            </a:r>
            <a:r>
              <a:rPr lang="en-US" dirty="0"/>
              <a:t> ISO,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smtClean="0"/>
              <a:t>Bahasa </a:t>
            </a:r>
            <a:r>
              <a:rPr lang="en-US" dirty="0" err="1" smtClean="0"/>
              <a:t>Yunani</a:t>
            </a:r>
            <a:r>
              <a:rPr lang="en-US" dirty="0" smtClean="0"/>
              <a:t> </a:t>
            </a:r>
            <a:r>
              <a:rPr lang="en-US" dirty="0" err="1" smtClean="0"/>
              <a:t>isos</a:t>
            </a:r>
            <a:r>
              <a:rPr lang="en-US" dirty="0" smtClean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(equal</a:t>
            </a:r>
            <a:r>
              <a:rPr lang="en-US" dirty="0" smtClean="0"/>
              <a:t>).</a:t>
            </a:r>
          </a:p>
          <a:p>
            <a:pPr algn="just"/>
            <a:r>
              <a:rPr lang="en-US" dirty="0" smtClean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kata </a:t>
            </a:r>
            <a:r>
              <a:rPr lang="en-US" dirty="0" err="1"/>
              <a:t>isometrik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isonomi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54"/>
            <a:ext cx="2071702" cy="2363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00900" cy="65496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Sejarah</a:t>
            </a:r>
            <a:r>
              <a:rPr lang="en-US" b="1" dirty="0" smtClean="0"/>
              <a:t> ISO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7200900" cy="4807768"/>
          </a:xfrm>
        </p:spPr>
        <p:txBody>
          <a:bodyPr/>
          <a:lstStyle/>
          <a:p>
            <a:pPr algn="just"/>
            <a:r>
              <a:rPr lang="en-US" sz="2000" b="1" dirty="0" err="1"/>
              <a:t>Lembaga</a:t>
            </a:r>
            <a:r>
              <a:rPr lang="en-US" sz="2000" b="1" dirty="0"/>
              <a:t> ISO</a:t>
            </a:r>
            <a:r>
              <a:rPr lang="en-US" sz="2000" dirty="0"/>
              <a:t> </a:t>
            </a:r>
            <a:r>
              <a:rPr lang="en-US" sz="2000" dirty="0" err="1"/>
              <a:t>Didirikan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i="1" dirty="0"/>
              <a:t>23 </a:t>
            </a:r>
            <a:r>
              <a:rPr lang="en-US" sz="2000" i="1" dirty="0" err="1"/>
              <a:t>Februari</a:t>
            </a:r>
            <a:r>
              <a:rPr lang="en-US" sz="2000" i="1" dirty="0"/>
              <a:t> 1947</a:t>
            </a:r>
            <a:r>
              <a:rPr lang="en-US" sz="2000" dirty="0"/>
              <a:t>, </a:t>
            </a:r>
            <a:r>
              <a:rPr lang="en-US" sz="2000" dirty="0" err="1"/>
              <a:t>Lembaga</a:t>
            </a:r>
            <a:r>
              <a:rPr lang="en-US" sz="2000" dirty="0"/>
              <a:t> ISO </a:t>
            </a:r>
            <a:r>
              <a:rPr lang="en-US" sz="2000" dirty="0" err="1"/>
              <a:t>menetapkan</a:t>
            </a:r>
            <a:r>
              <a:rPr lang="en-US" sz="2000" dirty="0"/>
              <a:t> </a:t>
            </a:r>
            <a:r>
              <a:rPr lang="en-US" sz="2000" dirty="0" err="1"/>
              <a:t>standar-standar</a:t>
            </a:r>
            <a:r>
              <a:rPr lang="en-US" sz="2000" dirty="0"/>
              <a:t> industrial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komersial</a:t>
            </a:r>
            <a:r>
              <a:rPr lang="en-US" sz="2000" dirty="0"/>
              <a:t> </a:t>
            </a:r>
            <a:r>
              <a:rPr lang="en-US" sz="2000" dirty="0" err="1" smtClean="0"/>
              <a:t>dunia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/>
              <a:t>ISO </a:t>
            </a:r>
            <a:r>
              <a:rPr lang="en-US" sz="2000" dirty="0" err="1"/>
              <a:t>awalnya</a:t>
            </a:r>
            <a:r>
              <a:rPr lang="en-US" sz="2000" dirty="0"/>
              <a:t> </a:t>
            </a:r>
            <a:r>
              <a:rPr lang="en-US" sz="2000" dirty="0" err="1"/>
              <a:t>dibentuk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memperkenalkan</a:t>
            </a:r>
            <a:r>
              <a:rPr lang="en-US" sz="2000" dirty="0"/>
              <a:t> </a:t>
            </a:r>
            <a:r>
              <a:rPr lang="en-US" sz="2000" dirty="0" err="1" smtClean="0"/>
              <a:t>standardisasi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internasional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kenal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lain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film </a:t>
            </a:r>
            <a:r>
              <a:rPr lang="en-US" sz="2000" dirty="0" err="1"/>
              <a:t>fotografi</a:t>
            </a:r>
            <a:r>
              <a:rPr lang="en-US" sz="2000" dirty="0"/>
              <a:t>, </a:t>
            </a: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/>
              <a:t>kartu</a:t>
            </a:r>
            <a:r>
              <a:rPr lang="en-US" sz="2000" dirty="0"/>
              <a:t> </a:t>
            </a:r>
            <a:r>
              <a:rPr lang="en-US" sz="2000" dirty="0" err="1"/>
              <a:t>telepon</a:t>
            </a:r>
            <a:r>
              <a:rPr lang="en-US" sz="2000" dirty="0"/>
              <a:t>, </a:t>
            </a:r>
            <a:r>
              <a:rPr lang="en-US" sz="2000" dirty="0" err="1"/>
              <a:t>kartu</a:t>
            </a:r>
            <a:r>
              <a:rPr lang="en-US" sz="2000" dirty="0"/>
              <a:t> ATM Bank, </a:t>
            </a: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ketebalan</a:t>
            </a:r>
            <a:r>
              <a:rPr lang="en-US" sz="2000" dirty="0"/>
              <a:t> </a:t>
            </a:r>
            <a:r>
              <a:rPr lang="en-US" sz="2000" dirty="0" err="1"/>
              <a:t>kertas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menetapkan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mengundang</a:t>
            </a:r>
            <a:r>
              <a:rPr lang="en-US" sz="2000" dirty="0"/>
              <a:t> wakil </a:t>
            </a:r>
            <a:r>
              <a:rPr lang="en-US" sz="2000" dirty="0" err="1"/>
              <a:t>anggotanya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130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bersama-sama</a:t>
            </a:r>
            <a:r>
              <a:rPr lang="en-US" sz="2000" dirty="0"/>
              <a:t> </a:t>
            </a:r>
            <a:r>
              <a:rPr lang="en-US" sz="2000" dirty="0" err="1"/>
              <a:t>membahas</a:t>
            </a:r>
            <a:r>
              <a:rPr lang="en-US" sz="2000" dirty="0"/>
              <a:t> </a:t>
            </a:r>
            <a:r>
              <a:rPr lang="en-US" sz="2000" dirty="0" err="1"/>
              <a:t>standarisasi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Komite</a:t>
            </a:r>
            <a:r>
              <a:rPr lang="en-US" sz="2000" dirty="0"/>
              <a:t> </a:t>
            </a:r>
            <a:r>
              <a:rPr lang="en-US" sz="2000" dirty="0" err="1"/>
              <a:t>Teknis</a:t>
            </a:r>
            <a:r>
              <a:rPr lang="en-US" sz="2000" dirty="0"/>
              <a:t> (TC), Sub </a:t>
            </a:r>
            <a:r>
              <a:rPr lang="en-US" sz="2000" dirty="0" err="1"/>
              <a:t>Komite</a:t>
            </a:r>
            <a:r>
              <a:rPr lang="en-US" sz="2000" dirty="0"/>
              <a:t> (SC)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(WG).</a:t>
            </a:r>
          </a:p>
          <a:p>
            <a:pPr marL="0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1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8496944" cy="5462736"/>
          </a:xfrm>
        </p:spPr>
        <p:txBody>
          <a:bodyPr/>
          <a:lstStyle/>
          <a:p>
            <a:pPr algn="just"/>
            <a:r>
              <a:rPr lang="en-US" sz="2000" dirty="0" err="1"/>
              <a:t>Meski</a:t>
            </a:r>
            <a:r>
              <a:rPr lang="en-US" sz="2000" dirty="0"/>
              <a:t> ISO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non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, </a:t>
            </a:r>
            <a:r>
              <a:rPr lang="en-US" sz="2000" dirty="0" err="1" smtClean="0"/>
              <a:t>kemampuannya</a:t>
            </a:r>
            <a:r>
              <a:rPr lang="en-US" sz="2000" dirty="0" smtClean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menetapkan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yang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persetujuan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membuatnya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daripada</a:t>
            </a:r>
            <a:r>
              <a:rPr lang="en-US" sz="2000" dirty="0"/>
              <a:t> </a:t>
            </a:r>
            <a:r>
              <a:rPr lang="en-US" sz="2000" dirty="0" err="1"/>
              <a:t>kebanyakan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non-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prakteknya</a:t>
            </a:r>
            <a:r>
              <a:rPr lang="en-US" sz="2000" dirty="0"/>
              <a:t> </a:t>
            </a:r>
            <a:r>
              <a:rPr lang="en-US" sz="2000" dirty="0" smtClean="0"/>
              <a:t>ISO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/>
              <a:t>konsorsium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yang </a:t>
            </a:r>
            <a:r>
              <a:rPr lang="en-US" sz="2000" dirty="0" err="1"/>
              <a:t>kuat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pihak-pihak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err="1" smtClean="0"/>
              <a:t>Peserta</a:t>
            </a:r>
            <a:r>
              <a:rPr lang="en-US" sz="2000" dirty="0" smtClean="0"/>
              <a:t> </a:t>
            </a:r>
            <a:r>
              <a:rPr lang="en-US" sz="2000" dirty="0"/>
              <a:t>ISO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perusahaan-perusahaan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ISO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b="1" dirty="0" err="1"/>
              <a:t>Komisi</a:t>
            </a:r>
            <a:r>
              <a:rPr lang="en-US" sz="2000" b="1" dirty="0"/>
              <a:t> </a:t>
            </a:r>
            <a:r>
              <a:rPr lang="en-US" sz="2000" b="1" dirty="0" err="1"/>
              <a:t>Elektroteknik</a:t>
            </a:r>
            <a:r>
              <a:rPr lang="en-US" sz="2000" b="1" dirty="0"/>
              <a:t> </a:t>
            </a:r>
            <a:r>
              <a:rPr lang="en-US" sz="2000" b="1" dirty="0" err="1"/>
              <a:t>Internasional</a:t>
            </a:r>
            <a:r>
              <a:rPr lang="en-US" sz="2000" dirty="0"/>
              <a:t> (</a:t>
            </a:r>
            <a:r>
              <a:rPr lang="en-US" sz="2000" b="1" dirty="0"/>
              <a:t>IEC</a:t>
            </a:r>
            <a:r>
              <a:rPr lang="en-US" sz="2000" dirty="0"/>
              <a:t>) yang </a:t>
            </a:r>
            <a:r>
              <a:rPr lang="en-US" sz="2000" dirty="0" err="1"/>
              <a:t>bertanggung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standardisasi</a:t>
            </a:r>
            <a:r>
              <a:rPr lang="en-US" sz="2000" dirty="0"/>
              <a:t> </a:t>
            </a:r>
            <a:r>
              <a:rPr lang="en-US" sz="2000" dirty="0" err="1"/>
              <a:t>peralatan</a:t>
            </a:r>
            <a:r>
              <a:rPr lang="en-US" sz="2000" dirty="0"/>
              <a:t> </a:t>
            </a:r>
            <a:r>
              <a:rPr lang="en-US" sz="2000" dirty="0" err="1"/>
              <a:t>elektronik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33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48680"/>
            <a:ext cx="7546032" cy="53187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b="1" dirty="0" err="1" smtClean="0"/>
              <a:t>Fungsi</a:t>
            </a:r>
            <a:r>
              <a:rPr lang="en-US" b="1" dirty="0" smtClean="0"/>
              <a:t> </a:t>
            </a:r>
            <a:r>
              <a:rPr lang="en-US" b="1" dirty="0" err="1" smtClean="0"/>
              <a:t>Penerapan</a:t>
            </a:r>
            <a:r>
              <a:rPr lang="en-US" b="1" dirty="0" smtClean="0"/>
              <a:t> </a:t>
            </a:r>
            <a:r>
              <a:rPr lang="en-US" b="1" dirty="0"/>
              <a:t>ISO di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perusahaan</a:t>
            </a:r>
            <a:r>
              <a:rPr lang="en-US" b="1" dirty="0"/>
              <a:t> </a:t>
            </a:r>
            <a:r>
              <a:rPr lang="en-US" b="1" dirty="0" err="1"/>
              <a:t>berguna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  <a:p>
            <a:pPr algn="just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  <a:p>
            <a:pPr algn="just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kegiatan</a:t>
            </a:r>
            <a:endParaRPr lang="en-US" dirty="0"/>
          </a:p>
          <a:p>
            <a:pPr algn="just"/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, </a:t>
            </a:r>
            <a:r>
              <a:rPr lang="en-US" dirty="0" err="1"/>
              <a:t>pelaksanaan</a:t>
            </a:r>
            <a:r>
              <a:rPr lang="en-US" dirty="0"/>
              <a:t>,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(plan, do, check, act)</a:t>
            </a:r>
          </a:p>
          <a:p>
            <a:pPr algn="just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penataan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  <a:p>
            <a:pPr algn="just"/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usaha</a:t>
            </a:r>
            <a:endParaRPr lang="en-US" dirty="0"/>
          </a:p>
          <a:p>
            <a:pPr algn="just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saing</a:t>
            </a:r>
            <a:endParaRPr lang="en-US" dirty="0"/>
          </a:p>
          <a:p>
            <a:pPr algn="just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internal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berkepentingan</a:t>
            </a:r>
            <a:endParaRPr lang="en-US" dirty="0"/>
          </a:p>
          <a:p>
            <a:pPr algn="just"/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/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/</a:t>
            </a:r>
            <a:r>
              <a:rPr lang="en-US" dirty="0" err="1"/>
              <a:t>pemodal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uni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unisa" id="{FE1C9652-A7BC-42BF-AB99-B45F782E639C}" vid="{B63E0313-CF47-464F-BC3C-70C68DE7B3BB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UNISA_01</Template>
  <TotalTime>1529</TotalTime>
  <Words>3272</Words>
  <Application>Microsoft Office PowerPoint</Application>
  <PresentationFormat>On-screen Show (4:3)</PresentationFormat>
  <Paragraphs>477</Paragraphs>
  <Slides>60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Arial Unicode MS</vt:lpstr>
      <vt:lpstr>SimSun</vt:lpstr>
      <vt:lpstr>Arial</vt:lpstr>
      <vt:lpstr>Berlin Sans FB Demi</vt:lpstr>
      <vt:lpstr>Calibri</vt:lpstr>
      <vt:lpstr>Century Gothic</vt:lpstr>
      <vt:lpstr>Georgia</vt:lpstr>
      <vt:lpstr>Tahoma</vt:lpstr>
      <vt:lpstr>Trebuchet MS</vt:lpstr>
      <vt:lpstr>Wingdings</vt:lpstr>
      <vt:lpstr>1_Office Theme</vt:lpstr>
      <vt:lpstr>2_Office Theme</vt:lpstr>
      <vt:lpstr>Themeunisa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 itu ISO? </vt:lpstr>
      <vt:lpstr>Sejarah ISO</vt:lpstr>
      <vt:lpstr>PowerPoint Presentation</vt:lpstr>
      <vt:lpstr>PowerPoint Presentation</vt:lpstr>
      <vt:lpstr>Pendahuluan</vt:lpstr>
      <vt:lpstr>PowerPoint Presentation</vt:lpstr>
      <vt:lpstr>PowerPoint Presentation</vt:lpstr>
      <vt:lpstr>PowerPoint Presentation</vt:lpstr>
      <vt:lpstr>ISO 9004</vt:lpstr>
      <vt:lpstr>Persyaratan ISO 9004</vt:lpstr>
      <vt:lpstr>Persyaratan ISO 9004</vt:lpstr>
      <vt:lpstr>Persamaan ISO 9001dan 9004</vt:lpstr>
      <vt:lpstr>4 Perbedaan utama ISO 9001 dan 9004</vt:lpstr>
      <vt:lpstr>4 Perbedaan Utama ISO 9001 dan 9004</vt:lpstr>
      <vt:lpstr>PowerPoint Presentation</vt:lpstr>
      <vt:lpstr>PowerPoint Presentation</vt:lpstr>
      <vt:lpstr>PENTINGNYA SISTEM MANAJEMEN KUALITAS ISO </vt:lpstr>
      <vt:lpstr>Tuntutan Pengembangan Konsepsi dan Teknologi Kualitas</vt:lpstr>
      <vt:lpstr>KONSEP SISTEM MANAJEMEN KUALITAS ISO 9000</vt:lpstr>
      <vt:lpstr>Jenis Standar Sistem Manajemen Mutu/Kualitas (SMM)</vt:lpstr>
      <vt:lpstr>JENIS ISO 9000</vt:lpstr>
      <vt:lpstr>Pengembangan ISO 9000</vt:lpstr>
      <vt:lpstr>ISO-9000</vt:lpstr>
      <vt:lpstr>ISO-9000</vt:lpstr>
      <vt:lpstr>ISO-9000</vt:lpstr>
      <vt:lpstr>ISO-9000</vt:lpstr>
      <vt:lpstr>Keberhasilan penerapan konsep ISO-9000</vt:lpstr>
      <vt:lpstr>TAHAPAN MENUJU SERTIFIKASI ISO-9000</vt:lpstr>
      <vt:lpstr>Cara Pendaftaran sertifikasi ISO 9001</vt:lpstr>
      <vt:lpstr>PowerPoint Presentation</vt:lpstr>
      <vt:lpstr>PowerPoint Presentation</vt:lpstr>
      <vt:lpstr>PowerPoint Presentation</vt:lpstr>
      <vt:lpstr>PowerPoint Presentation</vt:lpstr>
      <vt:lpstr>PERSIAPAN AKREDITASI PADA BAGIAN LABORATORIUM INSTITUSI PENDIDIKAN</vt:lpstr>
      <vt:lpstr>Persiapan Akreditasi Laboratorium Institusi Pendidikan</vt:lpstr>
      <vt:lpstr>PowerPoint Presentation</vt:lpstr>
      <vt:lpstr>PowerPoint Presentation</vt:lpstr>
      <vt:lpstr>Struktur Organisasi Laboratorium</vt:lpstr>
      <vt:lpstr>Menumbuhkan Pemahaman dan Kesadaran Sistem Mutu Lab</vt:lpstr>
      <vt:lpstr>PowerPoint Presentation</vt:lpstr>
      <vt:lpstr>PowerPoint Presentation</vt:lpstr>
      <vt:lpstr>PowerPoint Presentation</vt:lpstr>
      <vt:lpstr>EVALUASI JAMINAN MUTU HASIL PENGUJIAN</vt:lpstr>
      <vt:lpstr>Membuat Program Verifikasi, Kalibrasi Dan Uji Profesiensi</vt:lpstr>
      <vt:lpstr>PowerPoint Presentation</vt:lpstr>
      <vt:lpstr>Inventarisasi Dan Mengusulkan Program Pelatihan</vt:lpstr>
      <vt:lpstr>PowerPoint Presentation</vt:lpstr>
      <vt:lpstr>Sosialisasi Sistem Mutu Pengujian</vt:lpstr>
      <vt:lpstr>Evaluasi Praktek Sistem Mutu Lab. Minimal 3 Bulan</vt:lpstr>
      <vt:lpstr>Membuat Laporan Audit Internal oleh Badan Penjaminan Mutu Institusi Pendidikan</vt:lpstr>
      <vt:lpstr>MEMBUAT LAPORAN KAJI ULANG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MYWINDOWS</cp:lastModifiedBy>
  <cp:revision>522</cp:revision>
  <dcterms:created xsi:type="dcterms:W3CDTF">2018-06-25T02:53:00Z</dcterms:created>
  <dcterms:modified xsi:type="dcterms:W3CDTF">2021-05-04T01:00:21Z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