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2"/>
  </p:notesMasterIdLst>
  <p:sldIdLst>
    <p:sldId id="304" r:id="rId2"/>
    <p:sldId id="305" r:id="rId3"/>
    <p:sldId id="306" r:id="rId4"/>
    <p:sldId id="307" r:id="rId5"/>
    <p:sldId id="257" r:id="rId6"/>
    <p:sldId id="258" r:id="rId7"/>
    <p:sldId id="259" r:id="rId8"/>
    <p:sldId id="260" r:id="rId9"/>
    <p:sldId id="261" r:id="rId10"/>
    <p:sldId id="262" r:id="rId11"/>
    <p:sldId id="263" r:id="rId12"/>
    <p:sldId id="264" r:id="rId13"/>
    <p:sldId id="287" r:id="rId14"/>
    <p:sldId id="288" r:id="rId15"/>
    <p:sldId id="311" r:id="rId16"/>
    <p:sldId id="294" r:id="rId17"/>
    <p:sldId id="310" r:id="rId18"/>
    <p:sldId id="265" r:id="rId19"/>
    <p:sldId id="266" r:id="rId20"/>
    <p:sldId id="295" r:id="rId21"/>
    <p:sldId id="296" r:id="rId22"/>
    <p:sldId id="297" r:id="rId23"/>
    <p:sldId id="298" r:id="rId24"/>
    <p:sldId id="299" r:id="rId25"/>
    <p:sldId id="289" r:id="rId26"/>
    <p:sldId id="300" r:id="rId27"/>
    <p:sldId id="267" r:id="rId28"/>
    <p:sldId id="301" r:id="rId29"/>
    <p:sldId id="302" r:id="rId30"/>
    <p:sldId id="303" r:id="rId31"/>
    <p:sldId id="290" r:id="rId32"/>
    <p:sldId id="268" r:id="rId33"/>
    <p:sldId id="269" r:id="rId34"/>
    <p:sldId id="291" r:id="rId35"/>
    <p:sldId id="270" r:id="rId36"/>
    <p:sldId id="271" r:id="rId37"/>
    <p:sldId id="272" r:id="rId38"/>
    <p:sldId id="286" r:id="rId39"/>
    <p:sldId id="309" r:id="rId40"/>
    <p:sldId id="285"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1002" y="-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703324-E8EF-46BE-90A1-B9CBE72D1349}" type="datetimeFigureOut">
              <a:rPr lang="id-ID" smtClean="0"/>
              <a:pPr/>
              <a:t>27/03/2020</a:t>
            </a:fld>
            <a:endParaRPr lang="id-ID"/>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0E802-00D5-4D8C-89D9-84BE6AFC85B1}" type="slidenum">
              <a:rPr lang="id-ID" smtClean="0"/>
              <a:pPr/>
              <a:t>‹#›</a:t>
            </a:fld>
            <a:endParaRPr lang="id-ID"/>
          </a:p>
        </p:txBody>
      </p:sp>
    </p:spTree>
    <p:extLst>
      <p:ext uri="{BB962C8B-B14F-4D97-AF65-F5344CB8AC3E}">
        <p14:creationId xmlns:p14="http://schemas.microsoft.com/office/powerpoint/2010/main" xmlns="" val="340131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9"/>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9pPr>
          </a:lstStyle>
          <a:p>
            <a:pPr>
              <a:spcBef>
                <a:spcPct val="0"/>
              </a:spcBef>
              <a:buClrTx/>
              <a:buFontTx/>
              <a:buNone/>
            </a:pPr>
            <a:fld id="{05D27E5E-312C-4AE3-BF98-69BEC27014A4}" type="slidenum">
              <a:rPr lang="de-DE" altLang="id-ID" smtClean="0"/>
              <a:pPr>
                <a:spcBef>
                  <a:spcPct val="0"/>
                </a:spcBef>
                <a:buClrTx/>
                <a:buFontTx/>
                <a:buNone/>
              </a:pPr>
              <a:t>1</a:t>
            </a:fld>
            <a:endParaRPr lang="de-DE" altLang="id-ID" smtClean="0"/>
          </a:p>
        </p:txBody>
      </p:sp>
      <p:sp>
        <p:nvSpPr>
          <p:cNvPr id="82947" name="Rectangle 1"/>
          <p:cNvSpPr>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headEnd/>
            <a:tailEnd/>
          </a:ln>
        </p:spPr>
      </p:sp>
      <p:sp>
        <p:nvSpPr>
          <p:cNvPr id="82948" name="Text Box 2"/>
          <p:cNvSpPr txBox="1">
            <a:spLocks noChangeArrowheads="1"/>
          </p:cNvSpPr>
          <p:nvPr/>
        </p:nvSpPr>
        <p:spPr bwMode="auto">
          <a:xfrm>
            <a:off x="914400" y="4343400"/>
            <a:ext cx="50292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id-ID"/>
          </a:p>
        </p:txBody>
      </p:sp>
    </p:spTree>
    <p:extLst>
      <p:ext uri="{BB962C8B-B14F-4D97-AF65-F5344CB8AC3E}">
        <p14:creationId xmlns:p14="http://schemas.microsoft.com/office/powerpoint/2010/main" xmlns="" val="4091513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Rectangle 9"/>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9pPr>
          </a:lstStyle>
          <a:p>
            <a:pPr>
              <a:spcBef>
                <a:spcPct val="0"/>
              </a:spcBef>
              <a:buClrTx/>
              <a:buFontTx/>
              <a:buNone/>
            </a:pPr>
            <a:fld id="{9D63444C-9B03-4B19-9084-BE54B576B48D}" type="slidenum">
              <a:rPr lang="de-DE" altLang="id-ID" smtClean="0"/>
              <a:pPr>
                <a:spcBef>
                  <a:spcPct val="0"/>
                </a:spcBef>
                <a:buClrTx/>
                <a:buFontTx/>
                <a:buNone/>
              </a:pPr>
              <a:t>2</a:t>
            </a:fld>
            <a:endParaRPr lang="de-DE" altLang="id-ID" smtClean="0"/>
          </a:p>
        </p:txBody>
      </p:sp>
      <p:sp>
        <p:nvSpPr>
          <p:cNvPr id="84995" name="Rectangle 1"/>
          <p:cNvSpPr>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headEnd/>
            <a:tailEnd/>
          </a:ln>
        </p:spPr>
      </p:sp>
      <p:sp>
        <p:nvSpPr>
          <p:cNvPr id="84996" name="Text Box 2"/>
          <p:cNvSpPr txBox="1">
            <a:spLocks noChangeArrowheads="1"/>
          </p:cNvSpPr>
          <p:nvPr/>
        </p:nvSpPr>
        <p:spPr bwMode="auto">
          <a:xfrm>
            <a:off x="914400" y="4343400"/>
            <a:ext cx="50292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id-ID"/>
          </a:p>
        </p:txBody>
      </p:sp>
    </p:spTree>
    <p:extLst>
      <p:ext uri="{BB962C8B-B14F-4D97-AF65-F5344CB8AC3E}">
        <p14:creationId xmlns:p14="http://schemas.microsoft.com/office/powerpoint/2010/main" xmlns="" val="2910050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Rectangle 9"/>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9pPr>
          </a:lstStyle>
          <a:p>
            <a:pPr>
              <a:spcBef>
                <a:spcPct val="0"/>
              </a:spcBef>
              <a:buClrTx/>
              <a:buFontTx/>
              <a:buNone/>
            </a:pPr>
            <a:fld id="{EDC18B33-C9C9-44F6-8559-0E81F2CC73AB}" type="slidenum">
              <a:rPr lang="de-DE" altLang="id-ID" smtClean="0"/>
              <a:pPr>
                <a:spcBef>
                  <a:spcPct val="0"/>
                </a:spcBef>
                <a:buClrTx/>
                <a:buFontTx/>
                <a:buNone/>
              </a:pPr>
              <a:t>3</a:t>
            </a:fld>
            <a:endParaRPr lang="de-DE" altLang="id-ID" smtClean="0"/>
          </a:p>
        </p:txBody>
      </p:sp>
      <p:sp>
        <p:nvSpPr>
          <p:cNvPr id="87043" name="Rectangle 1"/>
          <p:cNvSpPr>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headEnd/>
            <a:tailEnd/>
          </a:ln>
        </p:spPr>
      </p:sp>
      <p:sp>
        <p:nvSpPr>
          <p:cNvPr id="87044" name="Text Box 2"/>
          <p:cNvSpPr txBox="1">
            <a:spLocks noChangeArrowheads="1"/>
          </p:cNvSpPr>
          <p:nvPr/>
        </p:nvSpPr>
        <p:spPr bwMode="auto">
          <a:xfrm>
            <a:off x="914400" y="4343400"/>
            <a:ext cx="50292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id-ID"/>
          </a:p>
        </p:txBody>
      </p:sp>
    </p:spTree>
    <p:extLst>
      <p:ext uri="{BB962C8B-B14F-4D97-AF65-F5344CB8AC3E}">
        <p14:creationId xmlns:p14="http://schemas.microsoft.com/office/powerpoint/2010/main" xmlns="" val="1100615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9"/>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9pPr>
          </a:lstStyle>
          <a:p>
            <a:pPr>
              <a:spcBef>
                <a:spcPct val="0"/>
              </a:spcBef>
              <a:buClrTx/>
              <a:buFontTx/>
              <a:buNone/>
            </a:pPr>
            <a:fld id="{670D9F39-BBDA-429D-9FEC-97A2CFCB1693}" type="slidenum">
              <a:rPr lang="de-DE" altLang="id-ID" smtClean="0"/>
              <a:pPr>
                <a:spcBef>
                  <a:spcPct val="0"/>
                </a:spcBef>
                <a:buClrTx/>
                <a:buFontTx/>
                <a:buNone/>
              </a:pPr>
              <a:t>4</a:t>
            </a:fld>
            <a:endParaRPr lang="de-DE" altLang="id-ID" smtClean="0"/>
          </a:p>
        </p:txBody>
      </p:sp>
      <p:sp>
        <p:nvSpPr>
          <p:cNvPr id="89091" name="Rectangle 1"/>
          <p:cNvSpPr>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headEnd/>
            <a:tailEnd/>
          </a:ln>
        </p:spPr>
      </p:sp>
      <p:sp>
        <p:nvSpPr>
          <p:cNvPr id="89092" name="Text Box 2"/>
          <p:cNvSpPr txBox="1">
            <a:spLocks noChangeArrowheads="1"/>
          </p:cNvSpPr>
          <p:nvPr/>
        </p:nvSpPr>
        <p:spPr bwMode="auto">
          <a:xfrm>
            <a:off x="914400" y="4343400"/>
            <a:ext cx="50292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id-ID"/>
          </a:p>
        </p:txBody>
      </p:sp>
    </p:spTree>
    <p:extLst>
      <p:ext uri="{BB962C8B-B14F-4D97-AF65-F5344CB8AC3E}">
        <p14:creationId xmlns:p14="http://schemas.microsoft.com/office/powerpoint/2010/main" xmlns="" val="1614676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6434" name="Rectangle 9"/>
          <p:cNvSpPr>
            <a:spLocks noGrp="1" noChangeArrowheads="1"/>
          </p:cNvSpPr>
          <p:nvPr>
            <p:ph type="sldNum"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9pPr>
          </a:lstStyle>
          <a:p>
            <a:pPr>
              <a:spcBef>
                <a:spcPct val="0"/>
              </a:spcBef>
              <a:buClrTx/>
              <a:buFontTx/>
              <a:buNone/>
            </a:pPr>
            <a:fld id="{7B18C78C-43AB-43BF-9E8A-FB6BC864B648}" type="slidenum">
              <a:rPr lang="de-DE" altLang="id-ID"/>
              <a:pPr>
                <a:spcBef>
                  <a:spcPct val="0"/>
                </a:spcBef>
                <a:buClrTx/>
                <a:buFontTx/>
                <a:buNone/>
              </a:pPr>
              <a:t>39</a:t>
            </a:fld>
            <a:endParaRPr lang="de-DE" altLang="id-ID"/>
          </a:p>
        </p:txBody>
      </p:sp>
      <p:sp>
        <p:nvSpPr>
          <p:cNvPr id="146435" name="Rectangle 1"/>
          <p:cNvSpPr>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headEnd/>
            <a:tailEnd/>
          </a:ln>
        </p:spPr>
      </p:sp>
      <p:sp>
        <p:nvSpPr>
          <p:cNvPr id="146436" name="Text Box 2"/>
          <p:cNvSpPr txBox="1">
            <a:spLocks noChangeArrowheads="1"/>
          </p:cNvSpPr>
          <p:nvPr/>
        </p:nvSpPr>
        <p:spPr bwMode="auto">
          <a:xfrm>
            <a:off x="914400" y="4343400"/>
            <a:ext cx="50292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id-ID"/>
          </a:p>
        </p:txBody>
      </p:sp>
    </p:spTree>
    <p:extLst>
      <p:ext uri="{BB962C8B-B14F-4D97-AF65-F5344CB8AC3E}">
        <p14:creationId xmlns:p14="http://schemas.microsoft.com/office/powerpoint/2010/main" xmlns="" val="4067569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id-ID"/>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8B8AC96A-F2DD-447B-8D23-38A0852E4434}" type="datetimeFigureOut">
              <a:rPr lang="en-US" smtClean="0"/>
              <a:pPr/>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3573335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B8AC96A-F2DD-447B-8D23-38A0852E4434}" type="datetimeFigureOut">
              <a:rPr lang="en-US" smtClean="0"/>
              <a:pPr/>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2148808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B8AC96A-F2DD-447B-8D23-38A0852E4434}" type="datetimeFigureOut">
              <a:rPr lang="en-US" smtClean="0"/>
              <a:pPr/>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3950529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B8AC96A-F2DD-447B-8D23-38A0852E4434}" type="datetimeFigureOut">
              <a:rPr lang="en-US" smtClean="0"/>
              <a:pPr/>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2699964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id-ID"/>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8AC96A-F2DD-447B-8D23-38A0852E4434}" type="datetimeFigureOut">
              <a:rPr lang="en-US" smtClean="0"/>
              <a:pPr/>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3303569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8B8AC96A-F2DD-447B-8D23-38A0852E4434}" type="datetimeFigureOut">
              <a:rPr lang="en-US" smtClean="0"/>
              <a:pPr/>
              <a:t>3/27/2020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369101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8B8AC96A-F2DD-447B-8D23-38A0852E4434}" type="datetimeFigureOut">
              <a:rPr lang="en-US" smtClean="0"/>
              <a:pPr/>
              <a:t>3/27/2020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410006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8B8AC96A-F2DD-447B-8D23-38A0852E4434}" type="datetimeFigureOut">
              <a:rPr lang="en-US" smtClean="0"/>
              <a:pPr/>
              <a:t>3/27/2020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522319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8AC96A-F2DD-447B-8D23-38A0852E4434}" type="datetimeFigureOut">
              <a:rPr lang="en-US" smtClean="0"/>
              <a:pPr/>
              <a:t>3/27/2020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3445792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id-ID"/>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8AC96A-F2DD-447B-8D23-38A0852E4434}" type="datetimeFigureOut">
              <a:rPr lang="en-US" smtClean="0"/>
              <a:pPr/>
              <a:t>3/27/2020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993159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id-ID"/>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d-ID"/>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8AC96A-F2DD-447B-8D23-38A0852E4434}" type="datetimeFigureOut">
              <a:rPr lang="en-US" smtClean="0"/>
              <a:pPr/>
              <a:t>3/27/2020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1562162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B8AC96A-F2DD-447B-8D23-38A0852E4434}" type="datetimeFigureOut">
              <a:rPr lang="en-US" smtClean="0"/>
              <a:pPr/>
              <a:t>3/27/2020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B5D8158-32BE-4751-AA3F-1F54722C3691}" type="slidenum">
              <a:rPr lang="en-US" smtClean="0"/>
              <a:pPr/>
              <a:t>‹#›</a:t>
            </a:fld>
            <a:endParaRPr lang="en-US"/>
          </a:p>
        </p:txBody>
      </p:sp>
    </p:spTree>
    <p:extLst>
      <p:ext uri="{BB962C8B-B14F-4D97-AF65-F5344CB8AC3E}">
        <p14:creationId xmlns:p14="http://schemas.microsoft.com/office/powerpoint/2010/main" xmlns="" val="201473007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d-ID"/>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1"/>
          <p:cNvSpPr txBox="1">
            <a:spLocks noChangeArrowheads="1"/>
          </p:cNvSpPr>
          <p:nvPr/>
        </p:nvSpPr>
        <p:spPr bwMode="auto">
          <a:xfrm>
            <a:off x="827088" y="981075"/>
            <a:ext cx="7391400" cy="431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Calibri" panose="020F050202020403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Calibri" panose="020F050202020403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Calibri" panose="020F050202020403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9pPr>
          </a:lstStyle>
          <a:p>
            <a:pPr algn="ctr" eaLnBrk="1" hangingPunct="1">
              <a:spcBef>
                <a:spcPct val="0"/>
              </a:spcBef>
              <a:buClrTx/>
              <a:buFontTx/>
              <a:buNone/>
            </a:pPr>
            <a:r>
              <a:rPr lang="en-US" altLang="id-ID" sz="4000">
                <a:latin typeface="Verdana" panose="020B0604030504040204" pitchFamily="34" charset="0"/>
                <a:ea typeface="Arial Unicode MS" panose="020B0604020202020204" pitchFamily="34" charset="-128"/>
                <a:cs typeface="Arial Unicode MS" panose="020B0604020202020204" pitchFamily="34" charset="-128"/>
              </a:rPr>
              <a:t>DOA BELAJAR</a:t>
            </a:r>
          </a:p>
        </p:txBody>
      </p:sp>
      <p:sp>
        <p:nvSpPr>
          <p:cNvPr id="81923" name="Rectangle 2"/>
          <p:cNvSpPr>
            <a:spLocks noChangeArrowheads="1"/>
          </p:cNvSpPr>
          <p:nvPr/>
        </p:nvSpPr>
        <p:spPr bwMode="auto">
          <a:xfrm>
            <a:off x="857250" y="3927475"/>
            <a:ext cx="7858125" cy="2214563"/>
          </a:xfrm>
          <a:prstGeom prst="rect">
            <a:avLst/>
          </a:prstGeom>
          <a:solidFill>
            <a:srgbClr val="FFFFFF"/>
          </a:solidFill>
          <a:ln w="25560" cap="sq">
            <a:solidFill>
              <a:srgbClr val="FFFFFF"/>
            </a:solidFill>
            <a:miter lim="800000"/>
            <a:headEnd/>
            <a:tailEnd/>
          </a:ln>
        </p:spPr>
        <p:txBody>
          <a:bodyPr lIns="90000" tIns="46800" rIns="90000" bIns="46800" anchor="ctr"/>
          <a:lstStyle>
            <a:lvl1pPr>
              <a:spcBef>
                <a:spcPts val="8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Calibri" panose="020F050202020403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Calibri" panose="020F050202020403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Calibri" panose="020F050202020403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9pPr>
          </a:lstStyle>
          <a:p>
            <a:pPr algn="ctr" eaLnBrk="1" hangingPunct="1">
              <a:spcBef>
                <a:spcPct val="0"/>
              </a:spcBef>
              <a:buClrTx/>
              <a:buFontTx/>
              <a:buNone/>
            </a:pPr>
            <a:r>
              <a:rPr lang="en-US" altLang="id-ID" sz="2800">
                <a:cs typeface="Arial" panose="020B0604020202020204" pitchFamily="34" charset="0"/>
              </a:rPr>
              <a:t>“Aku ridho Allah SWT sebagai Tuhan ku, Islam sebagai agamaku, dan Nabi Muhammad sebagai Nabi dan Rasul, Ya Allah, tambahkanlah kepadaku ilmu dan berikanlah aku kefahaman”</a:t>
            </a:r>
          </a:p>
        </p:txBody>
      </p:sp>
      <p:pic>
        <p:nvPicPr>
          <p:cNvPr id="81924"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714500" y="2141538"/>
            <a:ext cx="5715000" cy="1857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pic>
      <p:pic>
        <p:nvPicPr>
          <p:cNvPr id="81925" name="Picture 4"/>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214688" y="1679575"/>
            <a:ext cx="3133725" cy="495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pic>
    </p:spTree>
    <p:extLst>
      <p:ext uri="{BB962C8B-B14F-4D97-AF65-F5344CB8AC3E}">
        <p14:creationId xmlns:p14="http://schemas.microsoft.com/office/powerpoint/2010/main" xmlns="" val="3487193101"/>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902" y="685800"/>
            <a:ext cx="7886700" cy="1325563"/>
          </a:xfrm>
        </p:spPr>
        <p:txBody>
          <a:bodyPr>
            <a:normAutofit/>
          </a:bodyPr>
          <a:lstStyle/>
          <a:p>
            <a:r>
              <a:rPr lang="en-US" sz="4000" b="1" dirty="0" smtClean="0"/>
              <a:t>Ovarian </a:t>
            </a:r>
            <a:r>
              <a:rPr lang="id-ID" sz="4000" b="1" dirty="0" smtClean="0"/>
              <a:t>C</a:t>
            </a:r>
            <a:r>
              <a:rPr lang="en-US" sz="4000" b="1" dirty="0" err="1" smtClean="0"/>
              <a:t>ycle</a:t>
            </a:r>
            <a:endParaRPr lang="en-US" sz="4000" b="1" dirty="0"/>
          </a:p>
        </p:txBody>
      </p:sp>
      <p:sp>
        <p:nvSpPr>
          <p:cNvPr id="3" name="Content Placeholder 2"/>
          <p:cNvSpPr>
            <a:spLocks noGrp="1"/>
          </p:cNvSpPr>
          <p:nvPr>
            <p:ph idx="1"/>
          </p:nvPr>
        </p:nvSpPr>
        <p:spPr/>
        <p:txBody>
          <a:bodyPr>
            <a:noAutofit/>
          </a:bodyPr>
          <a:lstStyle/>
          <a:p>
            <a:r>
              <a:rPr lang="en-US" sz="2800" dirty="0" err="1" smtClean="0"/>
              <a:t>Fase</a:t>
            </a:r>
            <a:r>
              <a:rPr lang="en-US" sz="2800" dirty="0" smtClean="0"/>
              <a:t> </a:t>
            </a:r>
            <a:r>
              <a:rPr lang="en-US" sz="2800" dirty="0" err="1" smtClean="0"/>
              <a:t>folikuler</a:t>
            </a:r>
            <a:endParaRPr lang="en-US" sz="2800" dirty="0" smtClean="0"/>
          </a:p>
          <a:p>
            <a:pPr>
              <a:buNone/>
            </a:pPr>
            <a:r>
              <a:rPr lang="en-US" sz="2800" dirty="0"/>
              <a:t>	</a:t>
            </a:r>
            <a:r>
              <a:rPr lang="en-US" sz="2800" dirty="0" err="1" smtClean="0"/>
              <a:t>Hari</a:t>
            </a:r>
            <a:r>
              <a:rPr lang="en-US" sz="2800" dirty="0" smtClean="0"/>
              <a:t> </a:t>
            </a:r>
            <a:r>
              <a:rPr lang="en-US" sz="2800" dirty="0" err="1"/>
              <a:t>ke</a:t>
            </a:r>
            <a:r>
              <a:rPr lang="en-US" sz="2800" dirty="0"/>
              <a:t> 4 – 14. </a:t>
            </a:r>
            <a:r>
              <a:rPr lang="en-US" sz="2800" dirty="0" err="1"/>
              <a:t>Ovarium</a:t>
            </a:r>
            <a:r>
              <a:rPr lang="en-US" sz="2800" dirty="0"/>
              <a:t> </a:t>
            </a:r>
            <a:r>
              <a:rPr lang="en-US" sz="2800" dirty="0" err="1"/>
              <a:t>dibawah</a:t>
            </a:r>
            <a:r>
              <a:rPr lang="en-US" sz="2800" dirty="0"/>
              <a:t> </a:t>
            </a:r>
            <a:r>
              <a:rPr lang="en-US" sz="2800" dirty="0" err="1"/>
              <a:t>pengaruh</a:t>
            </a:r>
            <a:r>
              <a:rPr lang="en-US" sz="2800" dirty="0"/>
              <a:t> FSH yang </a:t>
            </a:r>
            <a:r>
              <a:rPr lang="en-US" sz="2800" dirty="0" err="1"/>
              <a:t>berfungsi</a:t>
            </a:r>
            <a:r>
              <a:rPr lang="en-US" sz="2800" dirty="0"/>
              <a:t> </a:t>
            </a:r>
            <a:r>
              <a:rPr lang="en-US" sz="2800" dirty="0" err="1"/>
              <a:t>menstimulasifolikel</a:t>
            </a:r>
            <a:r>
              <a:rPr lang="en-US" sz="2800" dirty="0"/>
              <a:t> </a:t>
            </a:r>
            <a:r>
              <a:rPr lang="en-US" sz="2800" dirty="0" err="1"/>
              <a:t>dalam</a:t>
            </a:r>
            <a:r>
              <a:rPr lang="en-US" sz="2800" dirty="0"/>
              <a:t> </a:t>
            </a:r>
            <a:r>
              <a:rPr lang="en-US" sz="2800" dirty="0" err="1"/>
              <a:t>ovarium</a:t>
            </a:r>
            <a:r>
              <a:rPr lang="en-US" sz="2800" dirty="0"/>
              <a:t> &amp; </a:t>
            </a:r>
            <a:r>
              <a:rPr lang="en-US" sz="2800" dirty="0" err="1"/>
              <a:t>memproduksi</a:t>
            </a:r>
            <a:r>
              <a:rPr lang="en-US" sz="2800" dirty="0"/>
              <a:t> </a:t>
            </a:r>
            <a:r>
              <a:rPr lang="en-US" sz="2800" dirty="0" smtClean="0"/>
              <a:t>estrogen</a:t>
            </a:r>
          </a:p>
          <a:p>
            <a:r>
              <a:rPr lang="en-US" sz="2800" dirty="0" err="1" smtClean="0"/>
              <a:t>Fase</a:t>
            </a:r>
            <a:r>
              <a:rPr lang="en-US" sz="2800" dirty="0" smtClean="0"/>
              <a:t> </a:t>
            </a:r>
            <a:r>
              <a:rPr lang="en-US" sz="2800" dirty="0" err="1" smtClean="0"/>
              <a:t>ovulasi</a:t>
            </a:r>
            <a:endParaRPr lang="en-US" sz="2800" dirty="0" smtClean="0"/>
          </a:p>
          <a:p>
            <a:pPr>
              <a:buNone/>
            </a:pPr>
            <a:r>
              <a:rPr lang="en-US" sz="2800" dirty="0"/>
              <a:t>	</a:t>
            </a:r>
            <a:r>
              <a:rPr lang="en-US" sz="2800" dirty="0" err="1" smtClean="0"/>
              <a:t>Terjadi</a:t>
            </a:r>
            <a:r>
              <a:rPr lang="en-US" sz="2800" dirty="0" smtClean="0"/>
              <a:t> </a:t>
            </a:r>
            <a:r>
              <a:rPr lang="en-US" sz="2800" dirty="0"/>
              <a:t>14 </a:t>
            </a:r>
            <a:r>
              <a:rPr lang="en-US" sz="2800" dirty="0" err="1"/>
              <a:t>hari</a:t>
            </a:r>
            <a:r>
              <a:rPr lang="en-US" sz="2800" dirty="0"/>
              <a:t> </a:t>
            </a:r>
            <a:r>
              <a:rPr lang="en-US" sz="2800" dirty="0" err="1"/>
              <a:t>sebelum</a:t>
            </a:r>
            <a:r>
              <a:rPr lang="en-US" sz="2800" dirty="0"/>
              <a:t> </a:t>
            </a:r>
            <a:r>
              <a:rPr lang="en-US" sz="2800" dirty="0" err="1"/>
              <a:t>menstruasi</a:t>
            </a:r>
            <a:r>
              <a:rPr lang="en-US" sz="2800" dirty="0"/>
              <a:t> </a:t>
            </a:r>
            <a:r>
              <a:rPr lang="en-US" sz="2800" dirty="0" err="1" smtClean="0"/>
              <a:t>berikutnya</a:t>
            </a:r>
            <a:endParaRPr lang="en-US" sz="2800" dirty="0" smtClean="0"/>
          </a:p>
          <a:p>
            <a:r>
              <a:rPr lang="en-US" sz="2800" dirty="0" err="1" smtClean="0"/>
              <a:t>Fase</a:t>
            </a:r>
            <a:r>
              <a:rPr lang="en-US" sz="2800" dirty="0" smtClean="0"/>
              <a:t> </a:t>
            </a:r>
            <a:r>
              <a:rPr lang="en-US" sz="2800" dirty="0" err="1" smtClean="0"/>
              <a:t>luteal</a:t>
            </a:r>
            <a:endParaRPr lang="en-US" sz="2800" dirty="0" smtClean="0"/>
          </a:p>
          <a:p>
            <a:pPr>
              <a:buNone/>
            </a:pPr>
            <a:r>
              <a:rPr lang="en-US" sz="2800" dirty="0" smtClean="0"/>
              <a:t>	</a:t>
            </a:r>
            <a:r>
              <a:rPr lang="en-US" sz="2800" dirty="0" err="1" smtClean="0"/>
              <a:t>Hari</a:t>
            </a:r>
            <a:r>
              <a:rPr lang="en-US" sz="2800" dirty="0" smtClean="0"/>
              <a:t> </a:t>
            </a:r>
            <a:r>
              <a:rPr lang="en-US" sz="2800" dirty="0" err="1"/>
              <a:t>ke</a:t>
            </a:r>
            <a:r>
              <a:rPr lang="en-US" sz="2800" dirty="0"/>
              <a:t> 15 – 28 </a:t>
            </a:r>
            <a:r>
              <a:rPr lang="en-US" sz="2800" dirty="0" err="1"/>
              <a:t>hari</a:t>
            </a:r>
            <a:r>
              <a:rPr lang="en-US" sz="2800" dirty="0"/>
              <a:t>. </a:t>
            </a:r>
            <a:r>
              <a:rPr lang="en-US" sz="2800" dirty="0" err="1"/>
              <a:t>Hormon</a:t>
            </a:r>
            <a:r>
              <a:rPr lang="en-US" sz="2800" dirty="0"/>
              <a:t> estrogen ↓, </a:t>
            </a:r>
            <a:r>
              <a:rPr lang="en-US" sz="2800" dirty="0" err="1"/>
              <a:t>korpus</a:t>
            </a:r>
            <a:r>
              <a:rPr lang="en-US" sz="2800" dirty="0"/>
              <a:t> </a:t>
            </a:r>
            <a:r>
              <a:rPr lang="en-US" sz="2800" dirty="0" err="1"/>
              <a:t>luteum</a:t>
            </a:r>
            <a:r>
              <a:rPr lang="en-US" sz="2800" dirty="0"/>
              <a:t> </a:t>
            </a:r>
            <a:r>
              <a:rPr lang="en-US" sz="2800" dirty="0" err="1"/>
              <a:t>mulai</a:t>
            </a:r>
            <a:r>
              <a:rPr lang="en-US" sz="2800" dirty="0"/>
              <a:t> </a:t>
            </a:r>
            <a:r>
              <a:rPr lang="en-US" sz="2800" dirty="0" err="1"/>
              <a:t>memproduksi</a:t>
            </a:r>
            <a:r>
              <a:rPr lang="en-US" sz="2800" dirty="0"/>
              <a:t> </a:t>
            </a:r>
            <a:r>
              <a:rPr lang="en-US" sz="2800" dirty="0" err="1"/>
              <a:t>hormon</a:t>
            </a:r>
            <a:r>
              <a:rPr lang="en-US" sz="2800" dirty="0"/>
              <a:t> </a:t>
            </a:r>
            <a:r>
              <a:rPr lang="en-US" sz="2800" dirty="0" err="1"/>
              <a:t>progesteron</a:t>
            </a:r>
            <a:r>
              <a:rPr lang="en-US" sz="2800" dirty="0" smtClean="0"/>
              <a:t/>
            </a:r>
            <a:br>
              <a:rPr lang="en-US" sz="2800" dirty="0" smtClean="0"/>
            </a:b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38200"/>
            <a:ext cx="7886700" cy="1325563"/>
          </a:xfrm>
        </p:spPr>
        <p:txBody>
          <a:bodyPr/>
          <a:lstStyle/>
          <a:p>
            <a:r>
              <a:rPr lang="en-US" b="1" dirty="0" err="1" smtClean="0"/>
              <a:t>Endometrian</a:t>
            </a:r>
            <a:r>
              <a:rPr lang="en-US" b="1" dirty="0" smtClean="0"/>
              <a:t> cycle</a:t>
            </a:r>
            <a:endParaRPr lang="en-US" b="1" dirty="0"/>
          </a:p>
        </p:txBody>
      </p:sp>
      <p:sp>
        <p:nvSpPr>
          <p:cNvPr id="3" name="Content Placeholder 2"/>
          <p:cNvSpPr>
            <a:spLocks noGrp="1"/>
          </p:cNvSpPr>
          <p:nvPr>
            <p:ph idx="1"/>
          </p:nvPr>
        </p:nvSpPr>
        <p:spPr/>
        <p:txBody>
          <a:bodyPr>
            <a:normAutofit/>
          </a:bodyPr>
          <a:lstStyle/>
          <a:p>
            <a:r>
              <a:rPr lang="en-US" sz="3200" dirty="0" err="1" smtClean="0"/>
              <a:t>Menstruasi</a:t>
            </a:r>
            <a:r>
              <a:rPr lang="en-US" sz="3200" dirty="0" smtClean="0"/>
              <a:t> </a:t>
            </a:r>
          </a:p>
          <a:p>
            <a:r>
              <a:rPr lang="en-US" sz="3200" dirty="0" err="1" smtClean="0"/>
              <a:t>Regenerasi</a:t>
            </a:r>
            <a:r>
              <a:rPr lang="en-US" sz="3200" dirty="0" smtClean="0"/>
              <a:t> </a:t>
            </a:r>
          </a:p>
          <a:p>
            <a:r>
              <a:rPr lang="en-US" sz="3200" dirty="0" err="1" smtClean="0"/>
              <a:t>Proliferasi</a:t>
            </a:r>
            <a:r>
              <a:rPr lang="en-US" sz="3200" dirty="0" smtClean="0"/>
              <a:t>  </a:t>
            </a:r>
          </a:p>
          <a:p>
            <a:r>
              <a:rPr lang="en-US" sz="3200" dirty="0" err="1" smtClean="0"/>
              <a:t>Ovulasi</a:t>
            </a:r>
            <a:endParaRPr lang="en-US" sz="3200" dirty="0" smtClean="0"/>
          </a:p>
          <a:p>
            <a:r>
              <a:rPr lang="en-US" sz="3200" dirty="0" err="1" smtClean="0"/>
              <a:t>Sekresi</a:t>
            </a:r>
            <a:r>
              <a:rPr lang="en-US" sz="3200" dirty="0" smtClean="0"/>
              <a:t/>
            </a:r>
            <a:br>
              <a:rPr lang="en-US" sz="3200" dirty="0" smtClean="0"/>
            </a:br>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963" y="762000"/>
            <a:ext cx="7886700" cy="1325563"/>
          </a:xfrm>
        </p:spPr>
        <p:txBody>
          <a:bodyPr>
            <a:normAutofit/>
          </a:bodyPr>
          <a:lstStyle/>
          <a:p>
            <a:r>
              <a:rPr lang="en-US" sz="4000" b="1" dirty="0" err="1" smtClean="0"/>
              <a:t>Haid</a:t>
            </a:r>
            <a:r>
              <a:rPr lang="en-US" sz="4000" b="1" dirty="0" smtClean="0"/>
              <a:t> </a:t>
            </a:r>
            <a:r>
              <a:rPr lang="id-ID" sz="4000" b="1" dirty="0" smtClean="0"/>
              <a:t>N</a:t>
            </a:r>
            <a:r>
              <a:rPr lang="en-US" sz="4000" b="1" dirty="0" err="1" smtClean="0"/>
              <a:t>ormal</a:t>
            </a:r>
            <a:endParaRPr lang="en-US" sz="4000" b="1" dirty="0"/>
          </a:p>
        </p:txBody>
      </p:sp>
      <p:sp>
        <p:nvSpPr>
          <p:cNvPr id="3" name="Content Placeholder 2"/>
          <p:cNvSpPr>
            <a:spLocks noGrp="1"/>
          </p:cNvSpPr>
          <p:nvPr>
            <p:ph idx="1"/>
          </p:nvPr>
        </p:nvSpPr>
        <p:spPr/>
        <p:txBody>
          <a:bodyPr>
            <a:normAutofit/>
          </a:bodyPr>
          <a:lstStyle/>
          <a:p>
            <a:r>
              <a:rPr lang="id-ID" sz="3200" dirty="0" smtClean="0"/>
              <a:t>Berlangsung antara 25-35 hari atau 21-31 hari</a:t>
            </a:r>
            <a:endParaRPr lang="en-US" sz="3200" dirty="0" smtClean="0"/>
          </a:p>
          <a:p>
            <a:r>
              <a:rPr lang="id-ID" sz="3200" dirty="0" smtClean="0"/>
              <a:t>Estrogen dihasilkan oleh folikel dan korpus luteum </a:t>
            </a:r>
            <a:endParaRPr lang="en-US" sz="3200" dirty="0" smtClean="0"/>
          </a:p>
          <a:p>
            <a:r>
              <a:rPr lang="en-US" sz="3200" dirty="0" err="1" smtClean="0"/>
              <a:t>Perdarahan</a:t>
            </a:r>
            <a:r>
              <a:rPr lang="en-US" sz="3200" dirty="0" smtClean="0"/>
              <a:t> </a:t>
            </a:r>
            <a:r>
              <a:rPr lang="en-US" sz="3200" dirty="0"/>
              <a:t>20 – 80 </a:t>
            </a:r>
            <a:r>
              <a:rPr lang="en-US" sz="3200" dirty="0" smtClean="0"/>
              <a:t>cc/</a:t>
            </a:r>
            <a:r>
              <a:rPr lang="en-US" sz="3200" dirty="0" err="1" smtClean="0"/>
              <a:t>siklus</a:t>
            </a:r>
            <a:endParaRPr lang="en-US" sz="3200" dirty="0" smtClean="0"/>
          </a:p>
          <a:p>
            <a:r>
              <a:rPr lang="en-US" sz="3200" dirty="0" err="1" smtClean="0"/>
              <a:t>Tidak</a:t>
            </a:r>
            <a:r>
              <a:rPr lang="en-US" sz="3200" dirty="0" smtClean="0"/>
              <a:t> </a:t>
            </a:r>
            <a:r>
              <a:rPr lang="en-US" sz="3200" dirty="0" err="1"/>
              <a:t>disertai</a:t>
            </a:r>
            <a:r>
              <a:rPr lang="en-US" sz="3200" dirty="0"/>
              <a:t> rasa </a:t>
            </a:r>
            <a:r>
              <a:rPr lang="en-US" sz="3200" dirty="0" err="1" smtClean="0"/>
              <a:t>nyeri</a:t>
            </a:r>
            <a:endParaRPr lang="en-US" sz="3200" dirty="0" smtClean="0"/>
          </a:p>
          <a:p>
            <a:r>
              <a:rPr lang="en-US" sz="3200" dirty="0" err="1" smtClean="0"/>
              <a:t>Warna</a:t>
            </a:r>
            <a:r>
              <a:rPr lang="en-US" sz="3200" dirty="0" smtClean="0"/>
              <a:t> </a:t>
            </a:r>
            <a:r>
              <a:rPr lang="en-US" sz="3200" dirty="0" err="1"/>
              <a:t>merah</a:t>
            </a:r>
            <a:r>
              <a:rPr lang="en-US" sz="3200" dirty="0"/>
              <a:t> </a:t>
            </a:r>
            <a:r>
              <a:rPr lang="en-US" sz="3200" dirty="0" err="1"/>
              <a:t>segar</a:t>
            </a:r>
            <a:r>
              <a:rPr lang="en-US" sz="3200" dirty="0"/>
              <a:t>, </a:t>
            </a:r>
            <a:r>
              <a:rPr lang="en-US" sz="3200" dirty="0" err="1"/>
              <a:t>tidak</a:t>
            </a:r>
            <a:r>
              <a:rPr lang="en-US" sz="3200" dirty="0"/>
              <a:t> </a:t>
            </a:r>
            <a:r>
              <a:rPr lang="en-US" sz="3200" dirty="0" err="1" smtClean="0"/>
              <a:t>bergumpal</a:t>
            </a:r>
            <a:endParaRPr lang="en-US" sz="3200" dirty="0" smtClean="0"/>
          </a:p>
          <a:p>
            <a:r>
              <a:rPr lang="en-US" sz="3200" dirty="0" err="1" smtClean="0"/>
              <a:t>Tidak</a:t>
            </a:r>
            <a:r>
              <a:rPr lang="en-US" sz="3200" dirty="0" smtClean="0"/>
              <a:t> </a:t>
            </a:r>
            <a:r>
              <a:rPr lang="en-US" sz="3200" dirty="0" err="1"/>
              <a:t>berbau</a:t>
            </a:r>
            <a:r>
              <a:rPr lang="en-US" sz="3200" dirty="0"/>
              <a:t> </a:t>
            </a:r>
            <a:r>
              <a:rPr lang="en-US" sz="3200" dirty="0" err="1"/>
              <a:t>busuk</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33130"/>
            <a:ext cx="7239000" cy="594360"/>
          </a:xfrm>
        </p:spPr>
        <p:txBody>
          <a:bodyPr/>
          <a:lstStyle/>
          <a:p>
            <a:r>
              <a:rPr lang="en-US" b="1" dirty="0" smtClean="0"/>
              <a:t>SIKLUS MENSTRUASI </a:t>
            </a:r>
            <a:endParaRPr lang="en-US" b="1" dirty="0"/>
          </a:p>
        </p:txBody>
      </p:sp>
      <p:pic>
        <p:nvPicPr>
          <p:cNvPr id="4" name="Content Placeholder 3" descr="siklus.jpg"/>
          <p:cNvPicPr>
            <a:picLocks noGrp="1" noChangeAspect="1"/>
          </p:cNvPicPr>
          <p:nvPr>
            <p:ph idx="1"/>
          </p:nvPr>
        </p:nvPicPr>
        <p:blipFill>
          <a:blip r:embed="rId2"/>
          <a:stretch>
            <a:fillRect/>
          </a:stretch>
        </p:blipFill>
        <p:spPr>
          <a:xfrm>
            <a:off x="838200" y="1066800"/>
            <a:ext cx="7239000" cy="4805204"/>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download (5).jpg"/>
          <p:cNvPicPr>
            <a:picLocks noGrp="1" noChangeAspect="1"/>
          </p:cNvPicPr>
          <p:nvPr>
            <p:ph idx="1"/>
          </p:nvPr>
        </p:nvPicPr>
        <p:blipFill>
          <a:blip r:embed="rId2"/>
          <a:stretch>
            <a:fillRect/>
          </a:stretch>
        </p:blipFill>
        <p:spPr>
          <a:xfrm>
            <a:off x="1600200" y="838200"/>
            <a:ext cx="7239000" cy="5638800"/>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Etiologi Gangguan Menstruasi</a:t>
            </a:r>
            <a:endParaRPr lang="id-ID" dirty="0"/>
          </a:p>
        </p:txBody>
      </p:sp>
      <p:sp>
        <p:nvSpPr>
          <p:cNvPr id="3" name="Content Placeholder 2"/>
          <p:cNvSpPr>
            <a:spLocks noGrp="1"/>
          </p:cNvSpPr>
          <p:nvPr>
            <p:ph idx="1"/>
          </p:nvPr>
        </p:nvSpPr>
        <p:spPr/>
        <p:txBody>
          <a:bodyPr/>
          <a:lstStyle/>
          <a:p>
            <a:r>
              <a:rPr lang="id-ID" dirty="0" smtClean="0"/>
              <a:t>Ketidak </a:t>
            </a:r>
            <a:r>
              <a:rPr lang="id-ID" dirty="0" smtClean="0"/>
              <a:t>seimbangan hormon-hormonyang mengatur haid, namun dapat juga disebabkan oleh kondisi medis </a:t>
            </a:r>
            <a:r>
              <a:rPr lang="id-ID" dirty="0" smtClean="0"/>
              <a:t>lainnya</a:t>
            </a:r>
          </a:p>
          <a:p>
            <a:pPr algn="just"/>
            <a:r>
              <a:rPr lang="id-ID" dirty="0" smtClean="0"/>
              <a:t>Factor penyebab gangguan menstruasi secara fisiologis adalah berkaitandengan umur yaitu terjadi sebelum pubertas atau dalam masa menopause, dalamkehamilan, dalam masa laktasi maupun gangguan pada aksis hipotalamus-hipofisis-ovarium, kelainan kongenital, gangguan system hormonal, masalahkesuburan endometrium, penyakit-penyakit lain, terdapat tumor di alat kelamin,terdapat penyakit menahun, ketidakstabilan emosi dan kurang zat makanan(gangguan gizi), gangguan metabolisme,serta mempunyai nilai gizi lebih yang berkaitan dengan status ekonomi dan pekerjaan (Yamamoto, K, 2009)</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7972452" cy="1600200"/>
          </a:xfrm>
        </p:spPr>
        <p:txBody>
          <a:bodyPr>
            <a:normAutofit/>
          </a:bodyPr>
          <a:lstStyle/>
          <a:p>
            <a:r>
              <a:rPr lang="en-US" sz="4400" dirty="0" smtClean="0"/>
              <a:t>GANGGUAN </a:t>
            </a:r>
            <a:r>
              <a:rPr lang="id-ID" sz="4400" dirty="0" smtClean="0"/>
              <a:t>MENSTRUASI</a:t>
            </a:r>
            <a:endParaRPr lang="id-ID" sz="4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
            </a:r>
            <a:br>
              <a:rPr lang="id-ID" dirty="0" smtClean="0"/>
            </a:br>
            <a:r>
              <a:rPr lang="id-ID" dirty="0" smtClean="0"/>
              <a:t>Definisi</a:t>
            </a:r>
            <a:endParaRPr lang="id-ID" dirty="0"/>
          </a:p>
        </p:txBody>
      </p:sp>
      <p:sp>
        <p:nvSpPr>
          <p:cNvPr id="3" name="Content Placeholder 2"/>
          <p:cNvSpPr>
            <a:spLocks noGrp="1"/>
          </p:cNvSpPr>
          <p:nvPr>
            <p:ph idx="1"/>
          </p:nvPr>
        </p:nvSpPr>
        <p:spPr/>
        <p:txBody>
          <a:bodyPr/>
          <a:lstStyle/>
          <a:p>
            <a:r>
              <a:rPr lang="id-ID" dirty="0" smtClean="0"/>
              <a:t>Kondisi </a:t>
            </a:r>
            <a:r>
              <a:rPr lang="id-ID" dirty="0" smtClean="0"/>
              <a:t>ketika siklus menstruasi mengalamianomali atau kelainan. Hal ini bisa berupa perdarahan menstruasi yang terlalu banyak atau terlalu sedikit, siklus menstruasi yang tidak beraturan, dan bahkantidak haid sama sekali.</a:t>
            </a:r>
          </a:p>
          <a:p>
            <a:pPr algn="just"/>
            <a:r>
              <a:rPr lang="id-ID" dirty="0" smtClean="0"/>
              <a:t>Gangguan haid adalah perdarahan haid yang tidak normal dalam hal : panjang siklus haid, lama haid, dan jumlah darah haid. Melibatkan hipotalamus,hipofisis, ovarium dan endometrium</a:t>
            </a:r>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85800"/>
            <a:ext cx="7886700" cy="1325563"/>
          </a:xfrm>
        </p:spPr>
        <p:txBody>
          <a:bodyPr/>
          <a:lstStyle/>
          <a:p>
            <a:r>
              <a:rPr lang="id-ID" sz="4000" b="1" dirty="0" smtClean="0"/>
              <a:t> 1</a:t>
            </a:r>
            <a:r>
              <a:rPr lang="id-ID" b="1" dirty="0" smtClean="0"/>
              <a:t>. </a:t>
            </a:r>
            <a:r>
              <a:rPr lang="id-ID" sz="4400" b="1" dirty="0" smtClean="0"/>
              <a:t>Amenore (tidak </a:t>
            </a:r>
            <a:r>
              <a:rPr lang="id-ID" sz="4400" b="1" dirty="0" smtClean="0"/>
              <a:t>menstruasi</a:t>
            </a:r>
            <a:r>
              <a:rPr lang="id-ID" sz="4400" b="1" dirty="0" smtClean="0"/>
              <a:t>)</a:t>
            </a:r>
            <a:endParaRPr lang="en-US" sz="4400" b="1" dirty="0"/>
          </a:p>
        </p:txBody>
      </p:sp>
      <p:sp>
        <p:nvSpPr>
          <p:cNvPr id="3" name="Content Placeholder 2"/>
          <p:cNvSpPr>
            <a:spLocks noGrp="1"/>
          </p:cNvSpPr>
          <p:nvPr>
            <p:ph idx="1"/>
          </p:nvPr>
        </p:nvSpPr>
        <p:spPr/>
        <p:txBody>
          <a:bodyPr>
            <a:normAutofit/>
          </a:bodyPr>
          <a:lstStyle/>
          <a:p>
            <a:r>
              <a:rPr lang="en-US" sz="3200" dirty="0"/>
              <a:t> </a:t>
            </a:r>
            <a:r>
              <a:rPr lang="id-ID" sz="3200" dirty="0" smtClean="0"/>
              <a:t>Amenore primer; menstruasi tidak pernah / belum pernah terjadi </a:t>
            </a:r>
          </a:p>
          <a:p>
            <a:r>
              <a:rPr lang="id-ID" sz="3200" dirty="0" smtClean="0"/>
              <a:t>Amenore sekunder;  menstruasi pernah terjadi tetapi kemudian berhenti selama 6 bulan atau lebih maka disebut </a:t>
            </a:r>
          </a:p>
          <a:p>
            <a:r>
              <a:rPr lang="id-ID" sz="3200" dirty="0" smtClean="0"/>
              <a:t>Amenore yang normal hanya terjadi sebelum masa pubertas, selama kehamilan, selama menyusui dan setelah menopause. </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43000"/>
            <a:ext cx="7239000" cy="5998536"/>
          </a:xfrm>
        </p:spPr>
        <p:txBody>
          <a:bodyPr>
            <a:normAutofit/>
          </a:bodyPr>
          <a:lstStyle/>
          <a:p>
            <a:pPr>
              <a:buNone/>
            </a:pPr>
            <a:r>
              <a:rPr lang="id-ID" sz="4000" b="1" dirty="0" smtClean="0"/>
              <a:t>GEJALA</a:t>
            </a:r>
          </a:p>
          <a:p>
            <a:pPr marL="0" indent="0">
              <a:buNone/>
            </a:pPr>
            <a:r>
              <a:rPr lang="id-ID" dirty="0" smtClean="0"/>
              <a:t>Jalannya bervariasi, tergantung kepada penyebabnya</a:t>
            </a:r>
          </a:p>
          <a:p>
            <a:pPr marL="0" indent="0">
              <a:buNone/>
              <a:tabLst>
                <a:tab pos="450850" algn="l"/>
                <a:tab pos="723900" algn="l"/>
                <a:tab pos="981075" algn="l"/>
              </a:tabLst>
            </a:pPr>
            <a:r>
              <a:rPr lang="id-ID" dirty="0" smtClean="0"/>
              <a:t>Gejala lainnya yang mungkin ditemukan pada amenore: </a:t>
            </a:r>
            <a:br>
              <a:rPr lang="id-ID" dirty="0" smtClean="0"/>
            </a:br>
            <a:r>
              <a:rPr lang="id-ID" dirty="0" smtClean="0"/>
              <a:t>1. Sakit kepala </a:t>
            </a:r>
            <a:br>
              <a:rPr lang="id-ID" dirty="0" smtClean="0"/>
            </a:br>
            <a:r>
              <a:rPr lang="id-ID" dirty="0" smtClean="0"/>
              <a:t>2. Galaktore (pembentukan air susu pada wanita 	yang tidak 	hamil dan tidak sedang  	menyusui) </a:t>
            </a:r>
            <a:br>
              <a:rPr lang="id-ID" dirty="0" smtClean="0"/>
            </a:br>
            <a:r>
              <a:rPr lang="id-ID" dirty="0" smtClean="0"/>
              <a:t>3. Gangguan penglihatan (pada tumor hipofisa) </a:t>
            </a:r>
            <a:br>
              <a:rPr lang="id-ID" dirty="0" smtClean="0"/>
            </a:br>
            <a:r>
              <a:rPr lang="id-ID" dirty="0" smtClean="0"/>
              <a:t>4. Penurunan atau penambahan berat badan 	yang berarti </a:t>
            </a:r>
            <a:br>
              <a:rPr lang="id-ID" dirty="0" smtClean="0"/>
            </a:br>
            <a:r>
              <a:rPr lang="id-ID" dirty="0" smtClean="0"/>
              <a:t>5. Vagina yang kering</a:t>
            </a:r>
            <a:br>
              <a:rPr lang="id-ID" dirty="0" smtClean="0"/>
            </a:br>
            <a:r>
              <a:rPr lang="id-ID" dirty="0" smtClean="0"/>
              <a:t>6. Hirsutisme (pertumbuhan rambut yang 	berlebihan), 	perubahan suara dan perubahan 	ukuran 	payudara </a:t>
            </a:r>
            <a:br>
              <a:rPr lang="id-ID" dirty="0" smtClean="0"/>
            </a:br>
            <a:r>
              <a:rPr lang="id-ID" dirty="0" smtClean="0"/>
              <a:t>  </a:t>
            </a: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 Box 1"/>
          <p:cNvSpPr txBox="1">
            <a:spLocks noChangeArrowheads="1"/>
          </p:cNvSpPr>
          <p:nvPr/>
        </p:nvSpPr>
        <p:spPr bwMode="auto">
          <a:xfrm>
            <a:off x="838200" y="1371600"/>
            <a:ext cx="7943850" cy="4786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Calibri" panose="020F050202020403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Calibri" panose="020F050202020403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Calibri" panose="020F050202020403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9pPr>
          </a:lstStyle>
          <a:p>
            <a:pPr algn="ctr" eaLnBrk="1" hangingPunct="1">
              <a:buClrTx/>
              <a:buFontTx/>
              <a:buNone/>
            </a:pPr>
            <a:endParaRPr lang="en-US" altLang="id-ID" b="1" dirty="0">
              <a:ea typeface="Arial Unicode MS" panose="020B0604020202020204" pitchFamily="34" charset="-128"/>
              <a:cs typeface="Arial Unicode MS" panose="020B0604020202020204" pitchFamily="34" charset="-128"/>
            </a:endParaRPr>
          </a:p>
          <a:p>
            <a:pPr algn="ctr" eaLnBrk="1" hangingPunct="1">
              <a:buClrTx/>
              <a:buFontTx/>
              <a:buNone/>
            </a:pPr>
            <a:r>
              <a:rPr lang="en-US" altLang="id-ID" b="1" dirty="0">
                <a:ea typeface="Arial Unicode MS" panose="020B0604020202020204" pitchFamily="34" charset="-128"/>
                <a:cs typeface="Arial Unicode MS" panose="020B0604020202020204" pitchFamily="34" charset="-128"/>
              </a:rPr>
              <a:t>SIKLUS MENSTRUASI &amp; GANGGUAN HAID</a:t>
            </a:r>
            <a:endParaRPr lang="id-ID" altLang="id-ID" b="1" dirty="0">
              <a:ea typeface="Arial Unicode MS" panose="020B0604020202020204" pitchFamily="34" charset="-128"/>
              <a:cs typeface="Arial Unicode MS" panose="020B0604020202020204" pitchFamily="34" charset="-128"/>
            </a:endParaRPr>
          </a:p>
          <a:p>
            <a:pPr algn="ctr" eaLnBrk="1" hangingPunct="1">
              <a:buClrTx/>
              <a:buFontTx/>
              <a:buNone/>
            </a:pPr>
            <a:endParaRPr lang="en-US" altLang="id-ID" b="1" dirty="0">
              <a:ea typeface="Arial Unicode MS" panose="020B0604020202020204" pitchFamily="34" charset="-128"/>
              <a:cs typeface="Arial Unicode MS" panose="020B0604020202020204" pitchFamily="34" charset="-128"/>
            </a:endParaRPr>
          </a:p>
          <a:p>
            <a:pPr algn="ctr" eaLnBrk="1" hangingPunct="1">
              <a:buClrTx/>
              <a:buFontTx/>
              <a:buNone/>
            </a:pPr>
            <a:r>
              <a:rPr lang="en-US" altLang="id-ID" b="1" dirty="0">
                <a:ea typeface="Arial Unicode MS" panose="020B0604020202020204" pitchFamily="34" charset="-128"/>
                <a:cs typeface="Arial Unicode MS" panose="020B0604020202020204" pitchFamily="34" charset="-128"/>
              </a:rPr>
              <a:t>SITI ISTIYATI,.S</a:t>
            </a:r>
            <a:r>
              <a:rPr lang="id-ID" altLang="id-ID" b="1" dirty="0">
                <a:ea typeface="Arial Unicode MS" panose="020B0604020202020204" pitchFamily="34" charset="-128"/>
                <a:cs typeface="Arial Unicode MS" panose="020B0604020202020204" pitchFamily="34" charset="-128"/>
              </a:rPr>
              <a:t>.</a:t>
            </a:r>
            <a:r>
              <a:rPr lang="en-US" altLang="id-ID" b="1" dirty="0" err="1">
                <a:ea typeface="Arial Unicode MS" panose="020B0604020202020204" pitchFamily="34" charset="-128"/>
                <a:cs typeface="Arial Unicode MS" panose="020B0604020202020204" pitchFamily="34" charset="-128"/>
              </a:rPr>
              <a:t>ST,.Mkes</a:t>
            </a:r>
            <a:endParaRPr lang="en-US" altLang="id-ID" b="1" dirty="0">
              <a:ea typeface="Arial Unicode MS" panose="020B0604020202020204" pitchFamily="34" charset="-128"/>
              <a:cs typeface="Arial Unicode MS" panose="020B0604020202020204" pitchFamily="34" charset="-128"/>
            </a:endParaRPr>
          </a:p>
          <a:p>
            <a:pPr algn="ctr" eaLnBrk="1" hangingPunct="1">
              <a:buClrTx/>
              <a:buFontTx/>
              <a:buNone/>
            </a:pPr>
            <a:endParaRPr lang="en-US" altLang="id-ID" b="1" dirty="0">
              <a:ea typeface="Arial Unicode MS" panose="020B0604020202020204" pitchFamily="34" charset="-128"/>
              <a:cs typeface="Arial Unicode MS" panose="020B0604020202020204" pitchFamily="34" charset="-128"/>
            </a:endParaRPr>
          </a:p>
          <a:p>
            <a:pPr algn="ctr" eaLnBrk="1" hangingPunct="1">
              <a:buClrTx/>
              <a:buFontTx/>
              <a:buNone/>
            </a:pPr>
            <a:r>
              <a:rPr lang="en-US" altLang="id-ID" b="1" dirty="0" smtClean="0">
                <a:ea typeface="Arial Unicode MS" panose="020B0604020202020204" pitchFamily="34" charset="-128"/>
                <a:cs typeface="Arial Unicode MS" panose="020B0604020202020204" pitchFamily="34" charset="-128"/>
              </a:rPr>
              <a:t>20</a:t>
            </a:r>
            <a:r>
              <a:rPr lang="id-ID" altLang="id-ID" b="1" dirty="0" smtClean="0">
                <a:ea typeface="Arial Unicode MS" panose="020B0604020202020204" pitchFamily="34" charset="-128"/>
                <a:cs typeface="Arial Unicode MS" panose="020B0604020202020204" pitchFamily="34" charset="-128"/>
              </a:rPr>
              <a:t>20</a:t>
            </a:r>
            <a:endParaRPr lang="en-US" altLang="id-ID" b="1" dirty="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xmlns="" val="183517488"/>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124507"/>
            <a:ext cx="7239000" cy="5769936"/>
          </a:xfrm>
        </p:spPr>
        <p:txBody>
          <a:bodyPr/>
          <a:lstStyle/>
          <a:p>
            <a:pPr>
              <a:buNone/>
            </a:pPr>
            <a:r>
              <a:rPr lang="id-ID" sz="3600" b="1" dirty="0" smtClean="0"/>
              <a:t>PENGOBATAN</a:t>
            </a:r>
          </a:p>
          <a:p>
            <a:r>
              <a:rPr lang="id-ID" sz="2800" dirty="0" smtClean="0"/>
              <a:t>Pengobatan tergantung kepada penyebabnya.</a:t>
            </a:r>
          </a:p>
          <a:p>
            <a:pPr algn="just"/>
            <a:r>
              <a:rPr lang="id-ID" sz="2800" dirty="0" smtClean="0"/>
              <a:t>Jika seorang anak perempuan belum pernah mengalami menstruasi dan semua hasil pemeriksaan normal, maka dilakukan pemeriksaan setiap 3-6 bulan untuk memantau perkembangan pubertasnya </a:t>
            </a:r>
          </a:p>
          <a:p>
            <a:pPr algn="just"/>
            <a:r>
              <a:rPr lang="id-ID" sz="2800" dirty="0" smtClean="0"/>
              <a:t>Untuk merangsang menstruasi bisa diberikan progesteron</a:t>
            </a:r>
          </a:p>
          <a:p>
            <a:pPr marL="0" indent="0">
              <a:buNone/>
            </a:pPr>
            <a:endParaRPr lang="id-ID"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7239000" cy="1143000"/>
          </a:xfrm>
        </p:spPr>
        <p:txBody>
          <a:bodyPr anchor="t">
            <a:normAutofit/>
          </a:bodyPr>
          <a:lstStyle/>
          <a:p>
            <a:r>
              <a:rPr lang="id-ID" sz="4800" b="1" dirty="0" smtClean="0"/>
              <a:t>2. Pseudominore</a:t>
            </a:r>
            <a:endParaRPr lang="id-ID" sz="4800" b="1" dirty="0"/>
          </a:p>
        </p:txBody>
      </p:sp>
      <p:sp>
        <p:nvSpPr>
          <p:cNvPr id="3" name="Content Placeholder 2"/>
          <p:cNvSpPr>
            <a:spLocks noGrp="1"/>
          </p:cNvSpPr>
          <p:nvPr>
            <p:ph idx="1"/>
          </p:nvPr>
        </p:nvSpPr>
        <p:spPr/>
        <p:txBody>
          <a:bodyPr/>
          <a:lstStyle/>
          <a:p>
            <a:pPr algn="just">
              <a:buNone/>
            </a:pPr>
            <a:r>
              <a:rPr lang="id-ID" sz="4000" dirty="0" smtClean="0"/>
              <a:t>	Suatu keadaan haid tetapi darah haid tersebut tidak dapat keluar, karena tertutupnya leher rahim, vagina atau selaput </a:t>
            </a:r>
            <a:r>
              <a:rPr lang="id-ID" sz="4000" dirty="0" smtClean="0"/>
              <a:t>dara</a:t>
            </a:r>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164264"/>
            <a:ext cx="7239000" cy="5693736"/>
          </a:xfrm>
        </p:spPr>
        <p:txBody>
          <a:bodyPr>
            <a:normAutofit/>
          </a:bodyPr>
          <a:lstStyle/>
          <a:p>
            <a:pPr>
              <a:buNone/>
            </a:pPr>
            <a:r>
              <a:rPr lang="id-ID" sz="2800" b="1" dirty="0" smtClean="0"/>
              <a:t>Penyebab:</a:t>
            </a:r>
          </a:p>
          <a:p>
            <a:pPr>
              <a:buNone/>
            </a:pPr>
            <a:r>
              <a:rPr lang="id-ID" sz="2800" dirty="0" smtClean="0"/>
              <a:t/>
            </a:r>
            <a:br>
              <a:rPr lang="id-ID" sz="2800" dirty="0" smtClean="0"/>
            </a:br>
            <a:r>
              <a:rPr lang="id-ID" sz="2800" dirty="0" smtClean="0"/>
              <a:t>1. Kongenital yaitu suatu keadaan dimana 	selaput dara tidak berlubang.</a:t>
            </a:r>
            <a:br>
              <a:rPr lang="id-ID" sz="2800" dirty="0" smtClean="0"/>
            </a:br>
            <a:r>
              <a:rPr lang="id-ID" sz="2800" dirty="0" smtClean="0"/>
              <a:t>2. Acquisita, yaitu suatu keadaan dimana 	terjadi perlekatan saluran leher rahim 	atau vagina akibat adanya radang,	gonorrhea, diptheri.</a:t>
            </a:r>
            <a:endParaRPr lang="id-ID"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7239000" cy="5922336"/>
          </a:xfrm>
        </p:spPr>
        <p:txBody>
          <a:bodyPr>
            <a:normAutofit/>
          </a:bodyPr>
          <a:lstStyle/>
          <a:p>
            <a:pPr marL="0" indent="0">
              <a:buNone/>
              <a:tabLst>
                <a:tab pos="357188" algn="l"/>
              </a:tabLst>
            </a:pPr>
            <a:r>
              <a:rPr lang="id-ID" sz="3200" b="1" dirty="0" smtClean="0"/>
              <a:t>Tanda dan gejala:</a:t>
            </a:r>
            <a:r>
              <a:rPr lang="id-ID" sz="3200" dirty="0" smtClean="0"/>
              <a:t/>
            </a:r>
            <a:br>
              <a:rPr lang="id-ID" sz="3200" dirty="0" smtClean="0"/>
            </a:br>
            <a:r>
              <a:rPr lang="id-ID" sz="2800" dirty="0" smtClean="0"/>
              <a:t>1. Nyeri lebih dari 5 hari tanpa pendarahan</a:t>
            </a:r>
            <a:br>
              <a:rPr lang="id-ID" sz="2800" dirty="0" smtClean="0"/>
            </a:br>
            <a:r>
              <a:rPr lang="id-ID" sz="2800" dirty="0" smtClean="0"/>
              <a:t>2. Pada pemeriksaan terlihat sel darah 	menonjol berwarna kebiru-biruan karena 	adanya darah yang derkumpul 	dibelakang.</a:t>
            </a:r>
            <a:endParaRPr lang="id-ID"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66800"/>
            <a:ext cx="7886700" cy="1325563"/>
          </a:xfrm>
        </p:spPr>
        <p:txBody>
          <a:bodyPr anchor="t"/>
          <a:lstStyle/>
          <a:p>
            <a:r>
              <a:rPr lang="id-ID" sz="4000" b="1" dirty="0" smtClean="0"/>
              <a:t> 3.Menstruasi Praecox</a:t>
            </a:r>
            <a:endParaRPr lang="id-ID" sz="4000" b="1" dirty="0"/>
          </a:p>
        </p:txBody>
      </p:sp>
      <p:sp>
        <p:nvSpPr>
          <p:cNvPr id="3" name="Content Placeholder 2"/>
          <p:cNvSpPr>
            <a:spLocks noGrp="1"/>
          </p:cNvSpPr>
          <p:nvPr>
            <p:ph idx="1"/>
          </p:nvPr>
        </p:nvSpPr>
        <p:spPr/>
        <p:txBody>
          <a:bodyPr>
            <a:normAutofit/>
          </a:bodyPr>
          <a:lstStyle/>
          <a:p>
            <a:pPr marL="715963" algn="just">
              <a:buNone/>
            </a:pPr>
            <a:r>
              <a:rPr lang="id-ID" sz="2800" dirty="0" smtClean="0"/>
              <a:t>	Perdarahan pada anak  kurang dari 8-10 tahun disertai dengan tumbuhnya rambut kelamin, pertumbuhan buah dada.</a:t>
            </a:r>
            <a:endParaRPr lang="id-ID"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780" y="1066800"/>
            <a:ext cx="7886700" cy="1325563"/>
          </a:xfrm>
        </p:spPr>
        <p:txBody>
          <a:bodyPr anchor="t">
            <a:normAutofit/>
          </a:bodyPr>
          <a:lstStyle/>
          <a:p>
            <a:r>
              <a:rPr lang="id-ID" b="1" dirty="0" smtClean="0"/>
              <a:t>4. </a:t>
            </a:r>
            <a:r>
              <a:rPr lang="en-US" b="1" dirty="0" err="1" smtClean="0"/>
              <a:t>Hypermenorhea</a:t>
            </a:r>
            <a:r>
              <a:rPr lang="id-ID" b="1" dirty="0" smtClean="0"/>
              <a:t>/ Menorrhagia</a:t>
            </a:r>
            <a:endParaRPr lang="en-US" b="1" dirty="0"/>
          </a:p>
        </p:txBody>
      </p:sp>
      <p:sp>
        <p:nvSpPr>
          <p:cNvPr id="3" name="Content Placeholder 2"/>
          <p:cNvSpPr>
            <a:spLocks noGrp="1"/>
          </p:cNvSpPr>
          <p:nvPr>
            <p:ph idx="1"/>
          </p:nvPr>
        </p:nvSpPr>
        <p:spPr/>
        <p:txBody>
          <a:bodyPr>
            <a:normAutofit/>
          </a:bodyPr>
          <a:lstStyle/>
          <a:p>
            <a:r>
              <a:rPr lang="id-ID" sz="2400" dirty="0" smtClean="0"/>
              <a:t>Pendarahan haid yang lebih banyak dari normal dan lebih lama di sertai dengan adanya bekuan darah tetapi siklus teratur.</a:t>
            </a:r>
          </a:p>
          <a:p>
            <a:r>
              <a:rPr lang="id-ID" sz="2400" dirty="0" smtClean="0"/>
              <a:t>Penyebab :</a:t>
            </a:r>
            <a:br>
              <a:rPr lang="id-ID" sz="2400" dirty="0" smtClean="0"/>
            </a:br>
            <a:r>
              <a:rPr lang="id-ID" sz="2400" dirty="0" smtClean="0"/>
              <a:t>a) Terlalu lelah </a:t>
            </a:r>
            <a:br>
              <a:rPr lang="id-ID" sz="2400" dirty="0" smtClean="0"/>
            </a:br>
            <a:r>
              <a:rPr lang="id-ID" sz="2400" dirty="0" smtClean="0"/>
              <a:t>b) Mioma uteri</a:t>
            </a:r>
            <a:br>
              <a:rPr lang="id-ID" sz="2400" dirty="0" smtClean="0"/>
            </a:br>
            <a:r>
              <a:rPr lang="id-ID" sz="2400" dirty="0" smtClean="0"/>
              <a:t>c) Hipertensi</a:t>
            </a:r>
            <a:br>
              <a:rPr lang="id-ID" sz="2400" dirty="0" smtClean="0"/>
            </a:br>
            <a:r>
              <a:rPr lang="id-ID" sz="2400" dirty="0" smtClean="0"/>
              <a:t>d) Penyalit jantung</a:t>
            </a:r>
            <a:br>
              <a:rPr lang="id-ID" sz="2400" dirty="0" smtClean="0"/>
            </a:br>
            <a:r>
              <a:rPr lang="id-ID" sz="2400" dirty="0" smtClean="0"/>
              <a:t>e) Endometritis</a:t>
            </a:r>
            <a:br>
              <a:rPr lang="id-ID" sz="2400" dirty="0" smtClean="0"/>
            </a:br>
            <a:r>
              <a:rPr lang="id-ID" sz="2400" dirty="0" smtClean="0"/>
              <a:t>f) Hemofili ( penyakit darah )</a:t>
            </a:r>
            <a:endParaRPr lang="en-U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64264"/>
            <a:ext cx="7239000" cy="5693736"/>
          </a:xfrm>
        </p:spPr>
        <p:txBody>
          <a:bodyPr>
            <a:normAutofit/>
          </a:bodyPr>
          <a:lstStyle/>
          <a:p>
            <a:r>
              <a:rPr lang="id-ID" sz="2800" dirty="0" smtClean="0"/>
              <a:t>Tanda dan gejala :</a:t>
            </a:r>
          </a:p>
          <a:p>
            <a:pPr>
              <a:buNone/>
              <a:tabLst>
                <a:tab pos="542925" algn="l"/>
              </a:tabLst>
            </a:pPr>
            <a:r>
              <a:rPr lang="id-ID" sz="2800" dirty="0" smtClean="0"/>
              <a:t/>
            </a:r>
            <a:br>
              <a:rPr lang="id-ID" sz="2800" dirty="0" smtClean="0"/>
            </a:br>
            <a:r>
              <a:rPr lang="id-ID" sz="2800" dirty="0" smtClean="0"/>
              <a:t>a) Waktu haid panjang 7-8 hari</a:t>
            </a:r>
            <a:br>
              <a:rPr lang="id-ID" sz="2800" dirty="0" smtClean="0"/>
            </a:br>
            <a:r>
              <a:rPr lang="id-ID" sz="2800" dirty="0" smtClean="0"/>
              <a:t>b) Perdarahan haid terlalu banyak disertai 	bekuan darah</a:t>
            </a:r>
            <a:br>
              <a:rPr lang="id-ID" sz="2800" dirty="0" smtClean="0"/>
            </a:br>
            <a:r>
              <a:rPr lang="id-ID" sz="2800" dirty="0" smtClean="0"/>
              <a:t>c) Siklus haid teratur</a:t>
            </a:r>
            <a:br>
              <a:rPr lang="id-ID" sz="2800" dirty="0" smtClean="0"/>
            </a:br>
            <a:endParaRPr lang="id-ID"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143000"/>
            <a:ext cx="7886700" cy="1325563"/>
          </a:xfrm>
        </p:spPr>
        <p:txBody>
          <a:bodyPr anchor="t"/>
          <a:lstStyle/>
          <a:p>
            <a:r>
              <a:rPr lang="id-ID" sz="3600" b="1" dirty="0" smtClean="0"/>
              <a:t>5. </a:t>
            </a:r>
            <a:r>
              <a:rPr lang="en-US" sz="3600" b="1" dirty="0" err="1" smtClean="0"/>
              <a:t>Hipomenorrhea</a:t>
            </a:r>
            <a:endParaRPr lang="en-US" b="1" dirty="0"/>
          </a:p>
        </p:txBody>
      </p:sp>
      <p:sp>
        <p:nvSpPr>
          <p:cNvPr id="3" name="Content Placeholder 2"/>
          <p:cNvSpPr>
            <a:spLocks noGrp="1"/>
          </p:cNvSpPr>
          <p:nvPr>
            <p:ph idx="1"/>
          </p:nvPr>
        </p:nvSpPr>
        <p:spPr>
          <a:xfrm>
            <a:off x="628650" y="2011680"/>
            <a:ext cx="7239000" cy="4846320"/>
          </a:xfrm>
        </p:spPr>
        <p:txBody>
          <a:bodyPr/>
          <a:lstStyle/>
          <a:p>
            <a:pPr marL="808038" indent="-185738"/>
            <a:r>
              <a:rPr lang="en-US" dirty="0" smtClean="0"/>
              <a:t> </a:t>
            </a:r>
            <a:r>
              <a:rPr lang="id-ID" sz="2800" dirty="0" smtClean="0"/>
              <a:t>Suatu keadaan dimana perdarahan haid yang lebih pendek  atau lebih kurang dari biasanya.</a:t>
            </a:r>
          </a:p>
          <a:p>
            <a:pPr marL="808038" indent="-185738"/>
            <a:r>
              <a:rPr lang="id-ID" sz="2800" dirty="0" smtClean="0"/>
              <a:t>Lama perdarahan secara normal haid sudah berhenti dalam 7 hari.</a:t>
            </a:r>
          </a:p>
          <a:p>
            <a:pPr marL="808038" indent="-185738"/>
            <a:r>
              <a:rPr lang="id-ID" sz="2800" dirty="0" smtClean="0"/>
              <a:t>Tanda dan gejala, waktu haid singkat dan perdarahan singkat.</a:t>
            </a:r>
          </a:p>
          <a:p>
            <a:pPr marL="808038" indent="-185738"/>
            <a:r>
              <a:rPr lang="id-ID" sz="2800" dirty="0" smtClean="0"/>
              <a:t> Hipomenore tidak mengganggu fertilitas.</a:t>
            </a:r>
            <a:endParaRPr lang="en-US" sz="28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066800"/>
            <a:ext cx="7886700" cy="1325563"/>
          </a:xfrm>
        </p:spPr>
        <p:txBody>
          <a:bodyPr anchor="t"/>
          <a:lstStyle/>
          <a:p>
            <a:r>
              <a:rPr lang="id-ID" b="1" dirty="0" smtClean="0"/>
              <a:t>6. Oligomenorrhoe</a:t>
            </a:r>
            <a:endParaRPr lang="id-ID" b="1" dirty="0"/>
          </a:p>
        </p:txBody>
      </p:sp>
      <p:sp>
        <p:nvSpPr>
          <p:cNvPr id="3" name="Content Placeholder 2"/>
          <p:cNvSpPr>
            <a:spLocks noGrp="1"/>
          </p:cNvSpPr>
          <p:nvPr>
            <p:ph idx="1"/>
          </p:nvPr>
        </p:nvSpPr>
        <p:spPr/>
        <p:txBody>
          <a:bodyPr>
            <a:normAutofit/>
          </a:bodyPr>
          <a:lstStyle/>
          <a:p>
            <a:pPr marL="542925" indent="-185738"/>
            <a:r>
              <a:rPr lang="id-ID" sz="2400" dirty="0" smtClean="0"/>
              <a:t>Suatu keadaan dimana haid jarang terjadi dan siklusnya panjang lebih dari 35 hari</a:t>
            </a:r>
          </a:p>
          <a:p>
            <a:pPr marL="542925" indent="-185738">
              <a:tabLst>
                <a:tab pos="808038" algn="l"/>
                <a:tab pos="901700" algn="l"/>
              </a:tabLst>
            </a:pPr>
            <a:r>
              <a:rPr lang="id-ID" sz="2400" dirty="0" smtClean="0"/>
              <a:t>Penyebab :</a:t>
            </a:r>
            <a:br>
              <a:rPr lang="id-ID" sz="2400" dirty="0" smtClean="0"/>
            </a:br>
            <a:r>
              <a:rPr lang="id-ID" sz="2400" dirty="0" smtClean="0"/>
              <a:t>a) Perpanjangan stadium folikuler ( lamanya 	hari di 		   mulai dari hari ke-5 menstruasi )</a:t>
            </a:r>
            <a:br>
              <a:rPr lang="id-ID" sz="2400" dirty="0" smtClean="0"/>
            </a:br>
            <a:r>
              <a:rPr lang="id-ID" sz="2400" dirty="0" smtClean="0"/>
              <a:t>b) Perpanjangan stadium luteal ( lamanya 15-	18 hari     	 	setelah ovulasi )</a:t>
            </a:r>
            <a:br>
              <a:rPr lang="id-ID" sz="2400" dirty="0" smtClean="0"/>
            </a:br>
            <a:r>
              <a:rPr lang="id-ID" sz="2400" dirty="0" smtClean="0"/>
              <a:t>c) Kedua stadium diatas panjang yang 	mengakibatkan 	perpanjangan siklus haid</a:t>
            </a:r>
          </a:p>
          <a:p>
            <a:pPr marL="542925" indent="-185738"/>
            <a:r>
              <a:rPr lang="id-ID" sz="2400" dirty="0" smtClean="0"/>
              <a:t>Tanda dan gejala :</a:t>
            </a:r>
            <a:br>
              <a:rPr lang="id-ID" sz="2400" dirty="0" smtClean="0"/>
            </a:br>
            <a:r>
              <a:rPr lang="id-ID" sz="2400" dirty="0" smtClean="0"/>
              <a:t>a) Haid jarang yaitu setiap 35 hari sekali</a:t>
            </a:r>
            <a:br>
              <a:rPr lang="id-ID" sz="2400" dirty="0" smtClean="0"/>
            </a:br>
            <a:r>
              <a:rPr lang="id-ID" sz="2400" dirty="0" smtClean="0"/>
              <a:t>b) Pendarahan hadi biasanya berkurang</a:t>
            </a:r>
            <a:endParaRPr lang="id-ID"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886700" cy="1325563"/>
          </a:xfrm>
        </p:spPr>
        <p:txBody>
          <a:bodyPr anchor="t"/>
          <a:lstStyle/>
          <a:p>
            <a:r>
              <a:rPr lang="id-ID" b="1" dirty="0" smtClean="0"/>
              <a:t>7. Polimenorrhoe</a:t>
            </a:r>
            <a:endParaRPr lang="id-ID" b="1" dirty="0"/>
          </a:p>
        </p:txBody>
      </p:sp>
      <p:sp>
        <p:nvSpPr>
          <p:cNvPr id="3" name="Content Placeholder 2"/>
          <p:cNvSpPr>
            <a:spLocks noGrp="1"/>
          </p:cNvSpPr>
          <p:nvPr>
            <p:ph idx="1"/>
          </p:nvPr>
        </p:nvSpPr>
        <p:spPr/>
        <p:txBody>
          <a:bodyPr>
            <a:normAutofit/>
          </a:bodyPr>
          <a:lstStyle/>
          <a:p>
            <a:pPr marL="542925" indent="-92075"/>
            <a:r>
              <a:rPr lang="id-ID" sz="2800" dirty="0" smtClean="0"/>
              <a:t>Suatu keadaan dimana haid sering terjadi karena siklus yang pendek kurang dari 21 hari.</a:t>
            </a:r>
          </a:p>
          <a:p>
            <a:pPr marL="542925" indent="-92075">
              <a:tabLst>
                <a:tab pos="808038" algn="l"/>
                <a:tab pos="901700" algn="l"/>
              </a:tabLst>
            </a:pPr>
            <a:r>
              <a:rPr lang="id-ID" sz="2800" dirty="0" smtClean="0"/>
              <a:t>Penyebab :</a:t>
            </a:r>
            <a:br>
              <a:rPr lang="id-ID" sz="2800" dirty="0" smtClean="0"/>
            </a:br>
            <a:r>
              <a:rPr lang="id-ID" sz="2800" dirty="0" smtClean="0"/>
              <a:t>a) Gangguan hormonal yang mengakibatkan 		  gangguan ovulasi atau masa subur</a:t>
            </a:r>
            <a:br>
              <a:rPr lang="id-ID" sz="2800" dirty="0" smtClean="0"/>
            </a:br>
            <a:r>
              <a:rPr lang="id-ID" sz="2800" dirty="0" smtClean="0"/>
              <a:t>b) Kelainan ovarium karena peradangan, 	 	 		endometriosis.</a:t>
            </a:r>
            <a:endParaRPr lang="id-ID"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 Box 1"/>
          <p:cNvSpPr txBox="1">
            <a:spLocks noChangeArrowheads="1"/>
          </p:cNvSpPr>
          <p:nvPr/>
        </p:nvSpPr>
        <p:spPr bwMode="auto">
          <a:xfrm>
            <a:off x="571500" y="6429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Calibri" panose="020F050202020403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Calibri" panose="020F050202020403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Calibri" panose="020F050202020403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9pPr>
          </a:lstStyle>
          <a:p>
            <a:pPr algn="ctr" eaLnBrk="1" hangingPunct="1">
              <a:spcBef>
                <a:spcPct val="0"/>
              </a:spcBef>
              <a:buClrTx/>
              <a:buFontTx/>
              <a:buNone/>
            </a:pPr>
            <a:r>
              <a:rPr lang="en-US" altLang="id-ID" sz="4400">
                <a:ea typeface="Arial Unicode MS" panose="020B0604020202020204" pitchFamily="34" charset="-128"/>
                <a:cs typeface="Arial Unicode MS" panose="020B0604020202020204" pitchFamily="34" charset="-128"/>
              </a:rPr>
              <a:t>PESAN HIKMAH HARI INI</a:t>
            </a:r>
          </a:p>
        </p:txBody>
      </p:sp>
      <p:sp>
        <p:nvSpPr>
          <p:cNvPr id="86019" name="Text Box 2"/>
          <p:cNvSpPr txBox="1">
            <a:spLocks noChangeArrowheads="1"/>
          </p:cNvSpPr>
          <p:nvPr/>
        </p:nvSpPr>
        <p:spPr bwMode="auto">
          <a:xfrm>
            <a:off x="500063" y="1857375"/>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Calibri" panose="020F050202020403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Calibri" panose="020F050202020403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Calibri" panose="020F050202020403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9pPr>
          </a:lstStyle>
          <a:p>
            <a:pPr algn="just">
              <a:buClrTx/>
              <a:buNone/>
            </a:pPr>
            <a:r>
              <a:rPr lang="id-ID" sz="3600" dirty="0"/>
              <a:t>Haid dalam bahasa Arab berarti mengalir. Sedangkan haid dalam istilah fikih adalah darah yang keluar dari kemaluan seorang wanita setelah umur 9 tahun, dengan sehat (tidak karena sakit), tetapi memang kodrat wanita, dan tidak setelah melahirkan anak. Dasar haid di dalam Alquran adalah surah al Baqarah ayat 222</a:t>
            </a:r>
            <a:endParaRPr lang="en-US" altLang="id-ID" sz="3600" b="1" dirty="0">
              <a:solidFill>
                <a:schemeClr val="tx1"/>
              </a:solidFill>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xmlns="" val="379294412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90600"/>
            <a:ext cx="7886700" cy="1325563"/>
          </a:xfrm>
        </p:spPr>
        <p:txBody>
          <a:bodyPr anchor="t"/>
          <a:lstStyle/>
          <a:p>
            <a:r>
              <a:rPr lang="id-ID" b="1" dirty="0" smtClean="0"/>
              <a:t>8. Metrorrhagia</a:t>
            </a:r>
            <a:endParaRPr lang="id-ID" b="1" dirty="0"/>
          </a:p>
        </p:txBody>
      </p:sp>
      <p:sp>
        <p:nvSpPr>
          <p:cNvPr id="3" name="Content Placeholder 2"/>
          <p:cNvSpPr>
            <a:spLocks noGrp="1"/>
          </p:cNvSpPr>
          <p:nvPr>
            <p:ph idx="1"/>
          </p:nvPr>
        </p:nvSpPr>
        <p:spPr/>
        <p:txBody>
          <a:bodyPr>
            <a:normAutofit/>
          </a:bodyPr>
          <a:lstStyle/>
          <a:p>
            <a:r>
              <a:rPr lang="id-ID" sz="2400" dirty="0" smtClean="0"/>
              <a:t>Perdarahan yang terjadi dalam masa antara 2 menstruasi /haid</a:t>
            </a:r>
            <a:r>
              <a:rPr lang="id-ID" sz="2400" dirty="0" smtClean="0"/>
              <a:t>.</a:t>
            </a:r>
          </a:p>
          <a:p>
            <a:r>
              <a:rPr lang="id-ID" sz="2400" dirty="0" smtClean="0"/>
              <a:t>Penggolongan :</a:t>
            </a:r>
            <a:br>
              <a:rPr lang="id-ID" sz="2400" dirty="0" smtClean="0"/>
            </a:br>
            <a:r>
              <a:rPr lang="id-ID" sz="2400" dirty="0" smtClean="0"/>
              <a:t>a) Disebabkan </a:t>
            </a:r>
            <a:r>
              <a:rPr lang="id-ID" sz="2400" dirty="0" smtClean="0"/>
              <a:t>oleh keadaan yang ersifat hormonal  </a:t>
            </a:r>
          </a:p>
          <a:p>
            <a:pPr>
              <a:buNone/>
            </a:pPr>
            <a:r>
              <a:rPr lang="id-ID" sz="2400" dirty="0" smtClean="0"/>
              <a:t>	</a:t>
            </a:r>
            <a:r>
              <a:rPr lang="id-ID" sz="2400" dirty="0" smtClean="0"/>
              <a:t>b) K</a:t>
            </a:r>
            <a:r>
              <a:rPr lang="id-ID" sz="2400" dirty="0" smtClean="0"/>
              <a:t>elainan anatomis </a:t>
            </a:r>
            <a:r>
              <a:rPr lang="id-ID" sz="2400" dirty="0" smtClean="0"/>
              <a:t/>
            </a:r>
            <a:br>
              <a:rPr lang="id-ID" sz="2400" dirty="0" smtClean="0"/>
            </a:br>
            <a:r>
              <a:rPr lang="id-ID" sz="2400" dirty="0" smtClean="0"/>
              <a:t>c)  Infeksi Vagina  / peradangan </a:t>
            </a:r>
            <a:r>
              <a:rPr lang="id-ID" sz="2400" dirty="0" smtClean="0"/>
              <a:t>endometritis </a:t>
            </a:r>
            <a:r>
              <a:rPr lang="id-ID" sz="2400" dirty="0" smtClean="0"/>
              <a:t>,kista ovarium ,Ca endometrium ,hiperplasis endometriois,penggunaan kontraepsi dalam rahim</a:t>
            </a:r>
            <a:r>
              <a:rPr lang="id-ID" sz="2400" dirty="0" smtClean="0"/>
              <a:t/>
            </a:r>
            <a:br>
              <a:rPr lang="id-ID" sz="2400" dirty="0" smtClean="0"/>
            </a:br>
            <a:endParaRPr lang="id-ID"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66800"/>
            <a:ext cx="7886700" cy="1325563"/>
          </a:xfrm>
        </p:spPr>
        <p:txBody>
          <a:bodyPr anchor="t">
            <a:normAutofit/>
          </a:bodyPr>
          <a:lstStyle/>
          <a:p>
            <a:r>
              <a:rPr lang="id-ID" b="1" dirty="0" smtClean="0"/>
              <a:t>9. Dismenorrhoe</a:t>
            </a:r>
            <a:endParaRPr lang="en-US" b="1" dirty="0"/>
          </a:p>
        </p:txBody>
      </p:sp>
      <p:sp>
        <p:nvSpPr>
          <p:cNvPr id="3" name="Content Placeholder 2"/>
          <p:cNvSpPr>
            <a:spLocks noGrp="1"/>
          </p:cNvSpPr>
          <p:nvPr>
            <p:ph idx="1"/>
          </p:nvPr>
        </p:nvSpPr>
        <p:spPr/>
        <p:txBody>
          <a:bodyPr>
            <a:normAutofit/>
          </a:bodyPr>
          <a:lstStyle/>
          <a:p>
            <a:pPr marL="715963" indent="-93663" algn="just"/>
            <a:r>
              <a:rPr lang="id-ID" sz="3200" dirty="0" smtClean="0"/>
              <a:t>Nyeri pada perut bagian bawah sebelum dan sesudah haid dapat bersifat kolik terus-menerus. </a:t>
            </a:r>
          </a:p>
          <a:p>
            <a:pPr marL="622300" indent="0" algn="just"/>
            <a:r>
              <a:rPr lang="id-ID" sz="3200" dirty="0" smtClean="0"/>
              <a:t>Nyeri di duga karena kontraksi rahim.</a:t>
            </a:r>
            <a:endParaRPr lang="en-US" sz="3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886700" cy="1325563"/>
          </a:xfrm>
        </p:spPr>
        <p:txBody>
          <a:bodyPr anchor="t"/>
          <a:lstStyle/>
          <a:p>
            <a:r>
              <a:rPr lang="id-ID" b="1" dirty="0" smtClean="0"/>
              <a:t>Penggolongan :</a:t>
            </a:r>
            <a:endParaRPr lang="en-US" b="1" dirty="0"/>
          </a:p>
        </p:txBody>
      </p:sp>
      <p:sp>
        <p:nvSpPr>
          <p:cNvPr id="3" name="Content Placeholder 2"/>
          <p:cNvSpPr>
            <a:spLocks noGrp="1"/>
          </p:cNvSpPr>
          <p:nvPr>
            <p:ph idx="1"/>
          </p:nvPr>
        </p:nvSpPr>
        <p:spPr/>
        <p:txBody>
          <a:bodyPr>
            <a:normAutofit/>
          </a:bodyPr>
          <a:lstStyle/>
          <a:p>
            <a:r>
              <a:rPr lang="id-ID" sz="3200" dirty="0" smtClean="0"/>
              <a:t>Dismenorrhoe primer, yaitu sejak menstruasi pertama kali, nyeri dan tidak ada kelainan dari alat kandungan.</a:t>
            </a:r>
          </a:p>
          <a:p>
            <a:r>
              <a:rPr lang="id-ID" sz="3200" dirty="0" smtClean="0"/>
              <a:t> Dismenorrhoe sekunder, yaitu nyeri haid yang terjadi karena haid yang terjadi kemudian, biasanya terdapat kelainan dari alat kandungan.</a:t>
            </a:r>
            <a:r>
              <a:rPr lang="en-US" sz="3200" dirty="0" smtClean="0"/>
              <a:t/>
            </a:r>
            <a:br>
              <a:rPr lang="en-US" sz="3200" dirty="0" smtClean="0"/>
            </a:br>
            <a:endParaRPr lang="en-US" sz="3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780" y="990600"/>
            <a:ext cx="7886700" cy="1325563"/>
          </a:xfrm>
        </p:spPr>
        <p:txBody>
          <a:bodyPr anchor="t"/>
          <a:lstStyle/>
          <a:p>
            <a:r>
              <a:rPr lang="id-ID" b="1" dirty="0" smtClean="0"/>
              <a:t>Penyebab :</a:t>
            </a:r>
            <a:endParaRPr lang="en-US" b="1" dirty="0"/>
          </a:p>
        </p:txBody>
      </p:sp>
      <p:sp>
        <p:nvSpPr>
          <p:cNvPr id="3" name="Content Placeholder 2"/>
          <p:cNvSpPr>
            <a:spLocks noGrp="1"/>
          </p:cNvSpPr>
          <p:nvPr>
            <p:ph idx="1"/>
          </p:nvPr>
        </p:nvSpPr>
        <p:spPr/>
        <p:txBody>
          <a:bodyPr>
            <a:normAutofit/>
          </a:bodyPr>
          <a:lstStyle/>
          <a:p>
            <a:r>
              <a:rPr lang="id-ID" sz="2800" dirty="0" smtClean="0"/>
              <a:t>Dismenorrhoe primer : psikis, anemia, TBC, kelelahan, serviks sempit dan masalah endokrin</a:t>
            </a:r>
          </a:p>
          <a:p>
            <a:r>
              <a:rPr lang="id-ID" sz="2800" dirty="0" smtClean="0"/>
              <a:t>Dismenorrhoe sekunder : infeksi, nyeri sudah terasa sebelum haid, nyeri bersifat kolik, nyeri disebabkan oleh tekanan tumor, nyeri masih ada setelah haid berhenti.</a:t>
            </a:r>
            <a:endParaRPr lang="en-US" sz="28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467" y="1162843"/>
            <a:ext cx="7886700" cy="1325563"/>
          </a:xfrm>
        </p:spPr>
        <p:txBody>
          <a:bodyPr anchor="t">
            <a:normAutofit/>
          </a:bodyPr>
          <a:lstStyle/>
          <a:p>
            <a:r>
              <a:rPr lang="id-ID" b="1" dirty="0" smtClean="0"/>
              <a:t>Tanda dan gejala :</a:t>
            </a:r>
            <a:endParaRPr lang="en-US" b="1" dirty="0"/>
          </a:p>
        </p:txBody>
      </p:sp>
      <p:sp>
        <p:nvSpPr>
          <p:cNvPr id="3" name="Content Placeholder 2"/>
          <p:cNvSpPr>
            <a:spLocks noGrp="1"/>
          </p:cNvSpPr>
          <p:nvPr>
            <p:ph idx="1"/>
          </p:nvPr>
        </p:nvSpPr>
        <p:spPr/>
        <p:txBody>
          <a:bodyPr>
            <a:normAutofit/>
          </a:bodyPr>
          <a:lstStyle/>
          <a:p>
            <a:pPr>
              <a:buNone/>
            </a:pPr>
            <a:r>
              <a:rPr lang="id-ID" sz="2800" dirty="0" smtClean="0"/>
              <a:t>	Rasa tidak nyaman di perut bagian bawah sebelum dan sesudah haid, kadang-kadang nyebar ke daerah pinggang dan paha, mual, muntah, sakit kepala, diare kadang hingga kejang.Pencegahan kram perut dengan olahraga ringan dan tehnik relaksasi.</a:t>
            </a:r>
            <a:endParaRPr lang="en-US"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38200"/>
            <a:ext cx="7886700" cy="1325563"/>
          </a:xfrm>
        </p:spPr>
        <p:txBody>
          <a:bodyPr>
            <a:normAutofit/>
          </a:bodyPr>
          <a:lstStyle/>
          <a:p>
            <a:r>
              <a:rPr lang="id-ID" b="1" dirty="0" smtClean="0"/>
              <a:t>Penatalaksanaan dan pengobatan :</a:t>
            </a:r>
            <a:endParaRPr lang="en-US" b="1" dirty="0"/>
          </a:p>
        </p:txBody>
      </p:sp>
      <p:sp>
        <p:nvSpPr>
          <p:cNvPr id="3" name="Content Placeholder 2"/>
          <p:cNvSpPr>
            <a:spLocks noGrp="1"/>
          </p:cNvSpPr>
          <p:nvPr>
            <p:ph idx="1"/>
          </p:nvPr>
        </p:nvSpPr>
        <p:spPr/>
        <p:txBody>
          <a:bodyPr>
            <a:normAutofit/>
          </a:bodyPr>
          <a:lstStyle/>
          <a:p>
            <a:pPr>
              <a:buNone/>
            </a:pPr>
            <a:endParaRPr lang="en-US" sz="2400" dirty="0" smtClean="0"/>
          </a:p>
          <a:p>
            <a:r>
              <a:rPr lang="id-ID" sz="2400" dirty="0" smtClean="0"/>
              <a:t>Pemberian obat analgetik, </a:t>
            </a:r>
          </a:p>
          <a:p>
            <a:r>
              <a:rPr lang="id-ID" sz="2400" dirty="0" smtClean="0"/>
              <a:t>istirahat di tempat tidur jika nyeri hebat, </a:t>
            </a:r>
          </a:p>
          <a:p>
            <a:r>
              <a:rPr lang="id-ID" sz="2400" dirty="0" smtClean="0"/>
              <a:t>kompres hangat pada perut bawah dan pinggang untuk mengurangi rasa sakit dan gosok daerah perut dengan tangan secara perlahan-lahan ( penghilang rasa sakit ) tidak lebih dari 3 kali sehari</a:t>
            </a:r>
            <a:r>
              <a:rPr lang="en-US" sz="2400" dirty="0" smtClean="0"/>
              <a:t/>
            </a:r>
            <a:br>
              <a:rPr lang="en-US" sz="2400" dirty="0" smtClean="0"/>
            </a:br>
            <a:endParaRPr lang="en-US"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id-ID" sz="2400" dirty="0" smtClean="0"/>
              <a:t>Dapat juga dengan mandi air hangat menggunakan aroma terapi untuk menenangkan diri, </a:t>
            </a:r>
          </a:p>
          <a:p>
            <a:r>
              <a:rPr lang="id-ID" sz="2400" dirty="0" smtClean="0"/>
              <a:t>minum minuman hangat yang mengandung kalsium tinggi, </a:t>
            </a:r>
          </a:p>
          <a:p>
            <a:r>
              <a:rPr lang="id-ID" sz="2400" dirty="0" smtClean="0"/>
              <a:t>posisi menungging sehingga rahim tergantung ke bawah. </a:t>
            </a:r>
            <a:endParaRPr lang="en-US"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id-ID" sz="2800" dirty="0" smtClean="0"/>
              <a:t>Tarik nafas dalam-dalam secara perlahan untuk relaksasi. </a:t>
            </a:r>
          </a:p>
          <a:p>
            <a:r>
              <a:rPr lang="id-ID" sz="2800" dirty="0" smtClean="0"/>
              <a:t>Penggunaan obat-obatan yang digunakan harus berdasarkan pengawasan dokter. Boleh di minum analgetik </a:t>
            </a:r>
            <a:br>
              <a:rPr lang="id-ID" sz="2800" dirty="0" smtClean="0"/>
            </a:br>
            <a:endParaRPr lang="en-US"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DAFTAR PUSTAKA</a:t>
            </a:r>
            <a:endParaRPr lang="en-US" b="1" dirty="0"/>
          </a:p>
        </p:txBody>
      </p:sp>
      <p:sp>
        <p:nvSpPr>
          <p:cNvPr id="3" name="Content Placeholder 2"/>
          <p:cNvSpPr>
            <a:spLocks noGrp="1"/>
          </p:cNvSpPr>
          <p:nvPr>
            <p:ph idx="1"/>
          </p:nvPr>
        </p:nvSpPr>
        <p:spPr/>
        <p:txBody>
          <a:bodyPr>
            <a:normAutofit/>
          </a:bodyPr>
          <a:lstStyle/>
          <a:p>
            <a:r>
              <a:rPr lang="en-US" sz="2400" dirty="0" smtClean="0"/>
              <a:t>Manuaba,Chandranita,dkk.2008.Gawat </a:t>
            </a:r>
            <a:r>
              <a:rPr lang="en-US" sz="2400" dirty="0" err="1" smtClean="0"/>
              <a:t>Darurat</a:t>
            </a:r>
            <a:r>
              <a:rPr lang="en-US" sz="2400" dirty="0" smtClean="0"/>
              <a:t> </a:t>
            </a:r>
            <a:r>
              <a:rPr lang="en-US" sz="2400" dirty="0" err="1" smtClean="0"/>
              <a:t>Obstetri-Giekologi</a:t>
            </a:r>
            <a:r>
              <a:rPr lang="en-US" sz="2400" dirty="0" smtClean="0"/>
              <a:t> </a:t>
            </a:r>
            <a:r>
              <a:rPr lang="en-US" sz="2400" dirty="0" err="1" smtClean="0"/>
              <a:t>dan</a:t>
            </a:r>
            <a:r>
              <a:rPr lang="en-US" sz="2400" dirty="0" smtClean="0"/>
              <a:t> </a:t>
            </a:r>
            <a:r>
              <a:rPr lang="en-US" sz="2400" dirty="0" err="1" smtClean="0"/>
              <a:t>Obstetri-Ginekologi</a:t>
            </a:r>
            <a:r>
              <a:rPr lang="en-US" sz="2400" dirty="0" smtClean="0"/>
              <a:t> </a:t>
            </a:r>
            <a:r>
              <a:rPr lang="en-US" sz="2400" dirty="0" err="1" smtClean="0"/>
              <a:t>Sosial</a:t>
            </a:r>
            <a:r>
              <a:rPr lang="en-US" sz="2400" dirty="0" smtClean="0"/>
              <a:t> </a:t>
            </a:r>
            <a:r>
              <a:rPr lang="en-US" sz="2400" dirty="0" err="1" smtClean="0"/>
              <a:t>Untuk</a:t>
            </a:r>
            <a:r>
              <a:rPr lang="en-US" sz="2400" dirty="0" smtClean="0"/>
              <a:t> </a:t>
            </a:r>
            <a:r>
              <a:rPr lang="en-US" sz="2400" dirty="0" err="1" smtClean="0"/>
              <a:t>Profesi</a:t>
            </a:r>
            <a:r>
              <a:rPr lang="en-US" sz="2400" dirty="0" smtClean="0"/>
              <a:t> </a:t>
            </a:r>
            <a:r>
              <a:rPr lang="en-US" sz="2400" dirty="0" err="1" smtClean="0"/>
              <a:t>Bidan.Jakarta</a:t>
            </a:r>
            <a:r>
              <a:rPr lang="en-US" sz="2400" dirty="0" smtClean="0"/>
              <a:t> : ECG</a:t>
            </a:r>
          </a:p>
          <a:p>
            <a:r>
              <a:rPr lang="en-US" sz="2400" dirty="0" smtClean="0"/>
              <a:t>Badziat,Ali.2003.Endokrinologi </a:t>
            </a:r>
            <a:r>
              <a:rPr lang="en-US" sz="2400" dirty="0" err="1" smtClean="0"/>
              <a:t>Ginekologi.Jakarta</a:t>
            </a:r>
            <a:r>
              <a:rPr lang="en-US" sz="2400" dirty="0" smtClean="0"/>
              <a:t> : Media Aesculapius </a:t>
            </a:r>
            <a:r>
              <a:rPr lang="en-US" sz="2400" dirty="0" err="1" smtClean="0"/>
              <a:t>Buku</a:t>
            </a:r>
            <a:r>
              <a:rPr lang="en-US" sz="2400" dirty="0" smtClean="0"/>
              <a:t> </a:t>
            </a:r>
            <a:r>
              <a:rPr lang="en-US" sz="2400" dirty="0" err="1" smtClean="0"/>
              <a:t>Panduan</a:t>
            </a:r>
            <a:r>
              <a:rPr lang="en-US" sz="2400" dirty="0" smtClean="0"/>
              <a:t> </a:t>
            </a:r>
            <a:r>
              <a:rPr lang="en-US" sz="2400" dirty="0" err="1" smtClean="0"/>
              <a:t>Praktikum</a:t>
            </a:r>
            <a:r>
              <a:rPr lang="en-US" sz="2400" dirty="0" smtClean="0"/>
              <a:t> </a:t>
            </a:r>
            <a:r>
              <a:rPr lang="en-US" sz="2400" dirty="0" err="1" smtClean="0"/>
              <a:t>Kesehatan</a:t>
            </a:r>
            <a:r>
              <a:rPr lang="en-US" sz="2400" dirty="0" smtClean="0"/>
              <a:t> </a:t>
            </a:r>
            <a:r>
              <a:rPr lang="en-US" sz="2400" dirty="0" err="1" smtClean="0"/>
              <a:t>Reproduksi</a:t>
            </a:r>
            <a:endParaRPr lang="en-US"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ext Box 1"/>
          <p:cNvSpPr txBox="1">
            <a:spLocks noChangeArrowheads="1"/>
          </p:cNvSpPr>
          <p:nvPr/>
        </p:nvSpPr>
        <p:spPr bwMode="auto">
          <a:xfrm>
            <a:off x="1042988" y="1196975"/>
            <a:ext cx="7391400" cy="431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Calibri" panose="020F050202020403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Calibri" panose="020F050202020403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Calibri" panose="020F050202020403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9pPr>
          </a:lstStyle>
          <a:p>
            <a:pPr algn="ctr" eaLnBrk="1" hangingPunct="1">
              <a:spcBef>
                <a:spcPct val="0"/>
              </a:spcBef>
              <a:buClrTx/>
              <a:buFontTx/>
              <a:buNone/>
            </a:pPr>
            <a:r>
              <a:rPr lang="en-US" altLang="id-ID" sz="4000">
                <a:latin typeface="Verdana" panose="020B0604030504040204" pitchFamily="34" charset="0"/>
                <a:ea typeface="Arial Unicode MS" panose="020B0604020202020204" pitchFamily="34" charset="-128"/>
                <a:cs typeface="Arial Unicode MS" panose="020B0604020202020204" pitchFamily="34" charset="-128"/>
              </a:rPr>
              <a:t>DOA SESUDAH BELAJAR</a:t>
            </a:r>
            <a:br>
              <a:rPr lang="en-US" altLang="id-ID" sz="4000">
                <a:latin typeface="Verdana" panose="020B0604030504040204" pitchFamily="34" charset="0"/>
                <a:ea typeface="Arial Unicode MS" panose="020B0604020202020204" pitchFamily="34" charset="-128"/>
                <a:cs typeface="Arial Unicode MS" panose="020B0604020202020204" pitchFamily="34" charset="-128"/>
              </a:rPr>
            </a:br>
            <a:endParaRPr lang="en-US" altLang="id-ID" sz="4000">
              <a:latin typeface="Verdana" panose="020B0604030504040204" pitchFamily="34" charset="0"/>
              <a:ea typeface="Arial Unicode MS" panose="020B0604020202020204" pitchFamily="34" charset="-128"/>
              <a:cs typeface="Arial Unicode MS" panose="020B0604020202020204" pitchFamily="34" charset="-128"/>
            </a:endParaRPr>
          </a:p>
        </p:txBody>
      </p:sp>
      <p:sp>
        <p:nvSpPr>
          <p:cNvPr id="2" name="Text Box 2"/>
          <p:cNvSpPr txBox="1">
            <a:spLocks noChangeArrowheads="1"/>
          </p:cNvSpPr>
          <p:nvPr/>
        </p:nvSpPr>
        <p:spPr bwMode="auto">
          <a:xfrm>
            <a:off x="827088" y="1773238"/>
            <a:ext cx="7872412" cy="3571875"/>
          </a:xfrm>
          <a:prstGeom prst="rect">
            <a:avLst/>
          </a:prstGeom>
          <a:noFill/>
          <a:ln w="9525" cap="flat">
            <a:noFill/>
            <a:round/>
            <a:headEnd/>
            <a:tailEnd/>
          </a:ln>
          <a:effectLst/>
        </p:spPr>
        <p:txBody>
          <a:bodyPr/>
          <a:lstStyle/>
          <a:p>
            <a:pPr marL="342900" indent="-339725" algn="ctr" eaLnBrk="1" hangingPunct="1">
              <a:spcBef>
                <a:spcPts val="700"/>
              </a:spcBef>
              <a:buSzPct val="10000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pPr>
            <a:r>
              <a:rPr lang="ar-SA" sz="2800" b="1">
                <a:solidFill>
                  <a:srgbClr val="000000"/>
                </a:solidFill>
                <a:cs typeface="Arial" pitchFamily="34" charset="0"/>
              </a:rPr>
              <a:t>بِسْمِ اللَّهِ الرَّحْمَنِ الرَّحِيمِ</a:t>
            </a:r>
            <a:endParaRPr lang="en-US" sz="2800" b="1">
              <a:solidFill>
                <a:srgbClr val="000000"/>
              </a:solidFill>
              <a:cs typeface="Arial" pitchFamily="34" charset="0"/>
            </a:endParaRPr>
          </a:p>
          <a:p>
            <a:pPr marL="341313" indent="-339725" algn="ctr" eaLnBrk="1" hangingPunct="1">
              <a:spcBef>
                <a:spcPts val="700"/>
              </a:spcBef>
              <a:buSzPct val="10000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pPr>
            <a:endParaRPr lang="en-US" sz="2800" b="1">
              <a:solidFill>
                <a:srgbClr val="000000"/>
              </a:solidFill>
              <a:cs typeface="Arial" pitchFamily="34" charset="0"/>
            </a:endParaRPr>
          </a:p>
          <a:p>
            <a:pPr marL="342900" indent="-339725" algn="ctr" eaLnBrk="1" hangingPunct="1">
              <a:spcBef>
                <a:spcPts val="700"/>
              </a:spcBef>
              <a:buSzPct val="10000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pPr>
            <a:r>
              <a:rPr lang="ar-SA" sz="2800" b="1">
                <a:solidFill>
                  <a:srgbClr val="000000"/>
                </a:solidFill>
                <a:cs typeface="Arial" pitchFamily="34" charset="0"/>
              </a:rPr>
              <a:t>اَللَّهُمَّ أَرِنَا الْحَقَّ حَقًّا وَارْزُقْنَا اتِّـبَاعَه ُ وَأَرِنَا الْبَاطِلَ بَاطِلاً وَارْزُقْنَا اجْتِنَابَهُ</a:t>
            </a:r>
            <a:endParaRPr lang="en-US" sz="2800" b="1">
              <a:solidFill>
                <a:srgbClr val="000000"/>
              </a:solidFill>
              <a:cs typeface="Arial" pitchFamily="34" charset="0"/>
            </a:endParaRPr>
          </a:p>
          <a:p>
            <a:pPr marL="341313" indent="-339725" algn="ctr" eaLnBrk="1" hangingPunct="1">
              <a:spcBef>
                <a:spcPts val="700"/>
              </a:spcBef>
              <a:buSzPct val="10000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pPr>
            <a:endParaRPr lang="en-US" sz="2800" b="1">
              <a:solidFill>
                <a:srgbClr val="000000"/>
              </a:solidFill>
              <a:cs typeface="Arial" pitchFamily="34" charset="0"/>
            </a:endParaRPr>
          </a:p>
          <a:p>
            <a:pPr marL="342900" indent="-339725" algn="ctr" eaLnBrk="1" hangingPunct="1">
              <a:spcBef>
                <a:spcPts val="700"/>
              </a:spcBef>
              <a:buSzPct val="10000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pPr>
            <a:r>
              <a:rPr lang="en-US" sz="2800" b="1">
                <a:solidFill>
                  <a:srgbClr val="000000"/>
                </a:solidFill>
                <a:cs typeface="Arial" pitchFamily="34" charset="0"/>
              </a:rPr>
              <a:t>Ya Allah, Tunjukkanlah kepada kami kebenaran sehinggga kami dapat mengikutinya Dan tunjukkanlah kepada kami kejelekan sehingga kami dapat menjauhinya</a:t>
            </a:r>
          </a:p>
          <a:p>
            <a:pPr marL="341313" indent="-339725" eaLnBrk="1" hangingPunct="1">
              <a:spcBef>
                <a:spcPts val="700"/>
              </a:spcBef>
              <a:buSzPct val="10000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pPr>
            <a:endParaRPr lang="en-US" sz="2800" b="1">
              <a:solidFill>
                <a:srgbClr val="000000"/>
              </a:solidFill>
              <a:cs typeface="Arial" pitchFamily="34" charset="0"/>
            </a:endParaRPr>
          </a:p>
        </p:txBody>
      </p:sp>
    </p:spTree>
    <p:extLst>
      <p:ext uri="{BB962C8B-B14F-4D97-AF65-F5344CB8AC3E}">
        <p14:creationId xmlns:p14="http://schemas.microsoft.com/office/powerpoint/2010/main" xmlns="" val="2223970213"/>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1"/>
          <p:cNvSpPr txBox="1">
            <a:spLocks noChangeArrowheads="1"/>
          </p:cNvSpPr>
          <p:nvPr/>
        </p:nvSpPr>
        <p:spPr bwMode="auto">
          <a:xfrm>
            <a:off x="611188" y="17732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nchor="ctr"/>
          <a:lstStyle>
            <a:lvl1pPr>
              <a:spcBef>
                <a:spcPts val="8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Calibri" panose="020F050202020403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Calibri" panose="020F050202020403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Calibri" panose="020F050202020403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9pPr>
          </a:lstStyle>
          <a:p>
            <a:pPr algn="ctr" eaLnBrk="1" hangingPunct="1">
              <a:spcBef>
                <a:spcPct val="0"/>
              </a:spcBef>
              <a:buClrTx/>
              <a:buFontTx/>
              <a:buNone/>
            </a:pPr>
            <a:r>
              <a:rPr lang="en-US" altLang="id-ID" sz="4000" b="1">
                <a:ea typeface="Arial Unicode MS" panose="020B0604020202020204" pitchFamily="34" charset="-128"/>
                <a:cs typeface="Arial Unicode MS" panose="020B0604020202020204" pitchFamily="34" charset="-128"/>
              </a:rPr>
              <a:t>CAPAIAN PEMBELAJARAN</a:t>
            </a:r>
            <a:br>
              <a:rPr lang="en-US" altLang="id-ID" sz="4000" b="1">
                <a:ea typeface="Arial Unicode MS" panose="020B0604020202020204" pitchFamily="34" charset="-128"/>
                <a:cs typeface="Arial Unicode MS" panose="020B0604020202020204" pitchFamily="34" charset="-128"/>
              </a:rPr>
            </a:br>
            <a:r>
              <a:rPr lang="en-US" altLang="id-ID" sz="4000" b="1">
                <a:ea typeface="Arial Unicode MS" panose="020B0604020202020204" pitchFamily="34" charset="-128"/>
                <a:cs typeface="Arial Unicode MS" panose="020B0604020202020204" pitchFamily="34" charset="-128"/>
              </a:rPr>
              <a:t/>
            </a:r>
            <a:br>
              <a:rPr lang="en-US" altLang="id-ID" sz="4000" b="1">
                <a:ea typeface="Arial Unicode MS" panose="020B0604020202020204" pitchFamily="34" charset="-128"/>
                <a:cs typeface="Arial Unicode MS" panose="020B0604020202020204" pitchFamily="34" charset="-128"/>
              </a:rPr>
            </a:br>
            <a:endParaRPr lang="en-US" altLang="id-ID" sz="4000" b="1">
              <a:ea typeface="Arial Unicode MS" panose="020B0604020202020204" pitchFamily="34" charset="-128"/>
              <a:cs typeface="Arial Unicode MS" panose="020B0604020202020204" pitchFamily="34" charset="-128"/>
            </a:endParaRPr>
          </a:p>
        </p:txBody>
      </p:sp>
      <p:sp>
        <p:nvSpPr>
          <p:cNvPr id="88067" name="Text Box 2"/>
          <p:cNvSpPr txBox="1">
            <a:spLocks noChangeArrowheads="1"/>
          </p:cNvSpPr>
          <p:nvPr/>
        </p:nvSpPr>
        <p:spPr bwMode="auto">
          <a:xfrm>
            <a:off x="571500" y="1309688"/>
            <a:ext cx="7943850" cy="4786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a:lstStyle>
            <a:lvl1pPr>
              <a:spcBef>
                <a:spcPts val="8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Calibri" panose="020F0502020204030204" pitchFamily="34" charset="0"/>
                <a:ea typeface="MS PGothic" panose="020B0600070205080204" pitchFamily="34" charset="-128"/>
              </a:defRPr>
            </a:lvl1pPr>
            <a:lvl2pPr>
              <a:spcBef>
                <a:spcPts val="7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Calibri" panose="020F0502020204030204" pitchFamily="34" charset="0"/>
                <a:ea typeface="MS PGothic" panose="020B0600070205080204" pitchFamily="34" charset="-128"/>
              </a:defRPr>
            </a:lvl2pPr>
            <a:lvl3pPr>
              <a:spcBef>
                <a:spcPts val="6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Calibri" panose="020F0502020204030204" pitchFamily="34" charset="0"/>
                <a:ea typeface="MS PGothic" panose="020B0600070205080204" pitchFamily="34" charset="-128"/>
              </a:defRPr>
            </a:lvl3pPr>
            <a:lvl4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4pPr>
            <a:lvl5pPr>
              <a:spcBef>
                <a:spcPts val="500"/>
              </a:spcBef>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Calibri" panose="020F0502020204030204" pitchFamily="34" charset="0"/>
                <a:ea typeface="MS PGothic" panose="020B0600070205080204" pitchFamily="34" charset="-128"/>
              </a:defRPr>
            </a:lvl9pPr>
          </a:lstStyle>
          <a:p>
            <a:pPr algn="ctr" eaLnBrk="1" hangingPunct="1">
              <a:buClrTx/>
              <a:buFontTx/>
              <a:buNone/>
            </a:pPr>
            <a:endParaRPr lang="en-US" altLang="id-ID">
              <a:ea typeface="Arial Unicode MS" panose="020B0604020202020204" pitchFamily="34" charset="-128"/>
              <a:cs typeface="Arial Unicode MS" panose="020B0604020202020204" pitchFamily="34" charset="-128"/>
            </a:endParaRPr>
          </a:p>
          <a:p>
            <a:pPr algn="ctr" eaLnBrk="1" hangingPunct="1">
              <a:buClrTx/>
              <a:buFontTx/>
              <a:buNone/>
            </a:pPr>
            <a:endParaRPr lang="en-US" altLang="id-ID">
              <a:ea typeface="Arial Unicode MS" panose="020B0604020202020204" pitchFamily="34" charset="-128"/>
              <a:cs typeface="Arial Unicode MS" panose="020B0604020202020204" pitchFamily="34" charset="-128"/>
            </a:endParaRPr>
          </a:p>
          <a:p>
            <a:pPr algn="ctr" eaLnBrk="1" hangingPunct="1">
              <a:buClrTx/>
              <a:buFont typeface="Times New Roman" panose="02020603050405020304" pitchFamily="18" charset="0"/>
              <a:buNone/>
            </a:pPr>
            <a:r>
              <a:rPr lang="id-ID" altLang="id-ID" b="1">
                <a:ea typeface="Arial Unicode MS" panose="020B0604020202020204" pitchFamily="34" charset="-128"/>
                <a:cs typeface="Arial Unicode MS" panose="020B0604020202020204" pitchFamily="34" charset="-128"/>
              </a:rPr>
              <a:t> Setelah perkuliahan mahasiswa mampu 	menguasai asuhan kebidanan pada gangguan perdarahan di dalam dan di luar siklus menstruasi</a:t>
            </a:r>
            <a:endParaRPr lang="en-US" altLang="id-ID" b="1">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xmlns="" val="275959691"/>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endParaRPr lang="en-US" sz="7200" dirty="0" smtClean="0"/>
          </a:p>
          <a:p>
            <a:pPr algn="ctr">
              <a:buNone/>
            </a:pPr>
            <a:r>
              <a:rPr lang="en-US" sz="7200" dirty="0" smtClean="0"/>
              <a:t>WASSALAM</a:t>
            </a:r>
            <a:endParaRPr lang="en-US" sz="7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09600"/>
            <a:ext cx="7886700" cy="1325563"/>
          </a:xfrm>
        </p:spPr>
        <p:txBody>
          <a:bodyPr>
            <a:normAutofit/>
          </a:bodyPr>
          <a:lstStyle/>
          <a:p>
            <a:r>
              <a:rPr lang="en-US" sz="4000" b="1" dirty="0" err="1" smtClean="0"/>
              <a:t>Menstruasi</a:t>
            </a:r>
            <a:r>
              <a:rPr lang="id-ID" sz="4000" b="1" dirty="0" smtClean="0"/>
              <a:t> </a:t>
            </a:r>
            <a:r>
              <a:rPr lang="en-US" sz="4000" b="1" dirty="0" smtClean="0"/>
              <a:t>/</a:t>
            </a:r>
            <a:r>
              <a:rPr lang="id-ID" sz="4000" b="1" dirty="0" smtClean="0"/>
              <a:t> H</a:t>
            </a:r>
            <a:r>
              <a:rPr lang="en-US" sz="4000" b="1" dirty="0" smtClean="0"/>
              <a:t>aid</a:t>
            </a:r>
            <a:r>
              <a:rPr lang="en-US" sz="4000" b="1" dirty="0"/>
              <a:t> </a:t>
            </a:r>
          </a:p>
        </p:txBody>
      </p:sp>
      <p:sp>
        <p:nvSpPr>
          <p:cNvPr id="3" name="Content Placeholder 2"/>
          <p:cNvSpPr>
            <a:spLocks noGrp="1"/>
          </p:cNvSpPr>
          <p:nvPr>
            <p:ph idx="1"/>
          </p:nvPr>
        </p:nvSpPr>
        <p:spPr/>
        <p:txBody>
          <a:bodyPr>
            <a:normAutofit/>
          </a:bodyPr>
          <a:lstStyle/>
          <a:p>
            <a:pPr marL="0" indent="0">
              <a:buNone/>
            </a:pPr>
            <a:r>
              <a:rPr lang="en-US" sz="3200" dirty="0" err="1"/>
              <a:t>Perdarahan</a:t>
            </a:r>
            <a:r>
              <a:rPr lang="en-US" sz="3200" dirty="0"/>
              <a:t> </a:t>
            </a:r>
            <a:r>
              <a:rPr lang="en-US" sz="3200" dirty="0" err="1"/>
              <a:t>periodik</a:t>
            </a:r>
            <a:r>
              <a:rPr lang="en-US" sz="3200" dirty="0"/>
              <a:t> &amp; </a:t>
            </a:r>
            <a:r>
              <a:rPr lang="en-US" sz="3200" dirty="0" err="1"/>
              <a:t>siklik</a:t>
            </a:r>
            <a:r>
              <a:rPr lang="en-US" sz="3200" dirty="0"/>
              <a:t> </a:t>
            </a:r>
            <a:r>
              <a:rPr lang="en-US" sz="3200" dirty="0" err="1"/>
              <a:t>dari</a:t>
            </a:r>
            <a:r>
              <a:rPr lang="en-US" sz="3200" dirty="0"/>
              <a:t> uterus, </a:t>
            </a:r>
            <a:r>
              <a:rPr lang="en-US" sz="3200" dirty="0" err="1" smtClean="0"/>
              <a:t>akibat</a:t>
            </a:r>
            <a:r>
              <a:rPr lang="en-US" sz="3200" dirty="0" smtClean="0"/>
              <a:t> </a:t>
            </a:r>
            <a:r>
              <a:rPr lang="en-US" sz="3200" dirty="0" err="1" smtClean="0"/>
              <a:t>runtuhnya</a:t>
            </a:r>
            <a:r>
              <a:rPr lang="en-US" sz="3200" dirty="0" smtClean="0"/>
              <a:t> </a:t>
            </a:r>
            <a:r>
              <a:rPr lang="en-US" sz="3200" dirty="0" err="1"/>
              <a:t>jaringan</a:t>
            </a:r>
            <a:r>
              <a:rPr lang="en-US" sz="3200" dirty="0"/>
              <a:t> </a:t>
            </a:r>
            <a:r>
              <a:rPr lang="en-US" sz="3200" dirty="0" err="1"/>
              <a:t>endometrium</a:t>
            </a:r>
            <a:r>
              <a:rPr lang="en-US" sz="3200" dirty="0"/>
              <a:t>, </a:t>
            </a:r>
            <a:r>
              <a:rPr lang="en-US" sz="3200" dirty="0" err="1"/>
              <a:t>yg</a:t>
            </a:r>
            <a:r>
              <a:rPr lang="en-US" sz="3200" dirty="0"/>
              <a:t> </a:t>
            </a:r>
            <a:r>
              <a:rPr lang="en-US" sz="3200" dirty="0" err="1" smtClean="0"/>
              <a:t>merupakan</a:t>
            </a:r>
            <a:r>
              <a:rPr lang="en-US" sz="3200" dirty="0" smtClean="0"/>
              <a:t> </a:t>
            </a:r>
            <a:r>
              <a:rPr lang="en-US" sz="3200" dirty="0" err="1" smtClean="0"/>
              <a:t>gambaran</a:t>
            </a:r>
            <a:r>
              <a:rPr lang="en-US" sz="3200" dirty="0" smtClean="0"/>
              <a:t> </a:t>
            </a:r>
            <a:r>
              <a:rPr lang="en-US" sz="3200" dirty="0" err="1"/>
              <a:t>pengaruh</a:t>
            </a:r>
            <a:r>
              <a:rPr lang="en-US" sz="3200" dirty="0"/>
              <a:t> hormonal </a:t>
            </a:r>
            <a:r>
              <a:rPr lang="en-US" sz="3200" dirty="0" err="1"/>
              <a:t>pada</a:t>
            </a:r>
            <a:r>
              <a:rPr lang="en-US" sz="3200" dirty="0"/>
              <a:t> </a:t>
            </a:r>
            <a:r>
              <a:rPr lang="en-US" sz="3200" dirty="0" err="1"/>
              <a:t>endometrium,tanpa</a:t>
            </a:r>
            <a:r>
              <a:rPr lang="en-US" sz="3200" dirty="0"/>
              <a:t> </a:t>
            </a:r>
            <a:r>
              <a:rPr lang="en-US" sz="3200" dirty="0" err="1"/>
              <a:t>terjadinya</a:t>
            </a:r>
            <a:r>
              <a:rPr lang="en-US" sz="3200" dirty="0"/>
              <a:t> </a:t>
            </a:r>
            <a:r>
              <a:rPr lang="en-US" sz="3200" dirty="0" err="1"/>
              <a:t>suatu</a:t>
            </a:r>
            <a:r>
              <a:rPr lang="en-US" sz="3200" dirty="0"/>
              <a:t> </a:t>
            </a:r>
            <a:r>
              <a:rPr lang="en-US" sz="3200" dirty="0" err="1"/>
              <a:t>kehamilan</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154" y="609600"/>
            <a:ext cx="7886700" cy="1325563"/>
          </a:xfrm>
        </p:spPr>
        <p:txBody>
          <a:bodyPr>
            <a:normAutofit/>
          </a:bodyPr>
          <a:lstStyle/>
          <a:p>
            <a:r>
              <a:rPr lang="en-US" sz="4000" b="1" dirty="0" err="1" smtClean="0"/>
              <a:t>Siklus</a:t>
            </a:r>
            <a:r>
              <a:rPr lang="en-US" sz="4000" b="1" dirty="0" smtClean="0"/>
              <a:t> </a:t>
            </a:r>
            <a:r>
              <a:rPr lang="id-ID" sz="4000" b="1" dirty="0" err="1"/>
              <a:t>H</a:t>
            </a:r>
            <a:r>
              <a:rPr lang="en-US" sz="4000" b="1" dirty="0" smtClean="0"/>
              <a:t>aid</a:t>
            </a:r>
            <a:endParaRPr lang="en-US" sz="4000" b="1" dirty="0"/>
          </a:p>
        </p:txBody>
      </p:sp>
      <p:sp>
        <p:nvSpPr>
          <p:cNvPr id="3" name="Content Placeholder 2"/>
          <p:cNvSpPr>
            <a:spLocks noGrp="1"/>
          </p:cNvSpPr>
          <p:nvPr>
            <p:ph idx="1"/>
          </p:nvPr>
        </p:nvSpPr>
        <p:spPr/>
        <p:txBody>
          <a:bodyPr>
            <a:normAutofit/>
          </a:bodyPr>
          <a:lstStyle/>
          <a:p>
            <a:pPr marL="0" indent="0" algn="just">
              <a:buNone/>
            </a:pPr>
            <a:r>
              <a:rPr lang="en-US" sz="3600" dirty="0" err="1" smtClean="0"/>
              <a:t>Periode</a:t>
            </a:r>
            <a:r>
              <a:rPr lang="en-US" sz="3600" dirty="0" smtClean="0"/>
              <a:t> </a:t>
            </a:r>
            <a:r>
              <a:rPr lang="en-US" sz="3600" dirty="0" err="1"/>
              <a:t>waktu</a:t>
            </a:r>
            <a:r>
              <a:rPr lang="en-US" sz="3600" dirty="0"/>
              <a:t> </a:t>
            </a:r>
            <a:r>
              <a:rPr lang="en-US" sz="3600" dirty="0" err="1"/>
              <a:t>dari</a:t>
            </a:r>
            <a:r>
              <a:rPr lang="en-US" sz="3600" dirty="0"/>
              <a:t> </a:t>
            </a:r>
            <a:r>
              <a:rPr lang="en-US" sz="3600" dirty="0" err="1"/>
              <a:t>hari</a:t>
            </a:r>
            <a:r>
              <a:rPr lang="en-US" sz="3600" dirty="0"/>
              <a:t> </a:t>
            </a:r>
            <a:r>
              <a:rPr lang="en-US" sz="3600" dirty="0" err="1"/>
              <a:t>pertama</a:t>
            </a:r>
            <a:r>
              <a:rPr lang="en-US" sz="3600" dirty="0"/>
              <a:t> </a:t>
            </a:r>
            <a:r>
              <a:rPr lang="en-US" sz="3600" dirty="0" err="1"/>
              <a:t>terjadinya</a:t>
            </a:r>
            <a:r>
              <a:rPr lang="en-US" sz="3600" dirty="0"/>
              <a:t> </a:t>
            </a:r>
            <a:r>
              <a:rPr lang="en-US" sz="3600" dirty="0" err="1" smtClean="0"/>
              <a:t>suatu</a:t>
            </a:r>
            <a:r>
              <a:rPr lang="en-US" sz="3600" dirty="0" smtClean="0"/>
              <a:t> </a:t>
            </a:r>
            <a:r>
              <a:rPr lang="en-US" sz="3600" dirty="0" err="1" smtClean="0"/>
              <a:t>perdarahan</a:t>
            </a:r>
            <a:r>
              <a:rPr lang="en-US" sz="3600" dirty="0" smtClean="0"/>
              <a:t> </a:t>
            </a:r>
            <a:r>
              <a:rPr lang="en-US" sz="3600" dirty="0" err="1"/>
              <a:t>haid</a:t>
            </a:r>
            <a:r>
              <a:rPr lang="en-US" sz="3600" dirty="0"/>
              <a:t> </a:t>
            </a:r>
            <a:r>
              <a:rPr lang="en-US" sz="3600" dirty="0" err="1"/>
              <a:t>sampai</a:t>
            </a:r>
            <a:r>
              <a:rPr lang="en-US" sz="3600" dirty="0"/>
              <a:t> </a:t>
            </a:r>
            <a:r>
              <a:rPr lang="en-US" sz="3600" dirty="0" err="1"/>
              <a:t>dengan</a:t>
            </a:r>
            <a:r>
              <a:rPr lang="en-US" sz="3600" dirty="0"/>
              <a:t> </a:t>
            </a:r>
            <a:r>
              <a:rPr lang="en-US" sz="3600" dirty="0" err="1"/>
              <a:t>hari</a:t>
            </a:r>
            <a:r>
              <a:rPr lang="en-US" sz="3600" dirty="0"/>
              <a:t> </a:t>
            </a:r>
            <a:r>
              <a:rPr lang="en-US" sz="3600" dirty="0" err="1" smtClean="0"/>
              <a:t>pertama</a:t>
            </a:r>
            <a:r>
              <a:rPr lang="en-US" sz="3600" dirty="0" smtClean="0"/>
              <a:t> </a:t>
            </a:r>
            <a:r>
              <a:rPr lang="en-US" sz="3600" dirty="0" err="1" smtClean="0"/>
              <a:t>terjadinya</a:t>
            </a:r>
            <a:r>
              <a:rPr lang="en-US" sz="3600" dirty="0" smtClean="0"/>
              <a:t> </a:t>
            </a:r>
            <a:r>
              <a:rPr lang="en-US" sz="3600" dirty="0" err="1"/>
              <a:t>perdarahan</a:t>
            </a:r>
            <a:r>
              <a:rPr lang="en-US" sz="3600" dirty="0"/>
              <a:t> </a:t>
            </a:r>
            <a:r>
              <a:rPr lang="en-US" sz="3600" dirty="0" err="1"/>
              <a:t>haid</a:t>
            </a:r>
            <a:r>
              <a:rPr lang="en-US" sz="3600" dirty="0"/>
              <a:t> </a:t>
            </a:r>
            <a:r>
              <a:rPr lang="en-US" sz="3600" dirty="0" err="1"/>
              <a:t>berikutnya</a:t>
            </a:r>
            <a:r>
              <a:rPr lang="en-US" sz="3600" dirty="0" smtClean="0"/>
              <a:t/>
            </a:r>
            <a:br>
              <a:rPr lang="en-US" sz="3600" dirty="0" smtClean="0"/>
            </a:br>
            <a:endParaRPr lang="en-US"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093" y="609600"/>
            <a:ext cx="7886700" cy="1325563"/>
          </a:xfrm>
        </p:spPr>
        <p:txBody>
          <a:bodyPr>
            <a:normAutofit/>
          </a:bodyPr>
          <a:lstStyle/>
          <a:p>
            <a:r>
              <a:rPr lang="en-US" sz="4000" b="1" dirty="0" smtClean="0"/>
              <a:t>Menarche</a:t>
            </a:r>
            <a:endParaRPr lang="en-US" sz="4000" b="1" dirty="0"/>
          </a:p>
        </p:txBody>
      </p:sp>
      <p:sp>
        <p:nvSpPr>
          <p:cNvPr id="3" name="Content Placeholder 2"/>
          <p:cNvSpPr>
            <a:spLocks noGrp="1"/>
          </p:cNvSpPr>
          <p:nvPr>
            <p:ph idx="1"/>
          </p:nvPr>
        </p:nvSpPr>
        <p:spPr/>
        <p:txBody>
          <a:bodyPr>
            <a:normAutofit/>
          </a:bodyPr>
          <a:lstStyle/>
          <a:p>
            <a:r>
              <a:rPr lang="en-US" sz="3600" dirty="0" err="1" smtClean="0"/>
              <a:t>Menstruasi</a:t>
            </a:r>
            <a:r>
              <a:rPr lang="en-US" sz="3600" dirty="0" smtClean="0"/>
              <a:t> </a:t>
            </a:r>
            <a:r>
              <a:rPr lang="en-US" sz="3600" dirty="0"/>
              <a:t>yang </a:t>
            </a:r>
            <a:r>
              <a:rPr lang="en-US" sz="3600" dirty="0" err="1"/>
              <a:t>pertama</a:t>
            </a:r>
            <a:r>
              <a:rPr lang="en-US" sz="3600" dirty="0" smtClean="0"/>
              <a:t>.</a:t>
            </a:r>
          </a:p>
          <a:p>
            <a:r>
              <a:rPr lang="en-US" sz="3600" dirty="0" smtClean="0"/>
              <a:t>Menarche </a:t>
            </a:r>
            <a:r>
              <a:rPr lang="en-US" sz="3600" dirty="0" err="1"/>
              <a:t>lebih</a:t>
            </a:r>
            <a:r>
              <a:rPr lang="en-US" sz="3600" dirty="0"/>
              <a:t> </a:t>
            </a:r>
            <a:r>
              <a:rPr lang="en-US" sz="3600" dirty="0" err="1"/>
              <a:t>dini</a:t>
            </a:r>
            <a:r>
              <a:rPr lang="en-US" sz="3600" dirty="0"/>
              <a:t> </a:t>
            </a:r>
            <a:r>
              <a:rPr lang="en-US" sz="3600" dirty="0" err="1"/>
              <a:t>berhubungan</a:t>
            </a:r>
            <a:r>
              <a:rPr lang="en-US" sz="3600" dirty="0"/>
              <a:t> </a:t>
            </a:r>
            <a:r>
              <a:rPr lang="en-US" sz="3600" dirty="0" err="1" smtClean="0"/>
              <a:t>dengan</a:t>
            </a:r>
            <a:r>
              <a:rPr lang="en-US" sz="3600" dirty="0" smtClean="0"/>
              <a:t> </a:t>
            </a:r>
            <a:r>
              <a:rPr lang="en-US" sz="3600" dirty="0" err="1" smtClean="0"/>
              <a:t>Nutrisi</a:t>
            </a:r>
            <a:r>
              <a:rPr lang="en-US" sz="3600" dirty="0" smtClean="0"/>
              <a:t> </a:t>
            </a:r>
            <a:r>
              <a:rPr lang="en-US" sz="3600" dirty="0"/>
              <a:t>&amp; </a:t>
            </a:r>
            <a:r>
              <a:rPr lang="en-US" sz="3600" dirty="0" err="1"/>
              <a:t>pelayanan</a:t>
            </a:r>
            <a:r>
              <a:rPr lang="en-US" sz="3600" dirty="0"/>
              <a:t> </a:t>
            </a:r>
            <a:r>
              <a:rPr lang="en-US" sz="3600" dirty="0" err="1"/>
              <a:t>kesehatan</a:t>
            </a:r>
            <a:r>
              <a:rPr lang="en-US" sz="3600" dirty="0"/>
              <a:t> yang </a:t>
            </a:r>
            <a:r>
              <a:rPr lang="en-US" sz="3600" dirty="0" err="1"/>
              <a:t>lebih</a:t>
            </a:r>
            <a:r>
              <a:rPr lang="en-US" sz="3600" dirty="0"/>
              <a:t> </a:t>
            </a:r>
            <a:r>
              <a:rPr lang="en-US" sz="3600" dirty="0" err="1"/>
              <a:t>baik</a:t>
            </a:r>
            <a:r>
              <a:rPr lang="en-US" sz="3600" dirty="0" smtClean="0"/>
              <a:t/>
            </a:r>
            <a:br>
              <a:rPr lang="en-US" sz="3600" dirty="0" smtClean="0"/>
            </a:br>
            <a:endParaRPr lang="en-US"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00062"/>
            <a:ext cx="7886700" cy="1325563"/>
          </a:xfrm>
        </p:spPr>
        <p:txBody>
          <a:bodyPr>
            <a:normAutofit/>
          </a:bodyPr>
          <a:lstStyle/>
          <a:p>
            <a:r>
              <a:rPr lang="en-US" sz="4000" b="1" dirty="0" err="1" smtClean="0"/>
              <a:t>Proses</a:t>
            </a:r>
            <a:r>
              <a:rPr lang="en-US" sz="4000" b="1" dirty="0" smtClean="0"/>
              <a:t> </a:t>
            </a:r>
            <a:r>
              <a:rPr lang="en-US" sz="4000" b="1" dirty="0" err="1" smtClean="0"/>
              <a:t>terjadinya</a:t>
            </a:r>
            <a:r>
              <a:rPr lang="en-US" sz="4000" b="1" dirty="0" smtClean="0"/>
              <a:t> </a:t>
            </a:r>
            <a:r>
              <a:rPr lang="en-US" sz="4000" b="1" dirty="0" err="1" smtClean="0"/>
              <a:t>haid</a:t>
            </a:r>
            <a:endParaRPr lang="en-US" sz="4000" dirty="0"/>
          </a:p>
        </p:txBody>
      </p:sp>
      <p:sp>
        <p:nvSpPr>
          <p:cNvPr id="3" name="Content Placeholder 2"/>
          <p:cNvSpPr>
            <a:spLocks noGrp="1"/>
          </p:cNvSpPr>
          <p:nvPr>
            <p:ph idx="1"/>
          </p:nvPr>
        </p:nvSpPr>
        <p:spPr/>
        <p:txBody>
          <a:bodyPr>
            <a:normAutofit/>
          </a:bodyPr>
          <a:lstStyle/>
          <a:p>
            <a:r>
              <a:rPr lang="en-US" sz="3200" dirty="0" err="1" smtClean="0"/>
              <a:t>Masa</a:t>
            </a:r>
            <a:r>
              <a:rPr lang="en-US" sz="3200" dirty="0" smtClean="0"/>
              <a:t> </a:t>
            </a:r>
            <a:r>
              <a:rPr lang="en-US" sz="3200" dirty="0" err="1" smtClean="0"/>
              <a:t>proliferasi</a:t>
            </a:r>
            <a:endParaRPr lang="en-US" sz="3200" dirty="0" smtClean="0"/>
          </a:p>
          <a:p>
            <a:pPr>
              <a:buNone/>
            </a:pPr>
            <a:r>
              <a:rPr lang="en-US" sz="3200" dirty="0"/>
              <a:t>	</a:t>
            </a:r>
            <a:r>
              <a:rPr lang="en-US" sz="3200" dirty="0" err="1" smtClean="0"/>
              <a:t>Masa</a:t>
            </a:r>
            <a:r>
              <a:rPr lang="en-US" sz="3200" dirty="0" smtClean="0"/>
              <a:t> </a:t>
            </a:r>
            <a:r>
              <a:rPr lang="en-US" sz="3200" dirty="0" err="1"/>
              <a:t>pertumbuhan</a:t>
            </a:r>
            <a:r>
              <a:rPr lang="en-US" sz="3200" dirty="0"/>
              <a:t> </a:t>
            </a:r>
            <a:r>
              <a:rPr lang="en-US" sz="3200" dirty="0" err="1"/>
              <a:t>lapisan</a:t>
            </a:r>
            <a:r>
              <a:rPr lang="en-US" sz="3200" dirty="0"/>
              <a:t> </a:t>
            </a:r>
            <a:r>
              <a:rPr lang="en-US" sz="3200" dirty="0" err="1"/>
              <a:t>endometrium</a:t>
            </a:r>
            <a:r>
              <a:rPr lang="en-US" sz="3200" dirty="0"/>
              <a:t> yang </a:t>
            </a:r>
            <a:r>
              <a:rPr lang="en-US" sz="3200" dirty="0" err="1"/>
              <a:t>terjadi</a:t>
            </a:r>
            <a:r>
              <a:rPr lang="en-US" sz="3200" dirty="0"/>
              <a:t> </a:t>
            </a:r>
            <a:r>
              <a:rPr lang="en-US" sz="3200" dirty="0" err="1"/>
              <a:t>krn</a:t>
            </a:r>
            <a:r>
              <a:rPr lang="en-US" sz="3200" dirty="0"/>
              <a:t> </a:t>
            </a:r>
            <a:r>
              <a:rPr lang="en-US" sz="3200" dirty="0" err="1"/>
              <a:t>pengaruh</a:t>
            </a:r>
            <a:r>
              <a:rPr lang="en-US" sz="3200" dirty="0"/>
              <a:t> </a:t>
            </a:r>
            <a:r>
              <a:rPr lang="en-US" sz="3200" dirty="0" err="1"/>
              <a:t>hormon</a:t>
            </a:r>
            <a:r>
              <a:rPr lang="en-US" sz="3200" dirty="0"/>
              <a:t> estrogen, </a:t>
            </a:r>
            <a:r>
              <a:rPr lang="en-US" sz="3200" dirty="0" err="1"/>
              <a:t>bersamaan</a:t>
            </a:r>
            <a:r>
              <a:rPr lang="en-US" sz="3200" dirty="0"/>
              <a:t> </a:t>
            </a:r>
            <a:r>
              <a:rPr lang="en-US" sz="3200" dirty="0" err="1"/>
              <a:t>dengan</a:t>
            </a:r>
            <a:r>
              <a:rPr lang="en-US" sz="3200" dirty="0"/>
              <a:t> </a:t>
            </a:r>
            <a:r>
              <a:rPr lang="en-US" sz="3200" dirty="0" err="1" smtClean="0"/>
              <a:t>pematangan</a:t>
            </a:r>
            <a:r>
              <a:rPr lang="en-US" sz="3200" dirty="0" smtClean="0"/>
              <a:t> </a:t>
            </a:r>
            <a:r>
              <a:rPr lang="en-US" sz="3200" dirty="0" err="1" smtClean="0"/>
              <a:t>folikel</a:t>
            </a:r>
            <a:r>
              <a:rPr lang="en-US" sz="3200" dirty="0" smtClean="0"/>
              <a:t> </a:t>
            </a:r>
            <a:r>
              <a:rPr lang="en-US" sz="3200" dirty="0" err="1"/>
              <a:t>di</a:t>
            </a:r>
            <a:r>
              <a:rPr lang="en-US" sz="3200" dirty="0"/>
              <a:t> </a:t>
            </a:r>
            <a:r>
              <a:rPr lang="en-US" sz="3200" dirty="0" err="1" smtClean="0"/>
              <a:t>ovarium</a:t>
            </a:r>
            <a:endParaRPr lang="en-US" sz="3200" dirty="0" smtClean="0"/>
          </a:p>
          <a:p>
            <a:r>
              <a:rPr lang="en-US" sz="3200" dirty="0" err="1" smtClean="0"/>
              <a:t>Ovulasi</a:t>
            </a:r>
            <a:endParaRPr lang="en-US" sz="3200" dirty="0" smtClean="0"/>
          </a:p>
          <a:p>
            <a:pPr>
              <a:buNone/>
            </a:pPr>
            <a:r>
              <a:rPr lang="en-US" sz="3200" dirty="0" smtClean="0"/>
              <a:t>	</a:t>
            </a:r>
            <a:r>
              <a:rPr lang="en-US" sz="3200" dirty="0" err="1" smtClean="0"/>
              <a:t>Pecahnya</a:t>
            </a:r>
            <a:r>
              <a:rPr lang="en-US" sz="3200" dirty="0" smtClean="0"/>
              <a:t> </a:t>
            </a:r>
            <a:r>
              <a:rPr lang="en-US" sz="3200" dirty="0" err="1"/>
              <a:t>folikel</a:t>
            </a:r>
            <a:r>
              <a:rPr lang="en-US" sz="3200" dirty="0"/>
              <a:t> </a:t>
            </a:r>
            <a:r>
              <a:rPr lang="en-US" sz="3200" dirty="0" err="1"/>
              <a:t>matang</a:t>
            </a:r>
            <a:r>
              <a:rPr lang="en-US" sz="3200" dirty="0"/>
              <a:t> </a:t>
            </a:r>
            <a:r>
              <a:rPr lang="en-US" sz="3200" dirty="0" err="1"/>
              <a:t>di</a:t>
            </a:r>
            <a:r>
              <a:rPr lang="en-US" sz="3200" dirty="0"/>
              <a:t> </a:t>
            </a:r>
            <a:r>
              <a:rPr lang="en-US" sz="3200" dirty="0" err="1"/>
              <a:t>ovarium</a:t>
            </a:r>
            <a:r>
              <a:rPr lang="en-US" sz="3200" dirty="0"/>
              <a:t>, </a:t>
            </a:r>
            <a:r>
              <a:rPr lang="en-US" sz="3200" dirty="0" err="1"/>
              <a:t>folikel</a:t>
            </a:r>
            <a:r>
              <a:rPr lang="en-US" sz="3200" dirty="0"/>
              <a:t> </a:t>
            </a:r>
            <a:r>
              <a:rPr lang="en-US" sz="3200" dirty="0" err="1"/>
              <a:t>yg</a:t>
            </a:r>
            <a:r>
              <a:rPr lang="en-US" sz="3200" dirty="0"/>
              <a:t> </a:t>
            </a:r>
            <a:r>
              <a:rPr lang="en-US" sz="3200" dirty="0" err="1"/>
              <a:t>pecah</a:t>
            </a:r>
            <a:r>
              <a:rPr lang="en-US" sz="3200" dirty="0"/>
              <a:t> </a:t>
            </a:r>
            <a:r>
              <a:rPr lang="en-US" sz="3200" dirty="0" err="1"/>
              <a:t>menjadi</a:t>
            </a:r>
            <a:r>
              <a:rPr lang="en-US" sz="3200" dirty="0"/>
              <a:t> </a:t>
            </a:r>
            <a:r>
              <a:rPr lang="en-US" sz="3200" dirty="0" err="1"/>
              <a:t>korpus</a:t>
            </a:r>
            <a:r>
              <a:rPr lang="en-US" sz="3200" dirty="0"/>
              <a:t> </a:t>
            </a:r>
            <a:r>
              <a:rPr lang="en-US" sz="3200" dirty="0" err="1"/>
              <a:t>luteum</a:t>
            </a:r>
            <a:r>
              <a:rPr lang="en-US" sz="3200" dirty="0"/>
              <a:t> </a:t>
            </a:r>
            <a:r>
              <a:rPr lang="en-US" sz="3200" dirty="0" err="1"/>
              <a:t>yg</a:t>
            </a:r>
            <a:r>
              <a:rPr lang="en-US" sz="3200" dirty="0"/>
              <a:t> </a:t>
            </a:r>
            <a:r>
              <a:rPr lang="en-US" sz="3200" dirty="0" err="1"/>
              <a:t>menghasilkan</a:t>
            </a:r>
            <a:r>
              <a:rPr lang="en-US" sz="3200" dirty="0"/>
              <a:t> </a:t>
            </a:r>
            <a:r>
              <a:rPr lang="en-US" sz="3200" dirty="0" err="1"/>
              <a:t>hormon</a:t>
            </a:r>
            <a:r>
              <a:rPr lang="en-US" sz="3200" dirty="0"/>
              <a:t> </a:t>
            </a:r>
            <a:r>
              <a:rPr lang="en-US" sz="3200" dirty="0" err="1"/>
              <a:t>progesteron</a:t>
            </a: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295400"/>
            <a:ext cx="7886700" cy="4351338"/>
          </a:xfrm>
        </p:spPr>
        <p:txBody>
          <a:bodyPr>
            <a:normAutofit lnSpcReduction="10000"/>
          </a:bodyPr>
          <a:lstStyle/>
          <a:p>
            <a:r>
              <a:rPr lang="en-US" sz="3200" dirty="0" smtClean="0"/>
              <a:t>Masa </a:t>
            </a:r>
            <a:r>
              <a:rPr lang="en-US" sz="3200" dirty="0" err="1" smtClean="0"/>
              <a:t>sekresi</a:t>
            </a:r>
            <a:endParaRPr lang="id-ID" sz="3200" dirty="0" smtClean="0"/>
          </a:p>
          <a:p>
            <a:pPr marL="265113" indent="0">
              <a:buNone/>
              <a:tabLst>
                <a:tab pos="185738" algn="l"/>
              </a:tabLst>
            </a:pPr>
            <a:r>
              <a:rPr lang="en-US" sz="3200" dirty="0" smtClean="0"/>
              <a:t>Masa </a:t>
            </a:r>
            <a:r>
              <a:rPr lang="en-US" sz="3200" dirty="0" err="1"/>
              <a:t>pematangan</a:t>
            </a:r>
            <a:r>
              <a:rPr lang="en-US" sz="3200" dirty="0"/>
              <a:t> </a:t>
            </a:r>
            <a:r>
              <a:rPr lang="en-US" sz="3200" dirty="0" err="1"/>
              <a:t>lapisan</a:t>
            </a:r>
            <a:r>
              <a:rPr lang="en-US" sz="3200" dirty="0"/>
              <a:t> endometrium </a:t>
            </a:r>
            <a:r>
              <a:rPr lang="en-US" sz="3200" dirty="0" smtClean="0"/>
              <a:t>yang </a:t>
            </a:r>
            <a:r>
              <a:rPr lang="en-US" sz="3200" dirty="0" err="1"/>
              <a:t>dipersiapkan</a:t>
            </a:r>
            <a:r>
              <a:rPr lang="en-US" sz="3200" dirty="0"/>
              <a:t> </a:t>
            </a:r>
            <a:r>
              <a:rPr lang="en-US" sz="3200" dirty="0" err="1"/>
              <a:t>untuk</a:t>
            </a:r>
            <a:r>
              <a:rPr lang="en-US" sz="3200" dirty="0"/>
              <a:t> </a:t>
            </a:r>
            <a:r>
              <a:rPr lang="en-US" sz="3200" dirty="0" err="1"/>
              <a:t>menerima</a:t>
            </a:r>
            <a:r>
              <a:rPr lang="en-US" sz="3200" dirty="0"/>
              <a:t> </a:t>
            </a:r>
            <a:r>
              <a:rPr lang="en-US" sz="3200" dirty="0" err="1"/>
              <a:t>implantasi</a:t>
            </a:r>
            <a:r>
              <a:rPr lang="en-US" sz="3200" dirty="0"/>
              <a:t> </a:t>
            </a:r>
            <a:r>
              <a:rPr lang="en-US" sz="3200" dirty="0" err="1"/>
              <a:t>jika</a:t>
            </a:r>
            <a:r>
              <a:rPr lang="en-US" sz="3200" dirty="0"/>
              <a:t> </a:t>
            </a:r>
            <a:r>
              <a:rPr lang="en-US" sz="3200" dirty="0" smtClean="0"/>
              <a:t>t</a:t>
            </a:r>
            <a:r>
              <a:rPr lang="id-ID" sz="3200" dirty="0" smtClean="0"/>
              <a:t>er</a:t>
            </a:r>
            <a:r>
              <a:rPr lang="en-US" sz="3200" dirty="0" smtClean="0"/>
              <a:t>j</a:t>
            </a:r>
            <a:r>
              <a:rPr lang="id-ID" sz="3200" dirty="0" smtClean="0"/>
              <a:t>a</a:t>
            </a:r>
            <a:r>
              <a:rPr lang="en-US" sz="3200" dirty="0" smtClean="0"/>
              <a:t>d</a:t>
            </a:r>
            <a:r>
              <a:rPr lang="id-ID" sz="3200" dirty="0"/>
              <a:t>i</a:t>
            </a:r>
            <a:r>
              <a:rPr lang="en-US" sz="3200" dirty="0" smtClean="0"/>
              <a:t> </a:t>
            </a:r>
            <a:r>
              <a:rPr lang="en-US" sz="3200" dirty="0" err="1" smtClean="0"/>
              <a:t>pembuahan</a:t>
            </a:r>
            <a:endParaRPr lang="en-US" sz="3200" dirty="0" smtClean="0"/>
          </a:p>
          <a:p>
            <a:r>
              <a:rPr lang="en-US" sz="3200" dirty="0" err="1" smtClean="0"/>
              <a:t>Masa</a:t>
            </a:r>
            <a:r>
              <a:rPr lang="en-US" sz="3200" dirty="0" smtClean="0"/>
              <a:t> </a:t>
            </a:r>
            <a:r>
              <a:rPr lang="en-US" sz="3200" dirty="0" err="1" smtClean="0"/>
              <a:t>haid</a:t>
            </a:r>
            <a:endParaRPr lang="en-US" sz="3200" dirty="0" smtClean="0"/>
          </a:p>
          <a:p>
            <a:pPr>
              <a:buNone/>
            </a:pPr>
            <a:r>
              <a:rPr lang="en-US" sz="3200" dirty="0" smtClean="0"/>
              <a:t>	Kadar </a:t>
            </a:r>
            <a:r>
              <a:rPr lang="en-US" sz="3200" dirty="0" err="1"/>
              <a:t>hormon</a:t>
            </a:r>
            <a:r>
              <a:rPr lang="en-US" sz="3200" dirty="0"/>
              <a:t> estrogen </a:t>
            </a:r>
            <a:r>
              <a:rPr lang="en-US" sz="3200" dirty="0" err="1"/>
              <a:t>dan</a:t>
            </a:r>
            <a:r>
              <a:rPr lang="en-US" sz="3200" dirty="0"/>
              <a:t> </a:t>
            </a:r>
            <a:r>
              <a:rPr lang="en-US" sz="3200" dirty="0" err="1"/>
              <a:t>progesteron</a:t>
            </a:r>
            <a:r>
              <a:rPr lang="en-US" sz="3200" dirty="0"/>
              <a:t> ↓ </a:t>
            </a:r>
            <a:r>
              <a:rPr lang="en-US" sz="3200" dirty="0" err="1"/>
              <a:t>jk</a:t>
            </a:r>
            <a:r>
              <a:rPr lang="en-US" sz="3200" dirty="0"/>
              <a:t> </a:t>
            </a:r>
            <a:r>
              <a:rPr lang="en-US" sz="3200" dirty="0" err="1"/>
              <a:t>tdk</a:t>
            </a:r>
            <a:r>
              <a:rPr lang="en-US" sz="3200" dirty="0"/>
              <a:t> </a:t>
            </a:r>
            <a:r>
              <a:rPr lang="en-US" sz="3200" dirty="0" err="1"/>
              <a:t>ada</a:t>
            </a:r>
            <a:r>
              <a:rPr lang="en-US" sz="3200" dirty="0"/>
              <a:t> </a:t>
            </a:r>
            <a:r>
              <a:rPr lang="en-US" sz="3200" dirty="0" err="1"/>
              <a:t>pembuahan.Akibatnya</a:t>
            </a:r>
            <a:r>
              <a:rPr lang="en-US" sz="3200" dirty="0"/>
              <a:t> </a:t>
            </a:r>
            <a:r>
              <a:rPr lang="en-US" sz="3200" dirty="0" err="1"/>
              <a:t>lapisan</a:t>
            </a:r>
            <a:r>
              <a:rPr lang="en-US" sz="3200" dirty="0"/>
              <a:t> </a:t>
            </a:r>
            <a:r>
              <a:rPr lang="en-US" sz="3200" dirty="0" err="1"/>
              <a:t>endometrium</a:t>
            </a:r>
            <a:r>
              <a:rPr lang="en-US" sz="3200" dirty="0"/>
              <a:t> </a:t>
            </a:r>
            <a:r>
              <a:rPr lang="en-US" sz="3200" dirty="0" err="1"/>
              <a:t>rusak</a:t>
            </a:r>
            <a:r>
              <a:rPr lang="en-US" sz="3200" dirty="0"/>
              <a:t> </a:t>
            </a:r>
            <a:r>
              <a:rPr lang="en-US" sz="3200" dirty="0" err="1"/>
              <a:t>dan</a:t>
            </a:r>
            <a:r>
              <a:rPr lang="en-US" sz="3200" dirty="0"/>
              <a:t> </a:t>
            </a:r>
            <a:r>
              <a:rPr lang="en-US" sz="3200" dirty="0" err="1"/>
              <a:t>hancur</a:t>
            </a:r>
            <a:r>
              <a:rPr lang="en-US" sz="3200" dirty="0"/>
              <a:t>/</a:t>
            </a:r>
            <a:r>
              <a:rPr lang="en-US" sz="3200" dirty="0" err="1"/>
              <a:t>rontok</a:t>
            </a:r>
            <a:r>
              <a:rPr lang="en-US" sz="3200" dirty="0"/>
              <a:t> </a:t>
            </a:r>
            <a:r>
              <a:rPr lang="en-US" sz="3200" dirty="0" err="1"/>
              <a:t>dan</a:t>
            </a:r>
            <a:r>
              <a:rPr lang="en-US" sz="3200" dirty="0"/>
              <a:t> </a:t>
            </a:r>
            <a:r>
              <a:rPr lang="en-US" sz="3200" dirty="0" err="1"/>
              <a:t>diikuti</a:t>
            </a:r>
            <a:r>
              <a:rPr lang="en-US" sz="3200" dirty="0"/>
              <a:t> </a:t>
            </a:r>
            <a:r>
              <a:rPr lang="en-US" sz="3200" dirty="0" err="1"/>
              <a:t>perdarahan</a:t>
            </a:r>
            <a:r>
              <a:rPr lang="en-US" sz="3200" dirty="0" smtClean="0"/>
              <a:t/>
            </a:r>
            <a:br>
              <a:rPr lang="en-US" sz="3200" dirty="0" smtClean="0"/>
            </a:br>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573</TotalTime>
  <Words>814</Words>
  <Application>Microsoft Office PowerPoint</Application>
  <PresentationFormat>On-screen Show (4:3)</PresentationFormat>
  <Paragraphs>134</Paragraphs>
  <Slides>40</Slides>
  <Notes>5</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Slide 1</vt:lpstr>
      <vt:lpstr>Slide 2</vt:lpstr>
      <vt:lpstr>Slide 3</vt:lpstr>
      <vt:lpstr>Slide 4</vt:lpstr>
      <vt:lpstr>Menstruasi / Haid </vt:lpstr>
      <vt:lpstr>Siklus Haid</vt:lpstr>
      <vt:lpstr>Menarche</vt:lpstr>
      <vt:lpstr>Proses terjadinya haid</vt:lpstr>
      <vt:lpstr>Slide 9</vt:lpstr>
      <vt:lpstr>Ovarian Cycle</vt:lpstr>
      <vt:lpstr>Endometrian cycle</vt:lpstr>
      <vt:lpstr>Haid Normal</vt:lpstr>
      <vt:lpstr>SIKLUS MENSTRUASI </vt:lpstr>
      <vt:lpstr>Slide 14</vt:lpstr>
      <vt:lpstr>Etiologi Gangguan Menstruasi</vt:lpstr>
      <vt:lpstr>GANGGUAN MENSTRUASI</vt:lpstr>
      <vt:lpstr> Definisi</vt:lpstr>
      <vt:lpstr> 1. Amenore (tidak menstruasi)</vt:lpstr>
      <vt:lpstr>Slide 19</vt:lpstr>
      <vt:lpstr>Slide 20</vt:lpstr>
      <vt:lpstr>2. Pseudominore</vt:lpstr>
      <vt:lpstr>Slide 22</vt:lpstr>
      <vt:lpstr>Slide 23</vt:lpstr>
      <vt:lpstr> 3.Menstruasi Praecox</vt:lpstr>
      <vt:lpstr>4. Hypermenorhea/ Menorrhagia</vt:lpstr>
      <vt:lpstr>Slide 26</vt:lpstr>
      <vt:lpstr>5. Hipomenorrhea</vt:lpstr>
      <vt:lpstr>6. Oligomenorrhoe</vt:lpstr>
      <vt:lpstr>7. Polimenorrhoe</vt:lpstr>
      <vt:lpstr>8. Metrorrhagia</vt:lpstr>
      <vt:lpstr>9. Dismenorrhoe</vt:lpstr>
      <vt:lpstr>Penggolongan :</vt:lpstr>
      <vt:lpstr>Penyebab :</vt:lpstr>
      <vt:lpstr>Tanda dan gejala :</vt:lpstr>
      <vt:lpstr>Penatalaksanaan dan pengobatan :</vt:lpstr>
      <vt:lpstr>Slide 36</vt:lpstr>
      <vt:lpstr>Slide 37</vt:lpstr>
      <vt:lpstr>DAFTAR PUSTAKA</vt:lpstr>
      <vt:lpstr>Slide 39</vt:lpstr>
      <vt:lpstr>Slide 40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SIKLUS MENSTRUASI &amp; GANGGUAN HAID</dc:title>
  <dc:creator>diklatlit</dc:creator>
  <cp:lastModifiedBy>mr.gandung</cp:lastModifiedBy>
  <cp:revision>42</cp:revision>
  <dcterms:created xsi:type="dcterms:W3CDTF">2018-03-13T03:23:57Z</dcterms:created>
  <dcterms:modified xsi:type="dcterms:W3CDTF">2020-03-27T14:53:04Z</dcterms:modified>
</cp:coreProperties>
</file>