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6" r:id="rId2"/>
    <p:sldId id="256" r:id="rId3"/>
    <p:sldId id="257" r:id="rId4"/>
    <p:sldId id="258" r:id="rId5"/>
    <p:sldId id="259" r:id="rId6"/>
    <p:sldId id="260" r:id="rId7"/>
    <p:sldId id="261" r:id="rId8"/>
    <p:sldId id="262" r:id="rId9"/>
    <p:sldId id="263" r:id="rId10"/>
    <p:sldId id="264" r:id="rId11"/>
    <p:sldId id="265" r:id="rId12"/>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7" d="100"/>
          <a:sy n="57" d="100"/>
        </p:scale>
        <p:origin x="80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955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BA29A7-C0A8-AF20-F3F7-5A52EB9D71B4}"/>
              </a:ext>
            </a:extLst>
          </p:cNvPr>
          <p:cNvPicPr>
            <a:picLocks noChangeAspect="1"/>
          </p:cNvPicPr>
          <p:nvPr/>
        </p:nvPicPr>
        <p:blipFill>
          <a:blip r:embed="rId2"/>
          <a:stretch>
            <a:fillRect/>
          </a:stretch>
        </p:blipFill>
        <p:spPr>
          <a:xfrm>
            <a:off x="2709333" y="1227808"/>
            <a:ext cx="8502170" cy="6426059"/>
          </a:xfrm>
          <a:prstGeom prst="rect">
            <a:avLst/>
          </a:prstGeom>
        </p:spPr>
      </p:pic>
      <p:pic>
        <p:nvPicPr>
          <p:cNvPr id="6" name="Picture 5">
            <a:extLst>
              <a:ext uri="{FF2B5EF4-FFF2-40B4-BE49-F238E27FC236}">
                <a16:creationId xmlns:a16="http://schemas.microsoft.com/office/drawing/2014/main" id="{A18DDAD2-5AA5-77C7-295A-EEF39BC2CBE2}"/>
              </a:ext>
            </a:extLst>
          </p:cNvPr>
          <p:cNvPicPr>
            <a:picLocks noChangeAspect="1"/>
          </p:cNvPicPr>
          <p:nvPr/>
        </p:nvPicPr>
        <p:blipFill>
          <a:blip r:embed="rId3"/>
          <a:stretch>
            <a:fillRect/>
          </a:stretch>
        </p:blipFill>
        <p:spPr>
          <a:xfrm>
            <a:off x="-778932" y="-871924"/>
            <a:ext cx="5614089" cy="3157925"/>
          </a:xfrm>
          <a:prstGeom prst="rect">
            <a:avLst/>
          </a:prstGeom>
        </p:spPr>
      </p:pic>
    </p:spTree>
    <p:extLst>
      <p:ext uri="{BB962C8B-B14F-4D97-AF65-F5344CB8AC3E}">
        <p14:creationId xmlns:p14="http://schemas.microsoft.com/office/powerpoint/2010/main" val="362080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624A4-98AF-6EA7-AA04-74DA4B577736}"/>
              </a:ext>
            </a:extLst>
          </p:cNvPr>
          <p:cNvSpPr txBox="1"/>
          <p:nvPr/>
        </p:nvSpPr>
        <p:spPr>
          <a:xfrm>
            <a:off x="1270000" y="2810934"/>
            <a:ext cx="2464136" cy="707886"/>
          </a:xfrm>
          <a:prstGeom prst="rect">
            <a:avLst/>
          </a:prstGeom>
          <a:noFill/>
        </p:spPr>
        <p:txBody>
          <a:bodyPr wrap="none" rtlCol="0">
            <a:spAutoFit/>
          </a:bodyPr>
          <a:lstStyle/>
          <a:p>
            <a:r>
              <a:rPr lang="id-ID" sz="4000" b="1" dirty="0"/>
              <a:t>REFERENSI</a:t>
            </a:r>
            <a:endParaRPr lang="en-ID" sz="4000" b="1" dirty="0"/>
          </a:p>
        </p:txBody>
      </p:sp>
      <p:sp>
        <p:nvSpPr>
          <p:cNvPr id="3" name="TextBox 2">
            <a:extLst>
              <a:ext uri="{FF2B5EF4-FFF2-40B4-BE49-F238E27FC236}">
                <a16:creationId xmlns:a16="http://schemas.microsoft.com/office/drawing/2014/main" id="{A5EEDA56-6854-6128-6397-4AAF97DABC55}"/>
              </a:ext>
            </a:extLst>
          </p:cNvPr>
          <p:cNvSpPr txBox="1"/>
          <p:nvPr/>
        </p:nvSpPr>
        <p:spPr>
          <a:xfrm>
            <a:off x="1270000" y="3691466"/>
            <a:ext cx="10392012" cy="1477328"/>
          </a:xfrm>
          <a:prstGeom prst="rect">
            <a:avLst/>
          </a:prstGeom>
          <a:noFill/>
        </p:spPr>
        <p:txBody>
          <a:bodyPr wrap="none" rtlCol="0">
            <a:spAutoFit/>
          </a:bodyPr>
          <a:lstStyle/>
          <a:p>
            <a:r>
              <a:rPr lang="en-ID" sz="1800" b="1" dirty="0"/>
              <a:t>1. Robbins, Stephen P dan Coulter, Mary (2012), Management, </a:t>
            </a:r>
            <a:r>
              <a:rPr lang="en-ID" sz="1800" b="1" dirty="0" err="1"/>
              <a:t>edisi</a:t>
            </a:r>
            <a:r>
              <a:rPr lang="en-ID" sz="1800" b="1" dirty="0"/>
              <a:t> 10, </a:t>
            </a:r>
            <a:r>
              <a:rPr lang="en-ID" sz="1800" b="1" dirty="0" err="1"/>
              <a:t>buku</a:t>
            </a:r>
            <a:r>
              <a:rPr lang="en-ID" sz="1800" b="1" dirty="0"/>
              <a:t> 1, Jakarta : </a:t>
            </a:r>
            <a:r>
              <a:rPr lang="en-ID" sz="1800" b="1" dirty="0" err="1"/>
              <a:t>Penerbit</a:t>
            </a:r>
            <a:r>
              <a:rPr lang="en-ID" sz="1800" b="1" dirty="0"/>
              <a:t> </a:t>
            </a:r>
            <a:r>
              <a:rPr lang="en-ID" sz="1800" b="1" dirty="0" err="1"/>
              <a:t>Erlangga</a:t>
            </a:r>
            <a:r>
              <a:rPr lang="en-ID" sz="1800" b="1" dirty="0"/>
              <a:t> </a:t>
            </a:r>
            <a:br>
              <a:rPr lang="id-ID" sz="1800" b="1" dirty="0"/>
            </a:br>
            <a:r>
              <a:rPr lang="en-ID" sz="1800" b="1" dirty="0"/>
              <a:t>2. Robbins, Stephen P dan Coulter, Mary (2012), Management, </a:t>
            </a:r>
            <a:r>
              <a:rPr lang="en-ID" sz="1800" b="1" dirty="0" err="1"/>
              <a:t>edisi</a:t>
            </a:r>
            <a:r>
              <a:rPr lang="en-ID" sz="1800" b="1" dirty="0"/>
              <a:t> 10, </a:t>
            </a:r>
            <a:r>
              <a:rPr lang="en-ID" sz="1800" b="1" dirty="0" err="1"/>
              <a:t>buku</a:t>
            </a:r>
            <a:r>
              <a:rPr lang="en-ID" sz="1800" b="1" dirty="0"/>
              <a:t> 2, Jakarta : </a:t>
            </a:r>
            <a:r>
              <a:rPr lang="en-ID" sz="1800" b="1" dirty="0" err="1"/>
              <a:t>Penerbit</a:t>
            </a:r>
            <a:r>
              <a:rPr lang="en-ID" sz="1800" b="1" dirty="0"/>
              <a:t> </a:t>
            </a:r>
            <a:r>
              <a:rPr lang="en-ID" sz="1800" b="1" dirty="0" err="1"/>
              <a:t>Erlangga</a:t>
            </a:r>
            <a:r>
              <a:rPr lang="en-ID" sz="1800" b="1" dirty="0"/>
              <a:t> </a:t>
            </a:r>
            <a:br>
              <a:rPr lang="id-ID" sz="1800" b="1" dirty="0"/>
            </a:br>
            <a:r>
              <a:rPr lang="en-ID" sz="1800" b="1" dirty="0"/>
              <a:t>3. Gibson, Ivancevich, </a:t>
            </a:r>
            <a:r>
              <a:rPr lang="en-ID" sz="1800" b="1" dirty="0" err="1"/>
              <a:t>Donelly</a:t>
            </a:r>
            <a:r>
              <a:rPr lang="en-ID" sz="1800" b="1" dirty="0"/>
              <a:t>, (2013), Organizations, , Jakarta : </a:t>
            </a:r>
            <a:r>
              <a:rPr lang="en-ID" sz="1800" b="1" dirty="0" err="1"/>
              <a:t>Penerbit</a:t>
            </a:r>
            <a:r>
              <a:rPr lang="en-ID" sz="1800" b="1" dirty="0"/>
              <a:t> </a:t>
            </a:r>
            <a:r>
              <a:rPr lang="en-ID" sz="1800" b="1" dirty="0" err="1"/>
              <a:t>Salemba</a:t>
            </a:r>
            <a:r>
              <a:rPr lang="en-ID" sz="1800" b="1" dirty="0"/>
              <a:t> </a:t>
            </a:r>
            <a:r>
              <a:rPr lang="en-ID" sz="1800" b="1" dirty="0" err="1"/>
              <a:t>Empat</a:t>
            </a:r>
            <a:r>
              <a:rPr lang="en-ID" sz="1800" b="1" dirty="0"/>
              <a:t>. </a:t>
            </a:r>
            <a:br>
              <a:rPr lang="id-ID" sz="1800" b="1" dirty="0"/>
            </a:br>
            <a:r>
              <a:rPr lang="en-ID" sz="1800" b="1" dirty="0"/>
              <a:t>4. </a:t>
            </a:r>
            <a:r>
              <a:rPr lang="en-ID" sz="1800" b="1" dirty="0" err="1"/>
              <a:t>Handoko</a:t>
            </a:r>
            <a:r>
              <a:rPr lang="en-ID" sz="1800" b="1" dirty="0"/>
              <a:t>, T. Hani., 2010, </a:t>
            </a:r>
            <a:r>
              <a:rPr lang="en-ID" sz="1800" b="1" dirty="0" err="1"/>
              <a:t>Pengantar</a:t>
            </a:r>
            <a:r>
              <a:rPr lang="en-ID" sz="1800" b="1" dirty="0"/>
              <a:t> </a:t>
            </a:r>
            <a:r>
              <a:rPr lang="en-ID" sz="1800" b="1" dirty="0" err="1"/>
              <a:t>Manajemen</a:t>
            </a:r>
            <a:r>
              <a:rPr lang="en-ID" sz="1800" b="1" dirty="0"/>
              <a:t>, </a:t>
            </a:r>
            <a:r>
              <a:rPr lang="en-ID" sz="1800" b="1" dirty="0" err="1"/>
              <a:t>edisi</a:t>
            </a:r>
            <a:r>
              <a:rPr lang="en-ID" sz="1800" b="1" dirty="0"/>
              <a:t> 2, Yogyakarta : BPFE.</a:t>
            </a:r>
          </a:p>
          <a:p>
            <a:endParaRPr lang="en-ID" dirty="0"/>
          </a:p>
        </p:txBody>
      </p:sp>
      <p:pic>
        <p:nvPicPr>
          <p:cNvPr id="6" name="Picture 5">
            <a:extLst>
              <a:ext uri="{FF2B5EF4-FFF2-40B4-BE49-F238E27FC236}">
                <a16:creationId xmlns:a16="http://schemas.microsoft.com/office/drawing/2014/main" id="{13AD863C-9F64-A0AD-14D9-6134571DBD5B}"/>
              </a:ext>
            </a:extLst>
          </p:cNvPr>
          <p:cNvPicPr>
            <a:picLocks noChangeAspect="1"/>
          </p:cNvPicPr>
          <p:nvPr/>
        </p:nvPicPr>
        <p:blipFill>
          <a:blip r:embed="rId2"/>
          <a:stretch>
            <a:fillRect/>
          </a:stretch>
        </p:blipFill>
        <p:spPr>
          <a:xfrm>
            <a:off x="-1066799" y="-1196054"/>
            <a:ext cx="8381999" cy="4714874"/>
          </a:xfrm>
          <a:prstGeom prst="rect">
            <a:avLst/>
          </a:prstGeom>
        </p:spPr>
      </p:pic>
    </p:spTree>
    <p:extLst>
      <p:ext uri="{BB962C8B-B14F-4D97-AF65-F5344CB8AC3E}">
        <p14:creationId xmlns:p14="http://schemas.microsoft.com/office/powerpoint/2010/main" val="776922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072CEA-3C7B-83C3-129E-262F6D46B35D}"/>
              </a:ext>
            </a:extLst>
          </p:cNvPr>
          <p:cNvPicPr>
            <a:picLocks noChangeAspect="1"/>
          </p:cNvPicPr>
          <p:nvPr/>
        </p:nvPicPr>
        <p:blipFill>
          <a:blip r:embed="rId2"/>
          <a:stretch>
            <a:fillRect/>
          </a:stretch>
        </p:blipFill>
        <p:spPr>
          <a:xfrm>
            <a:off x="1642533" y="1364955"/>
            <a:ext cx="10566400" cy="5917183"/>
          </a:xfrm>
          <a:prstGeom prst="rect">
            <a:avLst/>
          </a:prstGeom>
        </p:spPr>
      </p:pic>
      <p:pic>
        <p:nvPicPr>
          <p:cNvPr id="6" name="Picture 5">
            <a:extLst>
              <a:ext uri="{FF2B5EF4-FFF2-40B4-BE49-F238E27FC236}">
                <a16:creationId xmlns:a16="http://schemas.microsoft.com/office/drawing/2014/main" id="{A4208BF6-AB07-F196-94E5-9B7EEE3F96BD}"/>
              </a:ext>
            </a:extLst>
          </p:cNvPr>
          <p:cNvPicPr>
            <a:picLocks noChangeAspect="1"/>
          </p:cNvPicPr>
          <p:nvPr/>
        </p:nvPicPr>
        <p:blipFill>
          <a:blip r:embed="rId3"/>
          <a:stretch>
            <a:fillRect/>
          </a:stretch>
        </p:blipFill>
        <p:spPr>
          <a:xfrm>
            <a:off x="-609599" y="-871924"/>
            <a:ext cx="5614089" cy="3157925"/>
          </a:xfrm>
          <a:prstGeom prst="rect">
            <a:avLst/>
          </a:prstGeom>
        </p:spPr>
      </p:pic>
    </p:spTree>
    <p:extLst>
      <p:ext uri="{BB962C8B-B14F-4D97-AF65-F5344CB8AC3E}">
        <p14:creationId xmlns:p14="http://schemas.microsoft.com/office/powerpoint/2010/main" val="228522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6497" y="0"/>
            <a:ext cx="14630400" cy="8229600"/>
          </a:xfrm>
          <a:prstGeom prst="rect">
            <a:avLst/>
          </a:prstGeom>
        </p:spPr>
      </p:pic>
      <p:sp>
        <p:nvSpPr>
          <p:cNvPr id="3" name="Shape 0"/>
          <p:cNvSpPr/>
          <p:nvPr/>
        </p:nvSpPr>
        <p:spPr>
          <a:xfrm>
            <a:off x="16497" y="0"/>
            <a:ext cx="14630400" cy="8229600"/>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308610" y="2222302"/>
            <a:ext cx="4869061" cy="3784997"/>
          </a:xfrm>
          <a:prstGeom prst="rect">
            <a:avLst/>
          </a:prstGeom>
        </p:spPr>
      </p:pic>
      <p:sp>
        <p:nvSpPr>
          <p:cNvPr id="6" name="Text 1"/>
          <p:cNvSpPr/>
          <p:nvPr/>
        </p:nvSpPr>
        <p:spPr>
          <a:xfrm>
            <a:off x="6350437" y="1135261"/>
            <a:ext cx="7415927" cy="2903934"/>
          </a:xfrm>
          <a:prstGeom prst="rect">
            <a:avLst/>
          </a:prstGeom>
          <a:noFill/>
          <a:ln/>
        </p:spPr>
        <p:txBody>
          <a:bodyPr wrap="square" rtlCol="0" anchor="t"/>
          <a:lstStyle/>
          <a:p>
            <a:pPr marL="0" indent="0">
              <a:lnSpc>
                <a:spcPts val="7621"/>
              </a:lnSpc>
              <a:buNone/>
            </a:pPr>
            <a:r>
              <a:rPr lang="en-US" sz="6097" dirty="0">
                <a:solidFill>
                  <a:srgbClr val="F5F0F0"/>
                </a:solidFill>
                <a:latin typeface="adonis-web" pitchFamily="34" charset="0"/>
                <a:ea typeface="adonis-web" pitchFamily="34" charset="-122"/>
                <a:cs typeface="adonis-web" pitchFamily="34" charset="-120"/>
              </a:rPr>
              <a:t>Pemantauan &amp; Pengendalian Dalam Manajemen</a:t>
            </a:r>
            <a:endParaRPr lang="en-US" sz="6097" dirty="0"/>
          </a:p>
        </p:txBody>
      </p:sp>
      <p:sp>
        <p:nvSpPr>
          <p:cNvPr id="7" name="Text 2"/>
          <p:cNvSpPr/>
          <p:nvPr/>
        </p:nvSpPr>
        <p:spPr>
          <a:xfrm>
            <a:off x="6350437" y="4409480"/>
            <a:ext cx="7415927" cy="1975247"/>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 Pemantauan dan pengendalian adalah dua aspek penting dalam manajemen yang saling terkait. Pemantauan memungkinkan manajer untuk mengawasi kemajuan dan mengidentifikasi area yang membutuhkan perbaikan, sementara pengendalian memastikan bahwa tujuan organisasi tercapai secara efektif.</a:t>
            </a:r>
            <a:endParaRPr lang="en-US" sz="1944" dirty="0"/>
          </a:p>
        </p:txBody>
      </p:sp>
      <p:sp>
        <p:nvSpPr>
          <p:cNvPr id="10" name="Text 4"/>
          <p:cNvSpPr/>
          <p:nvPr/>
        </p:nvSpPr>
        <p:spPr>
          <a:xfrm>
            <a:off x="6868716" y="6662380"/>
            <a:ext cx="1603653" cy="431959"/>
          </a:xfrm>
          <a:prstGeom prst="rect">
            <a:avLst/>
          </a:prstGeom>
          <a:noFill/>
          <a:ln/>
        </p:spPr>
        <p:txBody>
          <a:bodyPr wrap="none" rtlCol="0" anchor="t"/>
          <a:lstStyle/>
          <a:p>
            <a:pPr marL="0" indent="0" algn="l">
              <a:lnSpc>
                <a:spcPts val="3402"/>
              </a:lnSpc>
              <a:buNone/>
            </a:pPr>
            <a:endParaRPr lang="en-US" sz="243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308729" y="2802136"/>
            <a:ext cx="4868942" cy="2625209"/>
          </a:xfrm>
          <a:prstGeom prst="rect">
            <a:avLst/>
          </a:prstGeom>
        </p:spPr>
      </p:pic>
      <p:sp>
        <p:nvSpPr>
          <p:cNvPr id="6" name="Text 1"/>
          <p:cNvSpPr/>
          <p:nvPr/>
        </p:nvSpPr>
        <p:spPr>
          <a:xfrm>
            <a:off x="6350437" y="1007745"/>
            <a:ext cx="7334845" cy="701397"/>
          </a:xfrm>
          <a:prstGeom prst="rect">
            <a:avLst/>
          </a:prstGeom>
          <a:noFill/>
          <a:ln/>
        </p:spPr>
        <p:txBody>
          <a:bodyPr wrap="none" rtlCol="0" anchor="t"/>
          <a:lstStyle/>
          <a:p>
            <a:pPr marL="0" indent="0">
              <a:lnSpc>
                <a:spcPts val="5523"/>
              </a:lnSpc>
              <a:buNone/>
            </a:pPr>
            <a:r>
              <a:rPr lang="en-US" sz="4418" dirty="0">
                <a:solidFill>
                  <a:srgbClr val="F5F0F0"/>
                </a:solidFill>
                <a:latin typeface="adonis-web" pitchFamily="34" charset="0"/>
                <a:ea typeface="adonis-web" pitchFamily="34" charset="-122"/>
                <a:cs typeface="adonis-web" pitchFamily="34" charset="-120"/>
              </a:rPr>
              <a:t>Pemantauan dalam Manajemen</a:t>
            </a:r>
            <a:endParaRPr lang="en-US" sz="4418" dirty="0"/>
          </a:p>
        </p:txBody>
      </p:sp>
      <p:sp>
        <p:nvSpPr>
          <p:cNvPr id="7" name="Shape 2"/>
          <p:cNvSpPr/>
          <p:nvPr/>
        </p:nvSpPr>
        <p:spPr>
          <a:xfrm>
            <a:off x="6350437" y="2079427"/>
            <a:ext cx="7415927" cy="1417915"/>
          </a:xfrm>
          <a:prstGeom prst="roundRect">
            <a:avLst>
              <a:gd name="adj" fmla="val 7835"/>
            </a:avLst>
          </a:prstGeom>
          <a:solidFill>
            <a:srgbClr val="003180"/>
          </a:solidFill>
          <a:ln w="15240">
            <a:solidFill>
              <a:srgbClr val="194A99"/>
            </a:solidFill>
            <a:prstDash val="solid"/>
          </a:ln>
        </p:spPr>
      </p:sp>
      <p:sp>
        <p:nvSpPr>
          <p:cNvPr id="8" name="Text 3"/>
          <p:cNvSpPr/>
          <p:nvPr/>
        </p:nvSpPr>
        <p:spPr>
          <a:xfrm>
            <a:off x="6612493" y="2341483"/>
            <a:ext cx="2805470" cy="350639"/>
          </a:xfrm>
          <a:prstGeom prst="rect">
            <a:avLst/>
          </a:prstGeom>
          <a:noFill/>
          <a:ln/>
        </p:spPr>
        <p:txBody>
          <a:bodyPr wrap="none" rtlCol="0" anchor="t"/>
          <a:lstStyle/>
          <a:p>
            <a:pPr marL="0" indent="0">
              <a:lnSpc>
                <a:spcPts val="2761"/>
              </a:lnSpc>
              <a:buNone/>
            </a:pPr>
            <a:r>
              <a:rPr lang="en-US" sz="2209" dirty="0">
                <a:solidFill>
                  <a:srgbClr val="E2E6E9"/>
                </a:solidFill>
                <a:latin typeface="adonis-web" pitchFamily="34" charset="0"/>
                <a:ea typeface="adonis-web" pitchFamily="34" charset="-122"/>
                <a:cs typeface="adonis-web" pitchFamily="34" charset="-120"/>
              </a:rPr>
              <a:t>Tujuan Pemantauan</a:t>
            </a:r>
            <a:endParaRPr lang="en-US" sz="2209" dirty="0"/>
          </a:p>
        </p:txBody>
      </p:sp>
      <p:sp>
        <p:nvSpPr>
          <p:cNvPr id="9" name="Text 4"/>
          <p:cNvSpPr/>
          <p:nvPr/>
        </p:nvSpPr>
        <p:spPr>
          <a:xfrm>
            <a:off x="6612493" y="2840236"/>
            <a:ext cx="6891814" cy="395049"/>
          </a:xfrm>
          <a:prstGeom prst="rect">
            <a:avLst/>
          </a:prstGeom>
          <a:noFill/>
          <a:ln/>
        </p:spPr>
        <p:txBody>
          <a:bodyPr wrap="non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Memastikan kinerja sesuai dengan rencana dan tujuan organisasi.</a:t>
            </a:r>
            <a:endParaRPr lang="en-US" sz="1944" dirty="0"/>
          </a:p>
        </p:txBody>
      </p:sp>
      <p:sp>
        <p:nvSpPr>
          <p:cNvPr id="10" name="Shape 5"/>
          <p:cNvSpPr/>
          <p:nvPr/>
        </p:nvSpPr>
        <p:spPr>
          <a:xfrm>
            <a:off x="6350437" y="3744158"/>
            <a:ext cx="7415927" cy="1417915"/>
          </a:xfrm>
          <a:prstGeom prst="roundRect">
            <a:avLst>
              <a:gd name="adj" fmla="val 7835"/>
            </a:avLst>
          </a:prstGeom>
          <a:solidFill>
            <a:srgbClr val="003180"/>
          </a:solidFill>
          <a:ln w="15240">
            <a:solidFill>
              <a:srgbClr val="194A99"/>
            </a:solidFill>
            <a:prstDash val="solid"/>
          </a:ln>
        </p:spPr>
      </p:sp>
      <p:sp>
        <p:nvSpPr>
          <p:cNvPr id="11" name="Text 6"/>
          <p:cNvSpPr/>
          <p:nvPr/>
        </p:nvSpPr>
        <p:spPr>
          <a:xfrm>
            <a:off x="6612493" y="4006215"/>
            <a:ext cx="2805470" cy="350639"/>
          </a:xfrm>
          <a:prstGeom prst="rect">
            <a:avLst/>
          </a:prstGeom>
          <a:noFill/>
          <a:ln/>
        </p:spPr>
        <p:txBody>
          <a:bodyPr wrap="none" rtlCol="0" anchor="t"/>
          <a:lstStyle/>
          <a:p>
            <a:pPr marL="0" indent="0">
              <a:lnSpc>
                <a:spcPts val="2761"/>
              </a:lnSpc>
              <a:buNone/>
            </a:pPr>
            <a:r>
              <a:rPr lang="en-US" sz="2209" dirty="0">
                <a:solidFill>
                  <a:srgbClr val="E2E6E9"/>
                </a:solidFill>
                <a:latin typeface="adonis-web" pitchFamily="34" charset="0"/>
                <a:ea typeface="adonis-web" pitchFamily="34" charset="-122"/>
                <a:cs typeface="adonis-web" pitchFamily="34" charset="-120"/>
              </a:rPr>
              <a:t>Area yang Dipantau</a:t>
            </a:r>
            <a:endParaRPr lang="en-US" sz="2209" dirty="0"/>
          </a:p>
        </p:txBody>
      </p:sp>
      <p:sp>
        <p:nvSpPr>
          <p:cNvPr id="12" name="Text 7"/>
          <p:cNvSpPr/>
          <p:nvPr/>
        </p:nvSpPr>
        <p:spPr>
          <a:xfrm>
            <a:off x="6612493" y="4504968"/>
            <a:ext cx="6891814" cy="395049"/>
          </a:xfrm>
          <a:prstGeom prst="rect">
            <a:avLst/>
          </a:prstGeom>
          <a:noFill/>
          <a:ln/>
        </p:spPr>
        <p:txBody>
          <a:bodyPr wrap="non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Keuangan, produksi, SDM, pemasaran, dan lain-lain.</a:t>
            </a:r>
            <a:endParaRPr lang="en-US" sz="1944" dirty="0"/>
          </a:p>
        </p:txBody>
      </p:sp>
      <p:sp>
        <p:nvSpPr>
          <p:cNvPr id="13" name="Shape 8"/>
          <p:cNvSpPr/>
          <p:nvPr/>
        </p:nvSpPr>
        <p:spPr>
          <a:xfrm>
            <a:off x="6350437" y="5408890"/>
            <a:ext cx="7415927" cy="1812965"/>
          </a:xfrm>
          <a:prstGeom prst="roundRect">
            <a:avLst>
              <a:gd name="adj" fmla="val 6128"/>
            </a:avLst>
          </a:prstGeom>
          <a:solidFill>
            <a:srgbClr val="003180"/>
          </a:solidFill>
          <a:ln w="15240">
            <a:solidFill>
              <a:srgbClr val="194A99"/>
            </a:solidFill>
            <a:prstDash val="solid"/>
          </a:ln>
        </p:spPr>
      </p:sp>
      <p:sp>
        <p:nvSpPr>
          <p:cNvPr id="14" name="Text 9"/>
          <p:cNvSpPr/>
          <p:nvPr/>
        </p:nvSpPr>
        <p:spPr>
          <a:xfrm>
            <a:off x="6612493" y="5670947"/>
            <a:ext cx="2805470" cy="350639"/>
          </a:xfrm>
          <a:prstGeom prst="rect">
            <a:avLst/>
          </a:prstGeom>
          <a:noFill/>
          <a:ln/>
        </p:spPr>
        <p:txBody>
          <a:bodyPr wrap="none" rtlCol="0" anchor="t"/>
          <a:lstStyle/>
          <a:p>
            <a:pPr marL="0" indent="0">
              <a:lnSpc>
                <a:spcPts val="2761"/>
              </a:lnSpc>
              <a:buNone/>
            </a:pPr>
            <a:r>
              <a:rPr lang="en-US" sz="2209" dirty="0">
                <a:solidFill>
                  <a:srgbClr val="E2E6E9"/>
                </a:solidFill>
                <a:latin typeface="adonis-web" pitchFamily="34" charset="0"/>
                <a:ea typeface="adonis-web" pitchFamily="34" charset="-122"/>
                <a:cs typeface="adonis-web" pitchFamily="34" charset="-120"/>
              </a:rPr>
              <a:t>Manfaat Pemantauan</a:t>
            </a:r>
            <a:endParaRPr lang="en-US" sz="2209" dirty="0"/>
          </a:p>
        </p:txBody>
      </p:sp>
      <p:sp>
        <p:nvSpPr>
          <p:cNvPr id="15" name="Text 10"/>
          <p:cNvSpPr/>
          <p:nvPr/>
        </p:nvSpPr>
        <p:spPr>
          <a:xfrm>
            <a:off x="6612493" y="6169700"/>
            <a:ext cx="6891814" cy="790099"/>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Mengidentifikasi permasalahan dini, mengoptimalkan sumber daya, dan meningkatkan akuntabilitas.</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2577"/>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32577"/>
          </a:xfrm>
          <a:prstGeom prst="rect">
            <a:avLst/>
          </a:prstGeom>
        </p:spPr>
      </p:pic>
      <p:pic>
        <p:nvPicPr>
          <p:cNvPr id="5" name="Image 2" descr="preencoded.png"/>
          <p:cNvPicPr>
            <a:picLocks noChangeAspect="1"/>
          </p:cNvPicPr>
          <p:nvPr/>
        </p:nvPicPr>
        <p:blipFill>
          <a:blip r:embed="rId5"/>
          <a:stretch>
            <a:fillRect/>
          </a:stretch>
        </p:blipFill>
        <p:spPr>
          <a:xfrm>
            <a:off x="9451181" y="2289215"/>
            <a:ext cx="4872038" cy="3654028"/>
          </a:xfrm>
          <a:prstGeom prst="rect">
            <a:avLst/>
          </a:prstGeom>
        </p:spPr>
      </p:pic>
      <p:sp>
        <p:nvSpPr>
          <p:cNvPr id="6" name="Text 1"/>
          <p:cNvSpPr/>
          <p:nvPr/>
        </p:nvSpPr>
        <p:spPr>
          <a:xfrm>
            <a:off x="860108" y="675799"/>
            <a:ext cx="5585222" cy="698063"/>
          </a:xfrm>
          <a:prstGeom prst="rect">
            <a:avLst/>
          </a:prstGeom>
          <a:noFill/>
          <a:ln/>
        </p:spPr>
        <p:txBody>
          <a:bodyPr wrap="none" rtlCol="0" anchor="t"/>
          <a:lstStyle/>
          <a:p>
            <a:pPr marL="0" indent="0">
              <a:lnSpc>
                <a:spcPts val="5497"/>
              </a:lnSpc>
              <a:buNone/>
            </a:pPr>
            <a:r>
              <a:rPr lang="en-US" sz="4398" dirty="0">
                <a:solidFill>
                  <a:srgbClr val="F5F0F0"/>
                </a:solidFill>
                <a:latin typeface="adonis-web" pitchFamily="34" charset="0"/>
                <a:ea typeface="adonis-web" pitchFamily="34" charset="-122"/>
                <a:cs typeface="adonis-web" pitchFamily="34" charset="-120"/>
              </a:rPr>
              <a:t>Tujuan Pemantauan</a:t>
            </a:r>
            <a:endParaRPr lang="en-US" sz="4398" dirty="0"/>
          </a:p>
        </p:txBody>
      </p:sp>
      <p:sp>
        <p:nvSpPr>
          <p:cNvPr id="7" name="Shape 2"/>
          <p:cNvSpPr/>
          <p:nvPr/>
        </p:nvSpPr>
        <p:spPr>
          <a:xfrm>
            <a:off x="1204198" y="1742480"/>
            <a:ext cx="49054" cy="5814298"/>
          </a:xfrm>
          <a:prstGeom prst="roundRect">
            <a:avLst>
              <a:gd name="adj" fmla="val 225440"/>
            </a:avLst>
          </a:prstGeom>
          <a:solidFill>
            <a:srgbClr val="194A99"/>
          </a:solidFill>
          <a:ln/>
        </p:spPr>
      </p:sp>
      <p:sp>
        <p:nvSpPr>
          <p:cNvPr id="8" name="Shape 3"/>
          <p:cNvSpPr/>
          <p:nvPr/>
        </p:nvSpPr>
        <p:spPr>
          <a:xfrm>
            <a:off x="1505188" y="2270879"/>
            <a:ext cx="860108" cy="49054"/>
          </a:xfrm>
          <a:prstGeom prst="roundRect">
            <a:avLst>
              <a:gd name="adj" fmla="val 225440"/>
            </a:avLst>
          </a:prstGeom>
          <a:solidFill>
            <a:srgbClr val="194A99"/>
          </a:solidFill>
          <a:ln/>
        </p:spPr>
      </p:sp>
      <p:sp>
        <p:nvSpPr>
          <p:cNvPr id="9" name="Shape 4"/>
          <p:cNvSpPr/>
          <p:nvPr/>
        </p:nvSpPr>
        <p:spPr>
          <a:xfrm>
            <a:off x="952262" y="2018943"/>
            <a:ext cx="552926" cy="552926"/>
          </a:xfrm>
          <a:prstGeom prst="roundRect">
            <a:avLst>
              <a:gd name="adj" fmla="val 20000"/>
            </a:avLst>
          </a:prstGeom>
          <a:solidFill>
            <a:srgbClr val="003180"/>
          </a:solidFill>
          <a:ln w="15240">
            <a:solidFill>
              <a:srgbClr val="194A99"/>
            </a:solidFill>
            <a:prstDash val="solid"/>
          </a:ln>
        </p:spPr>
      </p:sp>
      <p:sp>
        <p:nvSpPr>
          <p:cNvPr id="10" name="Text 5"/>
          <p:cNvSpPr/>
          <p:nvPr/>
        </p:nvSpPr>
        <p:spPr>
          <a:xfrm>
            <a:off x="1137166" y="2127766"/>
            <a:ext cx="182999" cy="335161"/>
          </a:xfrm>
          <a:prstGeom prst="rect">
            <a:avLst/>
          </a:prstGeom>
          <a:noFill/>
          <a:ln/>
        </p:spPr>
        <p:txBody>
          <a:bodyPr wrap="none" rtlCol="0" anchor="t"/>
          <a:lstStyle/>
          <a:p>
            <a:pPr marL="0" indent="0" algn="ctr">
              <a:lnSpc>
                <a:spcPts val="2639"/>
              </a:lnSpc>
              <a:buNone/>
            </a:pPr>
            <a:r>
              <a:rPr lang="en-US" sz="2639" dirty="0">
                <a:solidFill>
                  <a:srgbClr val="E2E6E9"/>
                </a:solidFill>
                <a:latin typeface="adonis-web" pitchFamily="34" charset="0"/>
                <a:ea typeface="adonis-web" pitchFamily="34" charset="-122"/>
                <a:cs typeface="adonis-web" pitchFamily="34" charset="-120"/>
              </a:rPr>
              <a:t>1</a:t>
            </a:r>
            <a:endParaRPr lang="en-US" sz="2639" dirty="0"/>
          </a:p>
        </p:txBody>
      </p:sp>
      <p:sp>
        <p:nvSpPr>
          <p:cNvPr id="11" name="Text 6"/>
          <p:cNvSpPr/>
          <p:nvPr/>
        </p:nvSpPr>
        <p:spPr>
          <a:xfrm>
            <a:off x="2580323" y="1988225"/>
            <a:ext cx="2792611" cy="349091"/>
          </a:xfrm>
          <a:prstGeom prst="rect">
            <a:avLst/>
          </a:prstGeom>
          <a:noFill/>
          <a:ln/>
        </p:spPr>
        <p:txBody>
          <a:bodyPr wrap="none" rtlCol="0" anchor="t"/>
          <a:lstStyle/>
          <a:p>
            <a:pPr marL="0" indent="0" algn="l">
              <a:lnSpc>
                <a:spcPts val="2749"/>
              </a:lnSpc>
              <a:buNone/>
            </a:pPr>
            <a:r>
              <a:rPr lang="en-US" sz="2199" dirty="0">
                <a:solidFill>
                  <a:srgbClr val="E2E6E9"/>
                </a:solidFill>
                <a:latin typeface="adonis-web" pitchFamily="34" charset="0"/>
                <a:ea typeface="adonis-web" pitchFamily="34" charset="-122"/>
                <a:cs typeface="adonis-web" pitchFamily="34" charset="-120"/>
              </a:rPr>
              <a:t>Mengukur Kinerja</a:t>
            </a:r>
            <a:endParaRPr lang="en-US" sz="2199" dirty="0"/>
          </a:p>
        </p:txBody>
      </p:sp>
      <p:sp>
        <p:nvSpPr>
          <p:cNvPr id="12" name="Text 7"/>
          <p:cNvSpPr/>
          <p:nvPr/>
        </p:nvSpPr>
        <p:spPr>
          <a:xfrm>
            <a:off x="2580323" y="2484715"/>
            <a:ext cx="5703570" cy="786289"/>
          </a:xfrm>
          <a:prstGeom prst="rect">
            <a:avLst/>
          </a:prstGeom>
          <a:noFill/>
          <a:ln/>
        </p:spPr>
        <p:txBody>
          <a:bodyPr wrap="square" rtlCol="0" anchor="t"/>
          <a:lstStyle/>
          <a:p>
            <a:pPr marL="0" indent="0" algn="l">
              <a:lnSpc>
                <a:spcPts val="3096"/>
              </a:lnSpc>
              <a:buNone/>
            </a:pPr>
            <a:r>
              <a:rPr lang="en-US" sz="1935" dirty="0">
                <a:solidFill>
                  <a:srgbClr val="E2E6E9"/>
                </a:solidFill>
                <a:latin typeface="adonis-web" pitchFamily="34" charset="0"/>
                <a:ea typeface="adonis-web" pitchFamily="34" charset="-122"/>
                <a:cs typeface="adonis-web" pitchFamily="34" charset="-120"/>
              </a:rPr>
              <a:t>Membandingkan hasil aktual dengan target yang ditetapkan.</a:t>
            </a:r>
            <a:endParaRPr lang="en-US" sz="1935" dirty="0"/>
          </a:p>
        </p:txBody>
      </p:sp>
      <p:sp>
        <p:nvSpPr>
          <p:cNvPr id="13" name="Shape 8"/>
          <p:cNvSpPr/>
          <p:nvPr/>
        </p:nvSpPr>
        <p:spPr>
          <a:xfrm>
            <a:off x="1505188" y="4290893"/>
            <a:ext cx="860108" cy="49054"/>
          </a:xfrm>
          <a:prstGeom prst="roundRect">
            <a:avLst>
              <a:gd name="adj" fmla="val 225440"/>
            </a:avLst>
          </a:prstGeom>
          <a:solidFill>
            <a:srgbClr val="194A99"/>
          </a:solidFill>
          <a:ln/>
        </p:spPr>
      </p:sp>
      <p:sp>
        <p:nvSpPr>
          <p:cNvPr id="14" name="Shape 9"/>
          <p:cNvSpPr/>
          <p:nvPr/>
        </p:nvSpPr>
        <p:spPr>
          <a:xfrm>
            <a:off x="952262" y="4038957"/>
            <a:ext cx="552926" cy="552926"/>
          </a:xfrm>
          <a:prstGeom prst="roundRect">
            <a:avLst>
              <a:gd name="adj" fmla="val 20000"/>
            </a:avLst>
          </a:prstGeom>
          <a:solidFill>
            <a:srgbClr val="003180"/>
          </a:solidFill>
          <a:ln w="15240">
            <a:solidFill>
              <a:srgbClr val="194A99"/>
            </a:solidFill>
            <a:prstDash val="solid"/>
          </a:ln>
        </p:spPr>
      </p:sp>
      <p:sp>
        <p:nvSpPr>
          <p:cNvPr id="15" name="Text 10"/>
          <p:cNvSpPr/>
          <p:nvPr/>
        </p:nvSpPr>
        <p:spPr>
          <a:xfrm>
            <a:off x="1137166" y="4147780"/>
            <a:ext cx="182999" cy="335161"/>
          </a:xfrm>
          <a:prstGeom prst="rect">
            <a:avLst/>
          </a:prstGeom>
          <a:noFill/>
          <a:ln/>
        </p:spPr>
        <p:txBody>
          <a:bodyPr wrap="none" rtlCol="0" anchor="t"/>
          <a:lstStyle/>
          <a:p>
            <a:pPr marL="0" indent="0" algn="ctr">
              <a:lnSpc>
                <a:spcPts val="2639"/>
              </a:lnSpc>
              <a:buNone/>
            </a:pPr>
            <a:r>
              <a:rPr lang="en-US" sz="2639" dirty="0">
                <a:solidFill>
                  <a:srgbClr val="E2E6E9"/>
                </a:solidFill>
                <a:latin typeface="adonis-web" pitchFamily="34" charset="0"/>
                <a:ea typeface="adonis-web" pitchFamily="34" charset="-122"/>
                <a:cs typeface="adonis-web" pitchFamily="34" charset="-120"/>
              </a:rPr>
              <a:t>2</a:t>
            </a:r>
            <a:endParaRPr lang="en-US" sz="2639" dirty="0"/>
          </a:p>
        </p:txBody>
      </p:sp>
      <p:sp>
        <p:nvSpPr>
          <p:cNvPr id="16" name="Text 11"/>
          <p:cNvSpPr/>
          <p:nvPr/>
        </p:nvSpPr>
        <p:spPr>
          <a:xfrm>
            <a:off x="2580323" y="4008239"/>
            <a:ext cx="2792611" cy="349091"/>
          </a:xfrm>
          <a:prstGeom prst="rect">
            <a:avLst/>
          </a:prstGeom>
          <a:noFill/>
          <a:ln/>
        </p:spPr>
        <p:txBody>
          <a:bodyPr wrap="none" rtlCol="0" anchor="t"/>
          <a:lstStyle/>
          <a:p>
            <a:pPr marL="0" indent="0" algn="l">
              <a:lnSpc>
                <a:spcPts val="2749"/>
              </a:lnSpc>
              <a:buNone/>
            </a:pPr>
            <a:r>
              <a:rPr lang="en-US" sz="2199" dirty="0">
                <a:solidFill>
                  <a:srgbClr val="E2E6E9"/>
                </a:solidFill>
                <a:latin typeface="adonis-web" pitchFamily="34" charset="0"/>
                <a:ea typeface="adonis-web" pitchFamily="34" charset="-122"/>
                <a:cs typeface="adonis-web" pitchFamily="34" charset="-120"/>
              </a:rPr>
              <a:t>Identifikasi Masalah</a:t>
            </a:r>
            <a:endParaRPr lang="en-US" sz="2199" dirty="0"/>
          </a:p>
        </p:txBody>
      </p:sp>
      <p:sp>
        <p:nvSpPr>
          <p:cNvPr id="17" name="Text 12"/>
          <p:cNvSpPr/>
          <p:nvPr/>
        </p:nvSpPr>
        <p:spPr>
          <a:xfrm>
            <a:off x="2580323" y="4504730"/>
            <a:ext cx="5703570" cy="786289"/>
          </a:xfrm>
          <a:prstGeom prst="rect">
            <a:avLst/>
          </a:prstGeom>
          <a:noFill/>
          <a:ln/>
        </p:spPr>
        <p:txBody>
          <a:bodyPr wrap="square" rtlCol="0" anchor="t"/>
          <a:lstStyle/>
          <a:p>
            <a:pPr marL="0" indent="0" algn="l">
              <a:lnSpc>
                <a:spcPts val="3096"/>
              </a:lnSpc>
              <a:buNone/>
            </a:pPr>
            <a:r>
              <a:rPr lang="en-US" sz="1935" dirty="0">
                <a:solidFill>
                  <a:srgbClr val="E2E6E9"/>
                </a:solidFill>
                <a:latin typeface="adonis-web" pitchFamily="34" charset="0"/>
                <a:ea typeface="adonis-web" pitchFamily="34" charset="-122"/>
                <a:cs typeface="adonis-web" pitchFamily="34" charset="-120"/>
              </a:rPr>
              <a:t>Mendeteksi penyimpangan atau permasalahan sedini mungkin.</a:t>
            </a:r>
            <a:endParaRPr lang="en-US" sz="1935" dirty="0"/>
          </a:p>
        </p:txBody>
      </p:sp>
      <p:sp>
        <p:nvSpPr>
          <p:cNvPr id="18" name="Shape 13"/>
          <p:cNvSpPr/>
          <p:nvPr/>
        </p:nvSpPr>
        <p:spPr>
          <a:xfrm>
            <a:off x="1505188" y="6310908"/>
            <a:ext cx="860108" cy="49054"/>
          </a:xfrm>
          <a:prstGeom prst="roundRect">
            <a:avLst>
              <a:gd name="adj" fmla="val 225440"/>
            </a:avLst>
          </a:prstGeom>
          <a:solidFill>
            <a:srgbClr val="194A99"/>
          </a:solidFill>
          <a:ln/>
        </p:spPr>
      </p:sp>
      <p:sp>
        <p:nvSpPr>
          <p:cNvPr id="19" name="Shape 14"/>
          <p:cNvSpPr/>
          <p:nvPr/>
        </p:nvSpPr>
        <p:spPr>
          <a:xfrm>
            <a:off x="952262" y="6058972"/>
            <a:ext cx="552926" cy="552926"/>
          </a:xfrm>
          <a:prstGeom prst="roundRect">
            <a:avLst>
              <a:gd name="adj" fmla="val 20000"/>
            </a:avLst>
          </a:prstGeom>
          <a:solidFill>
            <a:srgbClr val="003180"/>
          </a:solidFill>
          <a:ln w="15240">
            <a:solidFill>
              <a:srgbClr val="194A99"/>
            </a:solidFill>
            <a:prstDash val="solid"/>
          </a:ln>
        </p:spPr>
      </p:sp>
      <p:sp>
        <p:nvSpPr>
          <p:cNvPr id="20" name="Text 15"/>
          <p:cNvSpPr/>
          <p:nvPr/>
        </p:nvSpPr>
        <p:spPr>
          <a:xfrm>
            <a:off x="1137166" y="6167795"/>
            <a:ext cx="182999" cy="335161"/>
          </a:xfrm>
          <a:prstGeom prst="rect">
            <a:avLst/>
          </a:prstGeom>
          <a:noFill/>
          <a:ln/>
        </p:spPr>
        <p:txBody>
          <a:bodyPr wrap="none" rtlCol="0" anchor="t"/>
          <a:lstStyle/>
          <a:p>
            <a:pPr marL="0" indent="0" algn="ctr">
              <a:lnSpc>
                <a:spcPts val="2639"/>
              </a:lnSpc>
              <a:buNone/>
            </a:pPr>
            <a:r>
              <a:rPr lang="en-US" sz="2639" dirty="0">
                <a:solidFill>
                  <a:srgbClr val="E2E6E9"/>
                </a:solidFill>
                <a:latin typeface="adonis-web" pitchFamily="34" charset="0"/>
                <a:ea typeface="adonis-web" pitchFamily="34" charset="-122"/>
                <a:cs typeface="adonis-web" pitchFamily="34" charset="-120"/>
              </a:rPr>
              <a:t>3</a:t>
            </a:r>
            <a:endParaRPr lang="en-US" sz="2639" dirty="0"/>
          </a:p>
        </p:txBody>
      </p:sp>
      <p:sp>
        <p:nvSpPr>
          <p:cNvPr id="21" name="Text 16"/>
          <p:cNvSpPr/>
          <p:nvPr/>
        </p:nvSpPr>
        <p:spPr>
          <a:xfrm>
            <a:off x="2580323" y="6028253"/>
            <a:ext cx="2826306" cy="349091"/>
          </a:xfrm>
          <a:prstGeom prst="rect">
            <a:avLst/>
          </a:prstGeom>
          <a:noFill/>
          <a:ln/>
        </p:spPr>
        <p:txBody>
          <a:bodyPr wrap="none" rtlCol="0" anchor="t"/>
          <a:lstStyle/>
          <a:p>
            <a:pPr marL="0" indent="0" algn="l">
              <a:lnSpc>
                <a:spcPts val="2749"/>
              </a:lnSpc>
              <a:buNone/>
            </a:pPr>
            <a:r>
              <a:rPr lang="en-US" sz="2199" dirty="0">
                <a:solidFill>
                  <a:srgbClr val="E2E6E9"/>
                </a:solidFill>
                <a:latin typeface="adonis-web" pitchFamily="34" charset="0"/>
                <a:ea typeface="adonis-web" pitchFamily="34" charset="-122"/>
                <a:cs typeface="adonis-web" pitchFamily="34" charset="-120"/>
              </a:rPr>
              <a:t>Pengambilan Keputusan</a:t>
            </a:r>
            <a:endParaRPr lang="en-US" sz="2199" dirty="0"/>
          </a:p>
        </p:txBody>
      </p:sp>
      <p:sp>
        <p:nvSpPr>
          <p:cNvPr id="22" name="Text 17"/>
          <p:cNvSpPr/>
          <p:nvPr/>
        </p:nvSpPr>
        <p:spPr>
          <a:xfrm>
            <a:off x="2580323" y="6524744"/>
            <a:ext cx="5703570" cy="786289"/>
          </a:xfrm>
          <a:prstGeom prst="rect">
            <a:avLst/>
          </a:prstGeom>
          <a:noFill/>
          <a:ln/>
        </p:spPr>
        <p:txBody>
          <a:bodyPr wrap="square" rtlCol="0" anchor="t"/>
          <a:lstStyle/>
          <a:p>
            <a:pPr marL="0" indent="0" algn="l">
              <a:lnSpc>
                <a:spcPts val="3096"/>
              </a:lnSpc>
              <a:buNone/>
            </a:pPr>
            <a:r>
              <a:rPr lang="en-US" sz="1935" dirty="0">
                <a:solidFill>
                  <a:srgbClr val="E2E6E9"/>
                </a:solidFill>
                <a:latin typeface="adonis-web" pitchFamily="34" charset="0"/>
                <a:ea typeface="adonis-web" pitchFamily="34" charset="-122"/>
                <a:cs typeface="adonis-web" pitchFamily="34" charset="-120"/>
              </a:rPr>
              <a:t>Memberikan informasi yang akurat untuk pengambilan keputusan manajemen.</a:t>
            </a:r>
            <a:endParaRPr lang="en-US" sz="193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sp>
        <p:nvSpPr>
          <p:cNvPr id="4" name="Text 1"/>
          <p:cNvSpPr/>
          <p:nvPr/>
        </p:nvSpPr>
        <p:spPr>
          <a:xfrm>
            <a:off x="1185029" y="2453164"/>
            <a:ext cx="5611058" cy="701397"/>
          </a:xfrm>
          <a:prstGeom prst="rect">
            <a:avLst/>
          </a:prstGeom>
          <a:noFill/>
          <a:ln/>
        </p:spPr>
        <p:txBody>
          <a:bodyPr wrap="none" rtlCol="0" anchor="t"/>
          <a:lstStyle/>
          <a:p>
            <a:pPr marL="0" indent="0">
              <a:lnSpc>
                <a:spcPts val="5523"/>
              </a:lnSpc>
              <a:buNone/>
            </a:pPr>
            <a:r>
              <a:rPr lang="en-US" sz="4418" dirty="0">
                <a:solidFill>
                  <a:srgbClr val="F5F0F0"/>
                </a:solidFill>
                <a:latin typeface="adonis-web" pitchFamily="34" charset="0"/>
                <a:ea typeface="adonis-web" pitchFamily="34" charset="-122"/>
                <a:cs typeface="adonis-web" pitchFamily="34" charset="-120"/>
              </a:rPr>
              <a:t>Metode Pemantauan</a:t>
            </a:r>
            <a:endParaRPr lang="en-US" sz="4418" dirty="0"/>
          </a:p>
        </p:txBody>
      </p:sp>
      <p:sp>
        <p:nvSpPr>
          <p:cNvPr id="5" name="Text 2"/>
          <p:cNvSpPr/>
          <p:nvPr/>
        </p:nvSpPr>
        <p:spPr>
          <a:xfrm>
            <a:off x="1185029" y="3771662"/>
            <a:ext cx="2805470" cy="350639"/>
          </a:xfrm>
          <a:prstGeom prst="rect">
            <a:avLst/>
          </a:prstGeom>
          <a:noFill/>
          <a:ln/>
        </p:spPr>
        <p:txBody>
          <a:bodyPr wrap="none" rtlCol="0" anchor="t"/>
          <a:lstStyle/>
          <a:p>
            <a:pPr marL="0" indent="0">
              <a:lnSpc>
                <a:spcPts val="2761"/>
              </a:lnSpc>
              <a:buNone/>
            </a:pPr>
            <a:r>
              <a:rPr lang="en-US" sz="2209" dirty="0">
                <a:solidFill>
                  <a:srgbClr val="F5F0F0"/>
                </a:solidFill>
                <a:latin typeface="adonis-web" pitchFamily="34" charset="0"/>
                <a:ea typeface="adonis-web" pitchFamily="34" charset="-122"/>
                <a:cs typeface="adonis-web" pitchFamily="34" charset="-120"/>
              </a:rPr>
              <a:t>Pemantauan Langsung</a:t>
            </a:r>
            <a:endParaRPr lang="en-US" sz="2209" dirty="0"/>
          </a:p>
        </p:txBody>
      </p:sp>
      <p:sp>
        <p:nvSpPr>
          <p:cNvPr id="6" name="Text 3"/>
          <p:cNvSpPr/>
          <p:nvPr/>
        </p:nvSpPr>
        <p:spPr>
          <a:xfrm>
            <a:off x="1185029" y="4369118"/>
            <a:ext cx="3684746" cy="790099"/>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Pengamatan dan inspeksi langsung oleh manajer di lapangan.</a:t>
            </a:r>
            <a:endParaRPr lang="en-US" sz="1944" dirty="0"/>
          </a:p>
        </p:txBody>
      </p:sp>
      <p:sp>
        <p:nvSpPr>
          <p:cNvPr id="7" name="Text 4"/>
          <p:cNvSpPr/>
          <p:nvPr/>
        </p:nvSpPr>
        <p:spPr>
          <a:xfrm>
            <a:off x="5479613" y="3771662"/>
            <a:ext cx="3365302" cy="350639"/>
          </a:xfrm>
          <a:prstGeom prst="rect">
            <a:avLst/>
          </a:prstGeom>
          <a:noFill/>
          <a:ln/>
        </p:spPr>
        <p:txBody>
          <a:bodyPr wrap="none" rtlCol="0" anchor="t"/>
          <a:lstStyle/>
          <a:p>
            <a:pPr marL="0" indent="0">
              <a:lnSpc>
                <a:spcPts val="2761"/>
              </a:lnSpc>
              <a:buNone/>
            </a:pPr>
            <a:r>
              <a:rPr lang="en-US" sz="2209" dirty="0">
                <a:solidFill>
                  <a:srgbClr val="F5F0F0"/>
                </a:solidFill>
                <a:latin typeface="adonis-web" pitchFamily="34" charset="0"/>
                <a:ea typeface="adonis-web" pitchFamily="34" charset="-122"/>
                <a:cs typeface="adonis-web" pitchFamily="34" charset="-120"/>
              </a:rPr>
              <a:t>Pemantauan Tidak Langsung</a:t>
            </a:r>
            <a:endParaRPr lang="en-US" sz="2209" dirty="0"/>
          </a:p>
        </p:txBody>
      </p:sp>
      <p:sp>
        <p:nvSpPr>
          <p:cNvPr id="8" name="Text 5"/>
          <p:cNvSpPr/>
          <p:nvPr/>
        </p:nvSpPr>
        <p:spPr>
          <a:xfrm>
            <a:off x="5479613" y="4369118"/>
            <a:ext cx="3684746" cy="1185148"/>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Pengumpulan data, laporan, dan indikator kinerja dari berbagai sumber.</a:t>
            </a:r>
            <a:endParaRPr lang="en-US" sz="1944" dirty="0"/>
          </a:p>
        </p:txBody>
      </p:sp>
      <p:sp>
        <p:nvSpPr>
          <p:cNvPr id="9" name="Text 6"/>
          <p:cNvSpPr/>
          <p:nvPr/>
        </p:nvSpPr>
        <p:spPr>
          <a:xfrm>
            <a:off x="9774198" y="3771662"/>
            <a:ext cx="2805470" cy="350639"/>
          </a:xfrm>
          <a:prstGeom prst="rect">
            <a:avLst/>
          </a:prstGeom>
          <a:noFill/>
          <a:ln/>
        </p:spPr>
        <p:txBody>
          <a:bodyPr wrap="none" rtlCol="0" anchor="t"/>
          <a:lstStyle/>
          <a:p>
            <a:pPr marL="0" indent="0">
              <a:lnSpc>
                <a:spcPts val="2761"/>
              </a:lnSpc>
              <a:buNone/>
            </a:pPr>
            <a:r>
              <a:rPr lang="en-US" sz="2209" dirty="0">
                <a:solidFill>
                  <a:srgbClr val="F5F0F0"/>
                </a:solidFill>
                <a:latin typeface="adonis-web" pitchFamily="34" charset="0"/>
                <a:ea typeface="adonis-web" pitchFamily="34" charset="-122"/>
                <a:cs typeface="adonis-web" pitchFamily="34" charset="-120"/>
              </a:rPr>
              <a:t>Teknologi Pemantauan</a:t>
            </a:r>
            <a:endParaRPr lang="en-US" sz="2209" dirty="0"/>
          </a:p>
        </p:txBody>
      </p:sp>
      <p:sp>
        <p:nvSpPr>
          <p:cNvPr id="10" name="Text 7"/>
          <p:cNvSpPr/>
          <p:nvPr/>
        </p:nvSpPr>
        <p:spPr>
          <a:xfrm>
            <a:off x="9774198" y="4369118"/>
            <a:ext cx="3684746" cy="1185148"/>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Alat-alat digital, seperti sistem informasi manajemen dan dashboards.</a:t>
            </a:r>
            <a:endParaRPr lang="en-US" sz="194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60098" y="2583775"/>
            <a:ext cx="5054203" cy="3062049"/>
          </a:xfrm>
          <a:prstGeom prst="rect">
            <a:avLst/>
          </a:prstGeom>
        </p:spPr>
      </p:pic>
      <p:sp>
        <p:nvSpPr>
          <p:cNvPr id="6" name="Text 1"/>
          <p:cNvSpPr/>
          <p:nvPr/>
        </p:nvSpPr>
        <p:spPr>
          <a:xfrm>
            <a:off x="604837" y="501610"/>
            <a:ext cx="5304234" cy="490895"/>
          </a:xfrm>
          <a:prstGeom prst="rect">
            <a:avLst/>
          </a:prstGeom>
          <a:noFill/>
          <a:ln/>
        </p:spPr>
        <p:txBody>
          <a:bodyPr wrap="none" rtlCol="0" anchor="t"/>
          <a:lstStyle/>
          <a:p>
            <a:pPr marL="0" indent="0">
              <a:lnSpc>
                <a:spcPts val="3866"/>
              </a:lnSpc>
              <a:buNone/>
            </a:pPr>
            <a:r>
              <a:rPr lang="en-US" sz="3093" dirty="0">
                <a:solidFill>
                  <a:srgbClr val="F5F0F0"/>
                </a:solidFill>
                <a:latin typeface="adonis-web" pitchFamily="34" charset="0"/>
                <a:ea typeface="adonis-web" pitchFamily="34" charset="-122"/>
                <a:cs typeface="adonis-web" pitchFamily="34" charset="-120"/>
              </a:rPr>
              <a:t>Pengendalian dalam Manajemen</a:t>
            </a:r>
            <a:endParaRPr lang="en-US" sz="3093" dirty="0"/>
          </a:p>
        </p:txBody>
      </p:sp>
      <p:pic>
        <p:nvPicPr>
          <p:cNvPr id="7" name="Image 3" descr="preencoded.png"/>
          <p:cNvPicPr>
            <a:picLocks noChangeAspect="1"/>
          </p:cNvPicPr>
          <p:nvPr/>
        </p:nvPicPr>
        <p:blipFill>
          <a:blip r:embed="rId6"/>
          <a:stretch>
            <a:fillRect/>
          </a:stretch>
        </p:blipFill>
        <p:spPr>
          <a:xfrm>
            <a:off x="604837" y="1251704"/>
            <a:ext cx="431959" cy="431959"/>
          </a:xfrm>
          <a:prstGeom prst="rect">
            <a:avLst/>
          </a:prstGeom>
        </p:spPr>
      </p:pic>
      <p:sp>
        <p:nvSpPr>
          <p:cNvPr id="8" name="Text 2"/>
          <p:cNvSpPr/>
          <p:nvPr/>
        </p:nvSpPr>
        <p:spPr>
          <a:xfrm>
            <a:off x="604837" y="1856423"/>
            <a:ext cx="1963817" cy="245388"/>
          </a:xfrm>
          <a:prstGeom prst="rect">
            <a:avLst/>
          </a:prstGeom>
          <a:noFill/>
          <a:ln/>
        </p:spPr>
        <p:txBody>
          <a:bodyPr wrap="none" rtlCol="0" anchor="t"/>
          <a:lstStyle/>
          <a:p>
            <a:pPr marL="0" indent="0" algn="l">
              <a:lnSpc>
                <a:spcPts val="1933"/>
              </a:lnSpc>
              <a:buNone/>
            </a:pPr>
            <a:r>
              <a:rPr lang="en-US" sz="1546" dirty="0">
                <a:solidFill>
                  <a:srgbClr val="E2E6E9"/>
                </a:solidFill>
                <a:latin typeface="adonis-web" pitchFamily="34" charset="0"/>
                <a:ea typeface="adonis-web" pitchFamily="34" charset="-122"/>
                <a:cs typeface="adonis-web" pitchFamily="34" charset="-120"/>
              </a:rPr>
              <a:t>Perencanaan</a:t>
            </a:r>
            <a:endParaRPr lang="en-US" sz="1546" dirty="0"/>
          </a:p>
        </p:txBody>
      </p:sp>
      <p:sp>
        <p:nvSpPr>
          <p:cNvPr id="9" name="Text 3"/>
          <p:cNvSpPr/>
          <p:nvPr/>
        </p:nvSpPr>
        <p:spPr>
          <a:xfrm>
            <a:off x="604837" y="2205395"/>
            <a:ext cx="7934325" cy="276582"/>
          </a:xfrm>
          <a:prstGeom prst="rect">
            <a:avLst/>
          </a:prstGeom>
          <a:noFill/>
          <a:ln/>
        </p:spPr>
        <p:txBody>
          <a:bodyPr wrap="none" rtlCol="0" anchor="t"/>
          <a:lstStyle/>
          <a:p>
            <a:pPr marL="0" indent="0" algn="l">
              <a:lnSpc>
                <a:spcPts val="2177"/>
              </a:lnSpc>
              <a:buNone/>
            </a:pPr>
            <a:r>
              <a:rPr lang="en-US" sz="1361" dirty="0">
                <a:solidFill>
                  <a:srgbClr val="E2E6E9"/>
                </a:solidFill>
                <a:latin typeface="adonis-web" pitchFamily="34" charset="0"/>
                <a:ea typeface="adonis-web" pitchFamily="34" charset="-122"/>
                <a:cs typeface="adonis-web" pitchFamily="34" charset="-120"/>
              </a:rPr>
              <a:t>Menetapkan tujuan, sasaran, dan strategi.</a:t>
            </a:r>
            <a:endParaRPr lang="en-US" sz="1361" dirty="0"/>
          </a:p>
        </p:txBody>
      </p:sp>
      <p:pic>
        <p:nvPicPr>
          <p:cNvPr id="10" name="Image 4" descr="preencoded.png"/>
          <p:cNvPicPr>
            <a:picLocks noChangeAspect="1"/>
          </p:cNvPicPr>
          <p:nvPr/>
        </p:nvPicPr>
        <p:blipFill>
          <a:blip r:embed="rId7"/>
          <a:stretch>
            <a:fillRect/>
          </a:stretch>
        </p:blipFill>
        <p:spPr>
          <a:xfrm>
            <a:off x="604837" y="3000375"/>
            <a:ext cx="431959" cy="431959"/>
          </a:xfrm>
          <a:prstGeom prst="rect">
            <a:avLst/>
          </a:prstGeom>
        </p:spPr>
      </p:pic>
      <p:sp>
        <p:nvSpPr>
          <p:cNvPr id="11" name="Text 4"/>
          <p:cNvSpPr/>
          <p:nvPr/>
        </p:nvSpPr>
        <p:spPr>
          <a:xfrm>
            <a:off x="604837" y="3605093"/>
            <a:ext cx="1963817" cy="245388"/>
          </a:xfrm>
          <a:prstGeom prst="rect">
            <a:avLst/>
          </a:prstGeom>
          <a:noFill/>
          <a:ln/>
        </p:spPr>
        <p:txBody>
          <a:bodyPr wrap="none" rtlCol="0" anchor="t"/>
          <a:lstStyle/>
          <a:p>
            <a:pPr marL="0" indent="0" algn="l">
              <a:lnSpc>
                <a:spcPts val="1933"/>
              </a:lnSpc>
              <a:buNone/>
            </a:pPr>
            <a:r>
              <a:rPr lang="en-US" sz="1546" dirty="0">
                <a:solidFill>
                  <a:srgbClr val="E2E6E9"/>
                </a:solidFill>
                <a:latin typeface="adonis-web" pitchFamily="34" charset="0"/>
                <a:ea typeface="adonis-web" pitchFamily="34" charset="-122"/>
                <a:cs typeface="adonis-web" pitchFamily="34" charset="-120"/>
              </a:rPr>
              <a:t>Pengorganisasian</a:t>
            </a:r>
            <a:endParaRPr lang="en-US" sz="1546" dirty="0"/>
          </a:p>
        </p:txBody>
      </p:sp>
      <p:sp>
        <p:nvSpPr>
          <p:cNvPr id="12" name="Text 5"/>
          <p:cNvSpPr/>
          <p:nvPr/>
        </p:nvSpPr>
        <p:spPr>
          <a:xfrm>
            <a:off x="604837" y="3954066"/>
            <a:ext cx="7934325" cy="276582"/>
          </a:xfrm>
          <a:prstGeom prst="rect">
            <a:avLst/>
          </a:prstGeom>
          <a:noFill/>
          <a:ln/>
        </p:spPr>
        <p:txBody>
          <a:bodyPr wrap="none" rtlCol="0" anchor="t"/>
          <a:lstStyle/>
          <a:p>
            <a:pPr marL="0" indent="0" algn="l">
              <a:lnSpc>
                <a:spcPts val="2177"/>
              </a:lnSpc>
              <a:buNone/>
            </a:pPr>
            <a:r>
              <a:rPr lang="en-US" sz="1361" dirty="0">
                <a:solidFill>
                  <a:srgbClr val="E2E6E9"/>
                </a:solidFill>
                <a:latin typeface="adonis-web" pitchFamily="34" charset="0"/>
                <a:ea typeface="adonis-web" pitchFamily="34" charset="-122"/>
                <a:cs typeface="adonis-web" pitchFamily="34" charset="-120"/>
              </a:rPr>
              <a:t>Mengalokasikan sumber daya dan tanggung jawab.</a:t>
            </a:r>
            <a:endParaRPr lang="en-US" sz="1361" dirty="0"/>
          </a:p>
        </p:txBody>
      </p:sp>
      <p:pic>
        <p:nvPicPr>
          <p:cNvPr id="13" name="Image 5" descr="preencoded.png"/>
          <p:cNvPicPr>
            <a:picLocks noChangeAspect="1"/>
          </p:cNvPicPr>
          <p:nvPr/>
        </p:nvPicPr>
        <p:blipFill>
          <a:blip r:embed="rId8"/>
          <a:stretch>
            <a:fillRect/>
          </a:stretch>
        </p:blipFill>
        <p:spPr>
          <a:xfrm>
            <a:off x="604837" y="4749046"/>
            <a:ext cx="431959" cy="431959"/>
          </a:xfrm>
          <a:prstGeom prst="rect">
            <a:avLst/>
          </a:prstGeom>
        </p:spPr>
      </p:pic>
      <p:sp>
        <p:nvSpPr>
          <p:cNvPr id="14" name="Text 6"/>
          <p:cNvSpPr/>
          <p:nvPr/>
        </p:nvSpPr>
        <p:spPr>
          <a:xfrm>
            <a:off x="604837" y="5353764"/>
            <a:ext cx="1963817" cy="245388"/>
          </a:xfrm>
          <a:prstGeom prst="rect">
            <a:avLst/>
          </a:prstGeom>
          <a:noFill/>
          <a:ln/>
        </p:spPr>
        <p:txBody>
          <a:bodyPr wrap="none" rtlCol="0" anchor="t"/>
          <a:lstStyle/>
          <a:p>
            <a:pPr marL="0" indent="0" algn="l">
              <a:lnSpc>
                <a:spcPts val="1933"/>
              </a:lnSpc>
              <a:buNone/>
            </a:pPr>
            <a:r>
              <a:rPr lang="en-US" sz="1546" dirty="0">
                <a:solidFill>
                  <a:srgbClr val="E2E6E9"/>
                </a:solidFill>
                <a:latin typeface="adonis-web" pitchFamily="34" charset="0"/>
                <a:ea typeface="adonis-web" pitchFamily="34" charset="-122"/>
                <a:cs typeface="adonis-web" pitchFamily="34" charset="-120"/>
              </a:rPr>
              <a:t>Pengarahan</a:t>
            </a:r>
            <a:endParaRPr lang="en-US" sz="1546" dirty="0"/>
          </a:p>
        </p:txBody>
      </p:sp>
      <p:sp>
        <p:nvSpPr>
          <p:cNvPr id="15" name="Text 7"/>
          <p:cNvSpPr/>
          <p:nvPr/>
        </p:nvSpPr>
        <p:spPr>
          <a:xfrm>
            <a:off x="604837" y="5702737"/>
            <a:ext cx="7934325" cy="276582"/>
          </a:xfrm>
          <a:prstGeom prst="rect">
            <a:avLst/>
          </a:prstGeom>
          <a:noFill/>
          <a:ln/>
        </p:spPr>
        <p:txBody>
          <a:bodyPr wrap="none" rtlCol="0" anchor="t"/>
          <a:lstStyle/>
          <a:p>
            <a:pPr marL="0" indent="0" algn="l">
              <a:lnSpc>
                <a:spcPts val="2177"/>
              </a:lnSpc>
              <a:buNone/>
            </a:pPr>
            <a:r>
              <a:rPr lang="en-US" sz="1361" dirty="0">
                <a:solidFill>
                  <a:srgbClr val="E2E6E9"/>
                </a:solidFill>
                <a:latin typeface="adonis-web" pitchFamily="34" charset="0"/>
                <a:ea typeface="adonis-web" pitchFamily="34" charset="-122"/>
                <a:cs typeface="adonis-web" pitchFamily="34" charset="-120"/>
              </a:rPr>
              <a:t>Memotivasi dan mempengaruhi karyawan.</a:t>
            </a:r>
            <a:endParaRPr lang="en-US" sz="1361" dirty="0"/>
          </a:p>
        </p:txBody>
      </p:sp>
      <p:pic>
        <p:nvPicPr>
          <p:cNvPr id="16" name="Image 6" descr="preencoded.png"/>
          <p:cNvPicPr>
            <a:picLocks noChangeAspect="1"/>
          </p:cNvPicPr>
          <p:nvPr/>
        </p:nvPicPr>
        <p:blipFill>
          <a:blip r:embed="rId9"/>
          <a:stretch>
            <a:fillRect/>
          </a:stretch>
        </p:blipFill>
        <p:spPr>
          <a:xfrm>
            <a:off x="604837" y="6497717"/>
            <a:ext cx="431959" cy="431959"/>
          </a:xfrm>
          <a:prstGeom prst="rect">
            <a:avLst/>
          </a:prstGeom>
        </p:spPr>
      </p:pic>
      <p:sp>
        <p:nvSpPr>
          <p:cNvPr id="17" name="Text 8"/>
          <p:cNvSpPr/>
          <p:nvPr/>
        </p:nvSpPr>
        <p:spPr>
          <a:xfrm>
            <a:off x="604837" y="7102435"/>
            <a:ext cx="1963817" cy="245388"/>
          </a:xfrm>
          <a:prstGeom prst="rect">
            <a:avLst/>
          </a:prstGeom>
          <a:noFill/>
          <a:ln/>
        </p:spPr>
        <p:txBody>
          <a:bodyPr wrap="none" rtlCol="0" anchor="t"/>
          <a:lstStyle/>
          <a:p>
            <a:pPr marL="0" indent="0" algn="l">
              <a:lnSpc>
                <a:spcPts val="1933"/>
              </a:lnSpc>
              <a:buNone/>
            </a:pPr>
            <a:r>
              <a:rPr lang="en-US" sz="1546" dirty="0">
                <a:solidFill>
                  <a:srgbClr val="E2E6E9"/>
                </a:solidFill>
                <a:latin typeface="adonis-web" pitchFamily="34" charset="0"/>
                <a:ea typeface="adonis-web" pitchFamily="34" charset="-122"/>
                <a:cs typeface="adonis-web" pitchFamily="34" charset="-120"/>
              </a:rPr>
              <a:t>Pengendalian</a:t>
            </a:r>
            <a:endParaRPr lang="en-US" sz="1546" dirty="0"/>
          </a:p>
        </p:txBody>
      </p:sp>
      <p:sp>
        <p:nvSpPr>
          <p:cNvPr id="18" name="Text 9"/>
          <p:cNvSpPr/>
          <p:nvPr/>
        </p:nvSpPr>
        <p:spPr>
          <a:xfrm>
            <a:off x="604837" y="7451408"/>
            <a:ext cx="7934325" cy="276582"/>
          </a:xfrm>
          <a:prstGeom prst="rect">
            <a:avLst/>
          </a:prstGeom>
          <a:noFill/>
          <a:ln/>
        </p:spPr>
        <p:txBody>
          <a:bodyPr wrap="none" rtlCol="0" anchor="t"/>
          <a:lstStyle/>
          <a:p>
            <a:pPr marL="0" indent="0" algn="l">
              <a:lnSpc>
                <a:spcPts val="2177"/>
              </a:lnSpc>
              <a:buNone/>
            </a:pPr>
            <a:r>
              <a:rPr lang="en-US" sz="1361" dirty="0">
                <a:solidFill>
                  <a:srgbClr val="E2E6E9"/>
                </a:solidFill>
                <a:latin typeface="adonis-web" pitchFamily="34" charset="0"/>
                <a:ea typeface="adonis-web" pitchFamily="34" charset="-122"/>
                <a:cs typeface="adonis-web" pitchFamily="34" charset="-120"/>
              </a:rPr>
              <a:t>Memantau dan mengevaluasi hasil.</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37608" y="2277547"/>
            <a:ext cx="4899184" cy="3674388"/>
          </a:xfrm>
          <a:prstGeom prst="rect">
            <a:avLst/>
          </a:prstGeom>
        </p:spPr>
      </p:pic>
      <p:sp>
        <p:nvSpPr>
          <p:cNvPr id="6" name="Text 1"/>
          <p:cNvSpPr/>
          <p:nvPr/>
        </p:nvSpPr>
        <p:spPr>
          <a:xfrm>
            <a:off x="822127" y="1023699"/>
            <a:ext cx="5339120" cy="667345"/>
          </a:xfrm>
          <a:prstGeom prst="rect">
            <a:avLst/>
          </a:prstGeom>
          <a:noFill/>
          <a:ln/>
        </p:spPr>
        <p:txBody>
          <a:bodyPr wrap="none" rtlCol="0" anchor="t"/>
          <a:lstStyle/>
          <a:p>
            <a:pPr marL="0" indent="0">
              <a:lnSpc>
                <a:spcPts val="5255"/>
              </a:lnSpc>
              <a:buNone/>
            </a:pPr>
            <a:r>
              <a:rPr lang="en-US" sz="4204" dirty="0">
                <a:solidFill>
                  <a:srgbClr val="F5F0F0"/>
                </a:solidFill>
                <a:latin typeface="adonis-web" pitchFamily="34" charset="0"/>
                <a:ea typeface="adonis-web" pitchFamily="34" charset="-122"/>
                <a:cs typeface="adonis-web" pitchFamily="34" charset="-120"/>
              </a:rPr>
              <a:t>Tujuan Pengendalian</a:t>
            </a:r>
            <a:endParaRPr lang="en-US" sz="4204" dirty="0"/>
          </a:p>
        </p:txBody>
      </p:sp>
      <p:sp>
        <p:nvSpPr>
          <p:cNvPr id="7" name="Shape 2"/>
          <p:cNvSpPr/>
          <p:nvPr/>
        </p:nvSpPr>
        <p:spPr>
          <a:xfrm>
            <a:off x="822127" y="2307550"/>
            <a:ext cx="528518" cy="528518"/>
          </a:xfrm>
          <a:prstGeom prst="roundRect">
            <a:avLst>
              <a:gd name="adj" fmla="val 20002"/>
            </a:avLst>
          </a:prstGeom>
          <a:solidFill>
            <a:srgbClr val="003180"/>
          </a:solidFill>
          <a:ln w="7620">
            <a:solidFill>
              <a:srgbClr val="194A99"/>
            </a:solidFill>
            <a:prstDash val="solid"/>
          </a:ln>
        </p:spPr>
      </p:sp>
      <p:sp>
        <p:nvSpPr>
          <p:cNvPr id="8" name="Text 3"/>
          <p:cNvSpPr/>
          <p:nvPr/>
        </p:nvSpPr>
        <p:spPr>
          <a:xfrm>
            <a:off x="998934" y="2411611"/>
            <a:ext cx="174903" cy="320397"/>
          </a:xfrm>
          <a:prstGeom prst="rect">
            <a:avLst/>
          </a:prstGeom>
          <a:noFill/>
          <a:ln/>
        </p:spPr>
        <p:txBody>
          <a:bodyPr wrap="none" rtlCol="0" anchor="t"/>
          <a:lstStyle/>
          <a:p>
            <a:pPr marL="0" indent="0" algn="ctr">
              <a:lnSpc>
                <a:spcPts val="2522"/>
              </a:lnSpc>
              <a:buNone/>
            </a:pPr>
            <a:r>
              <a:rPr lang="en-US" sz="2522" dirty="0">
                <a:solidFill>
                  <a:srgbClr val="E2E6E9"/>
                </a:solidFill>
                <a:latin typeface="adonis-web" pitchFamily="34" charset="0"/>
                <a:ea typeface="adonis-web" pitchFamily="34" charset="-122"/>
                <a:cs typeface="adonis-web" pitchFamily="34" charset="-120"/>
              </a:rPr>
              <a:t>1</a:t>
            </a:r>
            <a:endParaRPr lang="en-US" sz="2522" dirty="0"/>
          </a:p>
        </p:txBody>
      </p:sp>
      <p:sp>
        <p:nvSpPr>
          <p:cNvPr id="9" name="Text 4"/>
          <p:cNvSpPr/>
          <p:nvPr/>
        </p:nvSpPr>
        <p:spPr>
          <a:xfrm>
            <a:off x="1585555" y="2307550"/>
            <a:ext cx="2867263" cy="333613"/>
          </a:xfrm>
          <a:prstGeom prst="rect">
            <a:avLst/>
          </a:prstGeom>
          <a:noFill/>
          <a:ln/>
        </p:spPr>
        <p:txBody>
          <a:bodyPr wrap="none" rtlCol="0" anchor="t"/>
          <a:lstStyle/>
          <a:p>
            <a:pPr marL="0" indent="0">
              <a:lnSpc>
                <a:spcPts val="2628"/>
              </a:lnSpc>
              <a:buNone/>
            </a:pPr>
            <a:r>
              <a:rPr lang="en-US" sz="2102" dirty="0">
                <a:solidFill>
                  <a:srgbClr val="E2E6E9"/>
                </a:solidFill>
                <a:latin typeface="adonis-web" pitchFamily="34" charset="0"/>
                <a:ea typeface="adonis-web" pitchFamily="34" charset="-122"/>
                <a:cs typeface="adonis-web" pitchFamily="34" charset="-120"/>
              </a:rPr>
              <a:t>Mencegah Penyimpangan</a:t>
            </a:r>
            <a:endParaRPr lang="en-US" sz="2102" dirty="0"/>
          </a:p>
        </p:txBody>
      </p:sp>
      <p:sp>
        <p:nvSpPr>
          <p:cNvPr id="10" name="Text 5"/>
          <p:cNvSpPr/>
          <p:nvPr/>
        </p:nvSpPr>
        <p:spPr>
          <a:xfrm>
            <a:off x="1585555" y="2782014"/>
            <a:ext cx="6736318" cy="375761"/>
          </a:xfrm>
          <a:prstGeom prst="rect">
            <a:avLst/>
          </a:prstGeom>
          <a:noFill/>
          <a:ln/>
        </p:spPr>
        <p:txBody>
          <a:bodyPr wrap="none" rtlCol="0" anchor="t"/>
          <a:lstStyle/>
          <a:p>
            <a:pPr marL="0" indent="0">
              <a:lnSpc>
                <a:spcPts val="2960"/>
              </a:lnSpc>
              <a:buNone/>
            </a:pPr>
            <a:r>
              <a:rPr lang="en-US" sz="1850" dirty="0">
                <a:solidFill>
                  <a:srgbClr val="E2E6E9"/>
                </a:solidFill>
                <a:latin typeface="adonis-web" pitchFamily="34" charset="0"/>
                <a:ea typeface="adonis-web" pitchFamily="34" charset="-122"/>
                <a:cs typeface="adonis-web" pitchFamily="34" charset="-120"/>
              </a:rPr>
              <a:t>Mengantisipasi dan meminimalkan kesalahan atau penyimpangan.</a:t>
            </a:r>
            <a:endParaRPr lang="en-US" sz="1850" dirty="0"/>
          </a:p>
        </p:txBody>
      </p:sp>
      <p:sp>
        <p:nvSpPr>
          <p:cNvPr id="11" name="Shape 6"/>
          <p:cNvSpPr/>
          <p:nvPr/>
        </p:nvSpPr>
        <p:spPr>
          <a:xfrm>
            <a:off x="822127" y="3656886"/>
            <a:ext cx="528518" cy="528518"/>
          </a:xfrm>
          <a:prstGeom prst="roundRect">
            <a:avLst>
              <a:gd name="adj" fmla="val 20002"/>
            </a:avLst>
          </a:prstGeom>
          <a:solidFill>
            <a:srgbClr val="003180"/>
          </a:solidFill>
          <a:ln w="7620">
            <a:solidFill>
              <a:srgbClr val="194A99"/>
            </a:solidFill>
            <a:prstDash val="solid"/>
          </a:ln>
        </p:spPr>
      </p:sp>
      <p:sp>
        <p:nvSpPr>
          <p:cNvPr id="12" name="Text 7"/>
          <p:cNvSpPr/>
          <p:nvPr/>
        </p:nvSpPr>
        <p:spPr>
          <a:xfrm>
            <a:off x="998934" y="3760946"/>
            <a:ext cx="174903" cy="320397"/>
          </a:xfrm>
          <a:prstGeom prst="rect">
            <a:avLst/>
          </a:prstGeom>
          <a:noFill/>
          <a:ln/>
        </p:spPr>
        <p:txBody>
          <a:bodyPr wrap="none" rtlCol="0" anchor="t"/>
          <a:lstStyle/>
          <a:p>
            <a:pPr marL="0" indent="0" algn="ctr">
              <a:lnSpc>
                <a:spcPts val="2522"/>
              </a:lnSpc>
              <a:buNone/>
            </a:pPr>
            <a:r>
              <a:rPr lang="en-US" sz="2522" dirty="0">
                <a:solidFill>
                  <a:srgbClr val="E2E6E9"/>
                </a:solidFill>
                <a:latin typeface="adonis-web" pitchFamily="34" charset="0"/>
                <a:ea typeface="adonis-web" pitchFamily="34" charset="-122"/>
                <a:cs typeface="adonis-web" pitchFamily="34" charset="-120"/>
              </a:rPr>
              <a:t>2</a:t>
            </a:r>
            <a:endParaRPr lang="en-US" sz="2522" dirty="0"/>
          </a:p>
        </p:txBody>
      </p:sp>
      <p:sp>
        <p:nvSpPr>
          <p:cNvPr id="13" name="Text 8"/>
          <p:cNvSpPr/>
          <p:nvPr/>
        </p:nvSpPr>
        <p:spPr>
          <a:xfrm>
            <a:off x="1585555" y="3656886"/>
            <a:ext cx="2669500" cy="333613"/>
          </a:xfrm>
          <a:prstGeom prst="rect">
            <a:avLst/>
          </a:prstGeom>
          <a:noFill/>
          <a:ln/>
        </p:spPr>
        <p:txBody>
          <a:bodyPr wrap="none" rtlCol="0" anchor="t"/>
          <a:lstStyle/>
          <a:p>
            <a:pPr marL="0" indent="0">
              <a:lnSpc>
                <a:spcPts val="2628"/>
              </a:lnSpc>
              <a:buNone/>
            </a:pPr>
            <a:r>
              <a:rPr lang="en-US" sz="2102" dirty="0">
                <a:solidFill>
                  <a:srgbClr val="E2E6E9"/>
                </a:solidFill>
                <a:latin typeface="adonis-web" pitchFamily="34" charset="0"/>
                <a:ea typeface="adonis-web" pitchFamily="34" charset="-122"/>
                <a:cs typeface="adonis-web" pitchFamily="34" charset="-120"/>
              </a:rPr>
              <a:t>Perbaikan Kinerja</a:t>
            </a:r>
            <a:endParaRPr lang="en-US" sz="2102" dirty="0"/>
          </a:p>
        </p:txBody>
      </p:sp>
      <p:sp>
        <p:nvSpPr>
          <p:cNvPr id="14" name="Text 9"/>
          <p:cNvSpPr/>
          <p:nvPr/>
        </p:nvSpPr>
        <p:spPr>
          <a:xfrm>
            <a:off x="1585555" y="4131350"/>
            <a:ext cx="6736318" cy="375761"/>
          </a:xfrm>
          <a:prstGeom prst="rect">
            <a:avLst/>
          </a:prstGeom>
          <a:noFill/>
          <a:ln/>
        </p:spPr>
        <p:txBody>
          <a:bodyPr wrap="none" rtlCol="0" anchor="t"/>
          <a:lstStyle/>
          <a:p>
            <a:pPr marL="0" indent="0">
              <a:lnSpc>
                <a:spcPts val="2960"/>
              </a:lnSpc>
              <a:buNone/>
            </a:pPr>
            <a:r>
              <a:rPr lang="en-US" sz="1850" dirty="0">
                <a:solidFill>
                  <a:srgbClr val="E2E6E9"/>
                </a:solidFill>
                <a:latin typeface="adonis-web" pitchFamily="34" charset="0"/>
                <a:ea typeface="adonis-web" pitchFamily="34" charset="-122"/>
                <a:cs typeface="adonis-web" pitchFamily="34" charset="-120"/>
              </a:rPr>
              <a:t>Meningkatkan efisiensi, efektivitas, dan produktivitas.</a:t>
            </a:r>
            <a:endParaRPr lang="en-US" sz="1850" dirty="0"/>
          </a:p>
        </p:txBody>
      </p:sp>
      <p:sp>
        <p:nvSpPr>
          <p:cNvPr id="15" name="Shape 10"/>
          <p:cNvSpPr/>
          <p:nvPr/>
        </p:nvSpPr>
        <p:spPr>
          <a:xfrm>
            <a:off x="822127" y="5006221"/>
            <a:ext cx="528518" cy="528518"/>
          </a:xfrm>
          <a:prstGeom prst="roundRect">
            <a:avLst>
              <a:gd name="adj" fmla="val 20002"/>
            </a:avLst>
          </a:prstGeom>
          <a:solidFill>
            <a:srgbClr val="003180"/>
          </a:solidFill>
          <a:ln w="7620">
            <a:solidFill>
              <a:srgbClr val="194A99"/>
            </a:solidFill>
            <a:prstDash val="solid"/>
          </a:ln>
        </p:spPr>
      </p:sp>
      <p:sp>
        <p:nvSpPr>
          <p:cNvPr id="16" name="Text 11"/>
          <p:cNvSpPr/>
          <p:nvPr/>
        </p:nvSpPr>
        <p:spPr>
          <a:xfrm>
            <a:off x="998934" y="5110282"/>
            <a:ext cx="174903" cy="320397"/>
          </a:xfrm>
          <a:prstGeom prst="rect">
            <a:avLst/>
          </a:prstGeom>
          <a:noFill/>
          <a:ln/>
        </p:spPr>
        <p:txBody>
          <a:bodyPr wrap="none" rtlCol="0" anchor="t"/>
          <a:lstStyle/>
          <a:p>
            <a:pPr marL="0" indent="0" algn="ctr">
              <a:lnSpc>
                <a:spcPts val="2522"/>
              </a:lnSpc>
              <a:buNone/>
            </a:pPr>
            <a:r>
              <a:rPr lang="en-US" sz="2522" dirty="0">
                <a:solidFill>
                  <a:srgbClr val="E2E6E9"/>
                </a:solidFill>
                <a:latin typeface="adonis-web" pitchFamily="34" charset="0"/>
                <a:ea typeface="adonis-web" pitchFamily="34" charset="-122"/>
                <a:cs typeface="adonis-web" pitchFamily="34" charset="-120"/>
              </a:rPr>
              <a:t>3</a:t>
            </a:r>
            <a:endParaRPr lang="en-US" sz="2522" dirty="0"/>
          </a:p>
        </p:txBody>
      </p:sp>
      <p:sp>
        <p:nvSpPr>
          <p:cNvPr id="17" name="Text 12"/>
          <p:cNvSpPr/>
          <p:nvPr/>
        </p:nvSpPr>
        <p:spPr>
          <a:xfrm>
            <a:off x="1585555" y="5006221"/>
            <a:ext cx="2669500" cy="333613"/>
          </a:xfrm>
          <a:prstGeom prst="rect">
            <a:avLst/>
          </a:prstGeom>
          <a:noFill/>
          <a:ln/>
        </p:spPr>
        <p:txBody>
          <a:bodyPr wrap="none" rtlCol="0" anchor="t"/>
          <a:lstStyle/>
          <a:p>
            <a:pPr marL="0" indent="0">
              <a:lnSpc>
                <a:spcPts val="2628"/>
              </a:lnSpc>
              <a:buNone/>
            </a:pPr>
            <a:r>
              <a:rPr lang="en-US" sz="2102" dirty="0">
                <a:solidFill>
                  <a:srgbClr val="E2E6E9"/>
                </a:solidFill>
                <a:latin typeface="adonis-web" pitchFamily="34" charset="0"/>
                <a:ea typeface="adonis-web" pitchFamily="34" charset="-122"/>
                <a:cs typeface="adonis-web" pitchFamily="34" charset="-120"/>
              </a:rPr>
              <a:t>Pencapaian Tujuan</a:t>
            </a:r>
            <a:endParaRPr lang="en-US" sz="2102" dirty="0"/>
          </a:p>
        </p:txBody>
      </p:sp>
      <p:sp>
        <p:nvSpPr>
          <p:cNvPr id="18" name="Text 13"/>
          <p:cNvSpPr/>
          <p:nvPr/>
        </p:nvSpPr>
        <p:spPr>
          <a:xfrm>
            <a:off x="1585555" y="5480685"/>
            <a:ext cx="6736318" cy="375761"/>
          </a:xfrm>
          <a:prstGeom prst="rect">
            <a:avLst/>
          </a:prstGeom>
          <a:noFill/>
          <a:ln/>
        </p:spPr>
        <p:txBody>
          <a:bodyPr wrap="none" rtlCol="0" anchor="t"/>
          <a:lstStyle/>
          <a:p>
            <a:pPr marL="0" indent="0">
              <a:lnSpc>
                <a:spcPts val="2960"/>
              </a:lnSpc>
              <a:buNone/>
            </a:pPr>
            <a:r>
              <a:rPr lang="en-US" sz="1850" dirty="0">
                <a:solidFill>
                  <a:srgbClr val="E2E6E9"/>
                </a:solidFill>
                <a:latin typeface="adonis-web" pitchFamily="34" charset="0"/>
                <a:ea typeface="adonis-web" pitchFamily="34" charset="-122"/>
                <a:cs typeface="adonis-web" pitchFamily="34" charset="-120"/>
              </a:rPr>
              <a:t>Memastikan target dan tujuan organisasi tercapai.</a:t>
            </a:r>
            <a:endParaRPr lang="en-US" sz="1850" dirty="0"/>
          </a:p>
        </p:txBody>
      </p:sp>
      <p:sp>
        <p:nvSpPr>
          <p:cNvPr id="19" name="Shape 14"/>
          <p:cNvSpPr/>
          <p:nvPr/>
        </p:nvSpPr>
        <p:spPr>
          <a:xfrm>
            <a:off x="822127" y="6355556"/>
            <a:ext cx="528518" cy="528518"/>
          </a:xfrm>
          <a:prstGeom prst="roundRect">
            <a:avLst>
              <a:gd name="adj" fmla="val 20002"/>
            </a:avLst>
          </a:prstGeom>
          <a:solidFill>
            <a:srgbClr val="003180"/>
          </a:solidFill>
          <a:ln w="7620">
            <a:solidFill>
              <a:srgbClr val="194A99"/>
            </a:solidFill>
            <a:prstDash val="solid"/>
          </a:ln>
        </p:spPr>
      </p:sp>
      <p:sp>
        <p:nvSpPr>
          <p:cNvPr id="20" name="Text 15"/>
          <p:cNvSpPr/>
          <p:nvPr/>
        </p:nvSpPr>
        <p:spPr>
          <a:xfrm>
            <a:off x="998934" y="6459617"/>
            <a:ext cx="174903" cy="320397"/>
          </a:xfrm>
          <a:prstGeom prst="rect">
            <a:avLst/>
          </a:prstGeom>
          <a:noFill/>
          <a:ln/>
        </p:spPr>
        <p:txBody>
          <a:bodyPr wrap="none" rtlCol="0" anchor="t"/>
          <a:lstStyle/>
          <a:p>
            <a:pPr marL="0" indent="0" algn="ctr">
              <a:lnSpc>
                <a:spcPts val="2522"/>
              </a:lnSpc>
              <a:buNone/>
            </a:pPr>
            <a:r>
              <a:rPr lang="en-US" sz="2522" dirty="0">
                <a:solidFill>
                  <a:srgbClr val="E2E6E9"/>
                </a:solidFill>
                <a:latin typeface="adonis-web" pitchFamily="34" charset="0"/>
                <a:ea typeface="adonis-web" pitchFamily="34" charset="-122"/>
                <a:cs typeface="adonis-web" pitchFamily="34" charset="-120"/>
              </a:rPr>
              <a:t>4</a:t>
            </a:r>
            <a:endParaRPr lang="en-US" sz="2522" dirty="0"/>
          </a:p>
        </p:txBody>
      </p:sp>
      <p:sp>
        <p:nvSpPr>
          <p:cNvPr id="21" name="Text 16"/>
          <p:cNvSpPr/>
          <p:nvPr/>
        </p:nvSpPr>
        <p:spPr>
          <a:xfrm>
            <a:off x="1585555" y="6355556"/>
            <a:ext cx="2702123" cy="333613"/>
          </a:xfrm>
          <a:prstGeom prst="rect">
            <a:avLst/>
          </a:prstGeom>
          <a:noFill/>
          <a:ln/>
        </p:spPr>
        <p:txBody>
          <a:bodyPr wrap="none" rtlCol="0" anchor="t"/>
          <a:lstStyle/>
          <a:p>
            <a:pPr marL="0" indent="0">
              <a:lnSpc>
                <a:spcPts val="2628"/>
              </a:lnSpc>
              <a:buNone/>
            </a:pPr>
            <a:r>
              <a:rPr lang="en-US" sz="2102" dirty="0">
                <a:solidFill>
                  <a:srgbClr val="E2E6E9"/>
                </a:solidFill>
                <a:latin typeface="adonis-web" pitchFamily="34" charset="0"/>
                <a:ea typeface="adonis-web" pitchFamily="34" charset="-122"/>
                <a:cs typeface="adonis-web" pitchFamily="34" charset="-120"/>
              </a:rPr>
              <a:t>Pengambilan Keputusan</a:t>
            </a:r>
            <a:endParaRPr lang="en-US" sz="2102" dirty="0"/>
          </a:p>
        </p:txBody>
      </p:sp>
      <p:sp>
        <p:nvSpPr>
          <p:cNvPr id="22" name="Text 17"/>
          <p:cNvSpPr/>
          <p:nvPr/>
        </p:nvSpPr>
        <p:spPr>
          <a:xfrm>
            <a:off x="1585555" y="6830020"/>
            <a:ext cx="6736318" cy="375761"/>
          </a:xfrm>
          <a:prstGeom prst="rect">
            <a:avLst/>
          </a:prstGeom>
          <a:noFill/>
          <a:ln/>
        </p:spPr>
        <p:txBody>
          <a:bodyPr wrap="none" rtlCol="0" anchor="t"/>
          <a:lstStyle/>
          <a:p>
            <a:pPr marL="0" indent="0">
              <a:lnSpc>
                <a:spcPts val="2960"/>
              </a:lnSpc>
              <a:buNone/>
            </a:pPr>
            <a:r>
              <a:rPr lang="en-US" sz="1850" dirty="0">
                <a:solidFill>
                  <a:srgbClr val="E2E6E9"/>
                </a:solidFill>
                <a:latin typeface="adonis-web" pitchFamily="34" charset="0"/>
                <a:ea typeface="adonis-web" pitchFamily="34" charset="-122"/>
                <a:cs typeface="adonis-web" pitchFamily="34" charset="-120"/>
              </a:rPr>
              <a:t>Menyediakan informasi untuk pengambilan keputusan manajemen.</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0" y="0"/>
            <a:ext cx="14630400" cy="3018949"/>
          </a:xfrm>
          <a:prstGeom prst="rect">
            <a:avLst/>
          </a:prstGeom>
        </p:spPr>
      </p:pic>
      <p:sp>
        <p:nvSpPr>
          <p:cNvPr id="5" name="Text 1"/>
          <p:cNvSpPr/>
          <p:nvPr/>
        </p:nvSpPr>
        <p:spPr>
          <a:xfrm>
            <a:off x="1318379" y="3684865"/>
            <a:ext cx="5489019" cy="686038"/>
          </a:xfrm>
          <a:prstGeom prst="rect">
            <a:avLst/>
          </a:prstGeom>
          <a:noFill/>
          <a:ln/>
        </p:spPr>
        <p:txBody>
          <a:bodyPr wrap="none" rtlCol="0" anchor="t"/>
          <a:lstStyle/>
          <a:p>
            <a:pPr marL="0" indent="0">
              <a:lnSpc>
                <a:spcPts val="5403"/>
              </a:lnSpc>
              <a:buNone/>
            </a:pPr>
            <a:r>
              <a:rPr lang="en-US" sz="4322" dirty="0">
                <a:solidFill>
                  <a:srgbClr val="F5F0F0"/>
                </a:solidFill>
                <a:latin typeface="adonis-web" pitchFamily="34" charset="0"/>
                <a:ea typeface="adonis-web" pitchFamily="34" charset="-122"/>
                <a:cs typeface="adonis-web" pitchFamily="34" charset="-120"/>
              </a:rPr>
              <a:t>Teknik Pengendalian</a:t>
            </a:r>
            <a:endParaRPr lang="en-US" sz="4322" dirty="0"/>
          </a:p>
        </p:txBody>
      </p:sp>
      <p:pic>
        <p:nvPicPr>
          <p:cNvPr id="6" name="Image 2" descr="preencoded.png"/>
          <p:cNvPicPr>
            <a:picLocks noChangeAspect="1"/>
          </p:cNvPicPr>
          <p:nvPr/>
        </p:nvPicPr>
        <p:blipFill>
          <a:blip r:embed="rId5"/>
          <a:stretch>
            <a:fillRect/>
          </a:stretch>
        </p:blipFill>
        <p:spPr>
          <a:xfrm>
            <a:off x="1318379" y="4733092"/>
            <a:ext cx="3997881" cy="966073"/>
          </a:xfrm>
          <a:prstGeom prst="rect">
            <a:avLst/>
          </a:prstGeom>
        </p:spPr>
      </p:pic>
      <p:sp>
        <p:nvSpPr>
          <p:cNvPr id="7" name="Text 2"/>
          <p:cNvSpPr/>
          <p:nvPr/>
        </p:nvSpPr>
        <p:spPr>
          <a:xfrm>
            <a:off x="1559838" y="6061353"/>
            <a:ext cx="2744510" cy="343019"/>
          </a:xfrm>
          <a:prstGeom prst="rect">
            <a:avLst/>
          </a:prstGeom>
          <a:noFill/>
          <a:ln/>
        </p:spPr>
        <p:txBody>
          <a:bodyPr wrap="none" rtlCol="0" anchor="t"/>
          <a:lstStyle/>
          <a:p>
            <a:pPr marL="0" indent="0" algn="l">
              <a:lnSpc>
                <a:spcPts val="2701"/>
              </a:lnSpc>
              <a:buNone/>
            </a:pPr>
            <a:r>
              <a:rPr lang="en-US" sz="2161" dirty="0">
                <a:solidFill>
                  <a:srgbClr val="E2E6E9"/>
                </a:solidFill>
                <a:latin typeface="adonis-web" pitchFamily="34" charset="0"/>
                <a:ea typeface="adonis-web" pitchFamily="34" charset="-122"/>
                <a:cs typeface="adonis-web" pitchFamily="34" charset="-120"/>
              </a:rPr>
              <a:t>Anggaran</a:t>
            </a:r>
            <a:endParaRPr lang="en-US" sz="2161" dirty="0"/>
          </a:p>
        </p:txBody>
      </p:sp>
      <p:sp>
        <p:nvSpPr>
          <p:cNvPr id="8" name="Text 3"/>
          <p:cNvSpPr/>
          <p:nvPr/>
        </p:nvSpPr>
        <p:spPr>
          <a:xfrm>
            <a:off x="1559838" y="6549271"/>
            <a:ext cx="3514963" cy="772954"/>
          </a:xfrm>
          <a:prstGeom prst="rect">
            <a:avLst/>
          </a:prstGeom>
          <a:noFill/>
          <a:ln/>
        </p:spPr>
        <p:txBody>
          <a:bodyPr wrap="square" rtlCol="0" anchor="t"/>
          <a:lstStyle/>
          <a:p>
            <a:pPr marL="0" indent="0" algn="l">
              <a:lnSpc>
                <a:spcPts val="3043"/>
              </a:lnSpc>
              <a:buNone/>
            </a:pPr>
            <a:r>
              <a:rPr lang="en-US" sz="1902" dirty="0">
                <a:solidFill>
                  <a:srgbClr val="E2E6E9"/>
                </a:solidFill>
                <a:latin typeface="adonis-web" pitchFamily="34" charset="0"/>
                <a:ea typeface="adonis-web" pitchFamily="34" charset="-122"/>
                <a:cs typeface="adonis-web" pitchFamily="34" charset="-120"/>
              </a:rPr>
              <a:t>Penetapan target keuangan untuk pengeluaran dan pendapatan.</a:t>
            </a:r>
            <a:endParaRPr lang="en-US" sz="1902" dirty="0"/>
          </a:p>
        </p:txBody>
      </p:sp>
      <p:pic>
        <p:nvPicPr>
          <p:cNvPr id="9" name="Image 3" descr="preencoded.png"/>
          <p:cNvPicPr>
            <a:picLocks noChangeAspect="1"/>
          </p:cNvPicPr>
          <p:nvPr/>
        </p:nvPicPr>
        <p:blipFill>
          <a:blip r:embed="rId6"/>
          <a:stretch>
            <a:fillRect/>
          </a:stretch>
        </p:blipFill>
        <p:spPr>
          <a:xfrm>
            <a:off x="5316260" y="4733092"/>
            <a:ext cx="3997881" cy="966073"/>
          </a:xfrm>
          <a:prstGeom prst="rect">
            <a:avLst/>
          </a:prstGeom>
        </p:spPr>
      </p:pic>
      <p:sp>
        <p:nvSpPr>
          <p:cNvPr id="10" name="Text 4"/>
          <p:cNvSpPr/>
          <p:nvPr/>
        </p:nvSpPr>
        <p:spPr>
          <a:xfrm>
            <a:off x="5557718" y="6061353"/>
            <a:ext cx="2744510" cy="343019"/>
          </a:xfrm>
          <a:prstGeom prst="rect">
            <a:avLst/>
          </a:prstGeom>
          <a:noFill/>
          <a:ln/>
        </p:spPr>
        <p:txBody>
          <a:bodyPr wrap="none" rtlCol="0" anchor="t"/>
          <a:lstStyle/>
          <a:p>
            <a:pPr marL="0" indent="0" algn="l">
              <a:lnSpc>
                <a:spcPts val="2701"/>
              </a:lnSpc>
              <a:buNone/>
            </a:pPr>
            <a:r>
              <a:rPr lang="en-US" sz="2161" dirty="0">
                <a:solidFill>
                  <a:srgbClr val="E2E6E9"/>
                </a:solidFill>
                <a:latin typeface="adonis-web" pitchFamily="34" charset="0"/>
                <a:ea typeface="adonis-web" pitchFamily="34" charset="-122"/>
                <a:cs typeface="adonis-web" pitchFamily="34" charset="-120"/>
              </a:rPr>
              <a:t>Standar Kinerja</a:t>
            </a:r>
            <a:endParaRPr lang="en-US" sz="2161" dirty="0"/>
          </a:p>
        </p:txBody>
      </p:sp>
      <p:sp>
        <p:nvSpPr>
          <p:cNvPr id="11" name="Text 5"/>
          <p:cNvSpPr/>
          <p:nvPr/>
        </p:nvSpPr>
        <p:spPr>
          <a:xfrm>
            <a:off x="5557718" y="6549271"/>
            <a:ext cx="3514963" cy="772954"/>
          </a:xfrm>
          <a:prstGeom prst="rect">
            <a:avLst/>
          </a:prstGeom>
          <a:noFill/>
          <a:ln/>
        </p:spPr>
        <p:txBody>
          <a:bodyPr wrap="square" rtlCol="0" anchor="t"/>
          <a:lstStyle/>
          <a:p>
            <a:pPr marL="0" indent="0" algn="l">
              <a:lnSpc>
                <a:spcPts val="3043"/>
              </a:lnSpc>
              <a:buNone/>
            </a:pPr>
            <a:r>
              <a:rPr lang="en-US" sz="1902" dirty="0">
                <a:solidFill>
                  <a:srgbClr val="E2E6E9"/>
                </a:solidFill>
                <a:latin typeface="adonis-web" pitchFamily="34" charset="0"/>
                <a:ea typeface="adonis-web" pitchFamily="34" charset="-122"/>
                <a:cs typeface="adonis-web" pitchFamily="34" charset="-120"/>
              </a:rPr>
              <a:t>Penetapan kriteria kinerja yang digunakan sebagai acuan.</a:t>
            </a:r>
            <a:endParaRPr lang="en-US" sz="1902" dirty="0"/>
          </a:p>
        </p:txBody>
      </p:sp>
      <p:pic>
        <p:nvPicPr>
          <p:cNvPr id="12" name="Image 4" descr="preencoded.png"/>
          <p:cNvPicPr>
            <a:picLocks noChangeAspect="1"/>
          </p:cNvPicPr>
          <p:nvPr/>
        </p:nvPicPr>
        <p:blipFill>
          <a:blip r:embed="rId7"/>
          <a:stretch>
            <a:fillRect/>
          </a:stretch>
        </p:blipFill>
        <p:spPr>
          <a:xfrm>
            <a:off x="9314140" y="4733092"/>
            <a:ext cx="3997881" cy="966073"/>
          </a:xfrm>
          <a:prstGeom prst="rect">
            <a:avLst/>
          </a:prstGeom>
        </p:spPr>
      </p:pic>
      <p:sp>
        <p:nvSpPr>
          <p:cNvPr id="13" name="Text 6"/>
          <p:cNvSpPr/>
          <p:nvPr/>
        </p:nvSpPr>
        <p:spPr>
          <a:xfrm>
            <a:off x="9555599" y="6061353"/>
            <a:ext cx="2744510" cy="343019"/>
          </a:xfrm>
          <a:prstGeom prst="rect">
            <a:avLst/>
          </a:prstGeom>
          <a:noFill/>
          <a:ln/>
        </p:spPr>
        <p:txBody>
          <a:bodyPr wrap="none" rtlCol="0" anchor="t"/>
          <a:lstStyle/>
          <a:p>
            <a:pPr marL="0" indent="0" algn="l">
              <a:lnSpc>
                <a:spcPts val="2701"/>
              </a:lnSpc>
              <a:buNone/>
            </a:pPr>
            <a:r>
              <a:rPr lang="en-US" sz="2161" dirty="0">
                <a:solidFill>
                  <a:srgbClr val="E2E6E9"/>
                </a:solidFill>
                <a:latin typeface="adonis-web" pitchFamily="34" charset="0"/>
                <a:ea typeface="adonis-web" pitchFamily="34" charset="-122"/>
                <a:cs typeface="adonis-web" pitchFamily="34" charset="-120"/>
              </a:rPr>
              <a:t>Pelaporan &amp; Analisis</a:t>
            </a:r>
            <a:endParaRPr lang="en-US" sz="2161" dirty="0"/>
          </a:p>
        </p:txBody>
      </p:sp>
      <p:sp>
        <p:nvSpPr>
          <p:cNvPr id="14" name="Text 7"/>
          <p:cNvSpPr/>
          <p:nvPr/>
        </p:nvSpPr>
        <p:spPr>
          <a:xfrm>
            <a:off x="9555599" y="6549271"/>
            <a:ext cx="3514963" cy="772954"/>
          </a:xfrm>
          <a:prstGeom prst="rect">
            <a:avLst/>
          </a:prstGeom>
          <a:noFill/>
          <a:ln/>
        </p:spPr>
        <p:txBody>
          <a:bodyPr wrap="square" rtlCol="0" anchor="t"/>
          <a:lstStyle/>
          <a:p>
            <a:pPr marL="0" indent="0" algn="l">
              <a:lnSpc>
                <a:spcPts val="3043"/>
              </a:lnSpc>
              <a:buNone/>
            </a:pPr>
            <a:r>
              <a:rPr lang="en-US" sz="1902" dirty="0">
                <a:solidFill>
                  <a:srgbClr val="E2E6E9"/>
                </a:solidFill>
                <a:latin typeface="adonis-web" pitchFamily="34" charset="0"/>
                <a:ea typeface="adonis-web" pitchFamily="34" charset="-122"/>
                <a:cs typeface="adonis-web" pitchFamily="34" charset="-120"/>
              </a:rPr>
              <a:t>Pengumpulan, pelaporan, dan analisis data kinerja.</a:t>
            </a:r>
            <a:endParaRPr lang="en-US" sz="190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52610" y="2745343"/>
            <a:ext cx="4869180" cy="2738914"/>
          </a:xfrm>
          <a:prstGeom prst="rect">
            <a:avLst/>
          </a:prstGeom>
        </p:spPr>
      </p:pic>
      <p:sp>
        <p:nvSpPr>
          <p:cNvPr id="6" name="Text 1"/>
          <p:cNvSpPr/>
          <p:nvPr/>
        </p:nvSpPr>
        <p:spPr>
          <a:xfrm>
            <a:off x="864037" y="1321356"/>
            <a:ext cx="7415927" cy="1402794"/>
          </a:xfrm>
          <a:prstGeom prst="rect">
            <a:avLst/>
          </a:prstGeom>
          <a:noFill/>
          <a:ln/>
        </p:spPr>
        <p:txBody>
          <a:bodyPr wrap="square" rtlCol="0" anchor="t"/>
          <a:lstStyle/>
          <a:p>
            <a:pPr marL="0" indent="0">
              <a:lnSpc>
                <a:spcPts val="5523"/>
              </a:lnSpc>
              <a:buNone/>
            </a:pPr>
            <a:r>
              <a:rPr lang="en-US" sz="4418" dirty="0">
                <a:solidFill>
                  <a:srgbClr val="F5F0F0"/>
                </a:solidFill>
                <a:latin typeface="adonis-web" pitchFamily="34" charset="0"/>
                <a:ea typeface="adonis-web" pitchFamily="34" charset="-122"/>
                <a:cs typeface="adonis-web" pitchFamily="34" charset="-120"/>
              </a:rPr>
              <a:t>Kesimpulan &amp; Wisdom Quotes Terkait</a:t>
            </a:r>
            <a:endParaRPr lang="en-US" sz="4418" dirty="0"/>
          </a:p>
        </p:txBody>
      </p:sp>
      <p:sp>
        <p:nvSpPr>
          <p:cNvPr id="7" name="Shape 2"/>
          <p:cNvSpPr/>
          <p:nvPr/>
        </p:nvSpPr>
        <p:spPr>
          <a:xfrm>
            <a:off x="864037" y="3094434"/>
            <a:ext cx="7415927" cy="3813810"/>
          </a:xfrm>
          <a:prstGeom prst="roundRect">
            <a:avLst>
              <a:gd name="adj" fmla="val 2913"/>
            </a:avLst>
          </a:prstGeom>
          <a:noFill/>
          <a:ln w="15240">
            <a:solidFill>
              <a:srgbClr val="FFFFFF">
                <a:alpha val="24000"/>
              </a:srgbClr>
            </a:solidFill>
            <a:prstDash val="solid"/>
          </a:ln>
        </p:spPr>
      </p:sp>
      <p:sp>
        <p:nvSpPr>
          <p:cNvPr id="8" name="Shape 3"/>
          <p:cNvSpPr/>
          <p:nvPr/>
        </p:nvSpPr>
        <p:spPr>
          <a:xfrm>
            <a:off x="879277" y="3109674"/>
            <a:ext cx="7385447" cy="2286714"/>
          </a:xfrm>
          <a:prstGeom prst="rect">
            <a:avLst/>
          </a:prstGeom>
          <a:solidFill>
            <a:srgbClr val="FFFFFF">
              <a:alpha val="4000"/>
            </a:srgbClr>
          </a:solidFill>
          <a:ln/>
        </p:spPr>
      </p:sp>
      <p:sp>
        <p:nvSpPr>
          <p:cNvPr id="9" name="Text 4"/>
          <p:cNvSpPr/>
          <p:nvPr/>
        </p:nvSpPr>
        <p:spPr>
          <a:xfrm>
            <a:off x="1126093" y="3265408"/>
            <a:ext cx="3195280" cy="395049"/>
          </a:xfrm>
          <a:prstGeom prst="rect">
            <a:avLst/>
          </a:prstGeom>
          <a:noFill/>
          <a:ln/>
        </p:spPr>
        <p:txBody>
          <a:bodyPr wrap="non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Kesimpulan</a:t>
            </a:r>
            <a:endParaRPr lang="en-US" sz="1944" dirty="0"/>
          </a:p>
        </p:txBody>
      </p:sp>
      <p:sp>
        <p:nvSpPr>
          <p:cNvPr id="10" name="Text 5"/>
          <p:cNvSpPr/>
          <p:nvPr/>
        </p:nvSpPr>
        <p:spPr>
          <a:xfrm>
            <a:off x="4822627" y="3265408"/>
            <a:ext cx="3195280" cy="1975247"/>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Pemantauan dan pengendalian manajemen adalah proses penting yang memastikan pencapaian tujuan organisasi secara efektif.</a:t>
            </a:r>
            <a:endParaRPr lang="en-US" sz="1944" dirty="0"/>
          </a:p>
        </p:txBody>
      </p:sp>
      <p:sp>
        <p:nvSpPr>
          <p:cNvPr id="11" name="Shape 6"/>
          <p:cNvSpPr/>
          <p:nvPr/>
        </p:nvSpPr>
        <p:spPr>
          <a:xfrm>
            <a:off x="879277" y="5396389"/>
            <a:ext cx="7385447" cy="1496616"/>
          </a:xfrm>
          <a:prstGeom prst="rect">
            <a:avLst/>
          </a:prstGeom>
          <a:solidFill>
            <a:srgbClr val="000000">
              <a:alpha val="4000"/>
            </a:srgbClr>
          </a:solidFill>
          <a:ln/>
        </p:spPr>
      </p:sp>
      <p:sp>
        <p:nvSpPr>
          <p:cNvPr id="12" name="Text 7"/>
          <p:cNvSpPr/>
          <p:nvPr/>
        </p:nvSpPr>
        <p:spPr>
          <a:xfrm>
            <a:off x="1126093" y="5552123"/>
            <a:ext cx="3195280" cy="395049"/>
          </a:xfrm>
          <a:prstGeom prst="rect">
            <a:avLst/>
          </a:prstGeom>
          <a:noFill/>
          <a:ln/>
        </p:spPr>
        <p:txBody>
          <a:bodyPr wrap="non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Wisdom Quote</a:t>
            </a:r>
            <a:endParaRPr lang="en-US" sz="1944" dirty="0"/>
          </a:p>
        </p:txBody>
      </p:sp>
      <p:sp>
        <p:nvSpPr>
          <p:cNvPr id="13" name="Text 8"/>
          <p:cNvSpPr/>
          <p:nvPr/>
        </p:nvSpPr>
        <p:spPr>
          <a:xfrm>
            <a:off x="4822627" y="5552123"/>
            <a:ext cx="3195280" cy="1185148"/>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"Measure what is measurable, and make measurable what is not so." - Galileo Galilei</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409</Words>
  <Application>Microsoft Office PowerPoint</Application>
  <PresentationFormat>Custom</PresentationFormat>
  <Paragraphs>70</Paragraphs>
  <Slides>11</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adonis-web</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Suli Lurhito</cp:lastModifiedBy>
  <cp:revision>2</cp:revision>
  <dcterms:created xsi:type="dcterms:W3CDTF">2024-07-09T10:22:41Z</dcterms:created>
  <dcterms:modified xsi:type="dcterms:W3CDTF">2024-07-09T10:28:19Z</dcterms:modified>
</cp:coreProperties>
</file>