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</p:sldMasterIdLst>
  <p:notesMasterIdLst>
    <p:notesMasterId r:id="rId35"/>
  </p:notesMasterIdLst>
  <p:sldIdLst>
    <p:sldId id="256" r:id="rId4"/>
    <p:sldId id="263" r:id="rId5"/>
    <p:sldId id="265" r:id="rId6"/>
    <p:sldId id="269" r:id="rId7"/>
    <p:sldId id="559" r:id="rId8"/>
    <p:sldId id="560" r:id="rId9"/>
    <p:sldId id="561" r:id="rId10"/>
    <p:sldId id="558" r:id="rId11"/>
    <p:sldId id="562" r:id="rId12"/>
    <p:sldId id="568" r:id="rId13"/>
    <p:sldId id="569" r:id="rId14"/>
    <p:sldId id="570" r:id="rId15"/>
    <p:sldId id="571" r:id="rId16"/>
    <p:sldId id="573" r:id="rId17"/>
    <p:sldId id="574" r:id="rId18"/>
    <p:sldId id="575" r:id="rId19"/>
    <p:sldId id="563" r:id="rId20"/>
    <p:sldId id="576" r:id="rId21"/>
    <p:sldId id="564" r:id="rId22"/>
    <p:sldId id="565" r:id="rId23"/>
    <p:sldId id="567" r:id="rId24"/>
    <p:sldId id="566" r:id="rId25"/>
    <p:sldId id="577" r:id="rId26"/>
    <p:sldId id="578" r:id="rId27"/>
    <p:sldId id="579" r:id="rId28"/>
    <p:sldId id="580" r:id="rId29"/>
    <p:sldId id="582" r:id="rId30"/>
    <p:sldId id="583" r:id="rId31"/>
    <p:sldId id="584" r:id="rId32"/>
    <p:sldId id="334" r:id="rId33"/>
    <p:sldId id="258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302" autoAdjust="0"/>
  </p:normalViewPr>
  <p:slideViewPr>
    <p:cSldViewPr>
      <p:cViewPr varScale="1">
        <p:scale>
          <a:sx n="57" d="100"/>
          <a:sy n="57" d="100"/>
        </p:scale>
        <p:origin x="17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4473D-F1A2-429C-85BB-574AC39DBABF}" type="datetimeFigureOut">
              <a:rPr lang="id-ID" smtClean="0"/>
              <a:t>28/06/2021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27C4-1947-46B6-8A94-1FF8CDD634C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447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205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640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913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894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6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211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dirty="0" smtClean="0"/>
              <a:t>pelanggan pelayanan kesehatan secara umum adalah masyarakat individu, kelompok atau institusi penggunaan jasa pelayanan kesehatan yang membutuhkan pelayanan kesehatan atau yang mempunyai potensi menggunakan jasa pelayanan kesehatan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58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28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6193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3170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08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11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97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35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166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Memberikan pelayanan yang berkualitas kepada para pelanggannya. • Membantu pelanggan untuk mengambil keputusan, supaya membeli barang atau jasa yang ditawarkan. • Menumbuhkan rasa percaya pelanggan terhadap barang ataupun jasa yang di tawarkan penjual. • Menumbuhkan kepercayaan dan kepuasan kepada para pelanggan. • Untuk menghindari terjadinya berbagai macam tuntutan atau aduan dari pelanggan kepada penjual terhadap produk atau jasa yang dijualnya. • Supaya konsumen atau pelanggan merasa diperhatikan dan merasa diperlakukan secara baik. • Untuk menumbuhkan dan mempertahankan loyalitas konsumen, supaya tetap membeli barang atau jasa yang di jual.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9194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TAMPILAN FISIK : </a:t>
            </a:r>
            <a:r>
              <a:rPr lang="id-ID" dirty="0" smtClean="0"/>
              <a:t>yaitu meliputi fasilitas fisik, perlengkapan, pegawai, dan sarana komunikasi; Kehandalan (realibility), yaitu kemampunan memberikan pelayanan yang dijanjikan dengan segara, akurat, dan memuaskan ;3) Daya tanggap (responsiveness), yaitu keinginan para staf untuk membantu para pelanggan dan memberikan pelayanan dengan tanggap; 4) Jaminan (assurance), yaitu mencangkup pengetahuan, kemampuan, kesopanan, dapat dipercaya, bebas dari bahaya, dan resiko atau keragu-raguan; 5) Empati (emphaty), yaitu kemudahan dalam melakukan hubungan komunikasi yang baik, perhatian pribadi, dan memahami kebutuhan pelanggan.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788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86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927C4-1947-46B6-8A94-1FF8CDD634C1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602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70"/>
            <a:ext cx="7772400" cy="3649133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3713" y="5870578"/>
            <a:ext cx="1212173" cy="3778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5870578"/>
            <a:ext cx="5990311" cy="377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085" y="5870578"/>
            <a:ext cx="417516" cy="3778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7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" y="920"/>
            <a:ext cx="9141547" cy="6856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8809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r="23871"/>
          <a:stretch/>
        </p:blipFill>
        <p:spPr>
          <a:xfrm>
            <a:off x="1" y="1019995"/>
            <a:ext cx="9142773" cy="4383995"/>
          </a:xfrm>
          <a:prstGeom prst="rect">
            <a:avLst/>
          </a:prstGeom>
        </p:spPr>
      </p:pic>
      <p:pic>
        <p:nvPicPr>
          <p:cNvPr id="9" name="Picture 8" descr="Cover.png"/>
          <p:cNvPicPr>
            <a:picLocks noChangeAspect="1"/>
          </p:cNvPicPr>
          <p:nvPr/>
        </p:nvPicPr>
        <p:blipFill>
          <a:blip r:embed="rId4" cstate="print"/>
          <a:srcRect t="63542"/>
          <a:stretch>
            <a:fillRect/>
          </a:stretch>
        </p:blipFill>
        <p:spPr>
          <a:xfrm>
            <a:off x="1228" y="4397450"/>
            <a:ext cx="9141547" cy="250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28" y="5022162"/>
            <a:ext cx="8963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rgbClr val="326041"/>
                </a:solidFill>
              </a:rPr>
              <a:t>Pelayanan Prima (</a:t>
            </a:r>
            <a:r>
              <a:rPr lang="id-ID" sz="3200" b="1" i="1" dirty="0">
                <a:solidFill>
                  <a:srgbClr val="326041"/>
                </a:solidFill>
              </a:rPr>
              <a:t>Service Excellent) </a:t>
            </a:r>
            <a:r>
              <a:rPr lang="id-ID" sz="3200" b="1" dirty="0">
                <a:solidFill>
                  <a:srgbClr val="326041"/>
                </a:solidFill>
              </a:rPr>
              <a:t>di Laboratorium	</a:t>
            </a:r>
            <a:endParaRPr lang="id-ID" sz="3200" b="1" dirty="0">
              <a:solidFill>
                <a:srgbClr val="32604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286" y="5499217"/>
            <a:ext cx="4504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Arif Yusuf Wicaksana, M.Sc., Apt</a:t>
            </a:r>
            <a:endParaRPr lang="id-ID" sz="2400" dirty="0"/>
          </a:p>
        </p:txBody>
      </p:sp>
      <p:pic>
        <p:nvPicPr>
          <p:cNvPr id="8" name="Picture 7" descr="Cover.png"/>
          <p:cNvPicPr>
            <a:picLocks noChangeAspect="1"/>
          </p:cNvPicPr>
          <p:nvPr/>
        </p:nvPicPr>
        <p:blipFill>
          <a:blip r:embed="rId4" cstate="print"/>
          <a:srcRect b="76042"/>
          <a:stretch>
            <a:fillRect/>
          </a:stretch>
        </p:blipFill>
        <p:spPr>
          <a:xfrm>
            <a:off x="1228" y="0"/>
            <a:ext cx="9141547" cy="1643050"/>
          </a:xfrm>
          <a:prstGeom prst="rect">
            <a:avLst/>
          </a:prstGeom>
        </p:spPr>
      </p:pic>
      <p:pic>
        <p:nvPicPr>
          <p:cNvPr id="14" name="Picture 13" descr="Co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6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E6B537-95CD-4F2E-9BAA-43BF107920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6" y="1204694"/>
            <a:ext cx="2251938" cy="330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49564"/>
            <a:ext cx="8962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 smtClean="0"/>
              <a:t>Tampilan Fisik (Tangiable) </a:t>
            </a:r>
            <a:r>
              <a:rPr lang="id-ID" sz="2800" dirty="0"/>
              <a:t>: </a:t>
            </a:r>
            <a:r>
              <a:rPr lang="id-ID" sz="2800" dirty="0" smtClean="0"/>
              <a:t>meliputi </a:t>
            </a:r>
            <a:r>
              <a:rPr lang="id-ID" sz="2800" dirty="0"/>
              <a:t>penampilan fasilitas fisik seperti gedung dan ruangan front office, tersedianya tempat parkir, kebersihan, kerapihan dan kenyamanan ruangan, kelengkapan peralatan, komunikasi dan penampilan petugas. </a:t>
            </a:r>
            <a:endParaRPr lang="id-ID" sz="28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3491880" y="347872"/>
            <a:ext cx="510171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3600" b="1" dirty="0" smtClean="0"/>
              <a:t>Tampilan Fisik (Tangiable)</a:t>
            </a:r>
          </a:p>
        </p:txBody>
      </p:sp>
      <p:pic>
        <p:nvPicPr>
          <p:cNvPr id="6146" name="Picture 2" descr="Prodia Info Pemeriksa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4" y="1340768"/>
            <a:ext cx="4232476" cy="28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boratorium Klinik Prodia Siap Layani Pemeriksaan Swab Test Covid-19,  Berikut Tarifnya - Tribun Jogj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0" t="8414" r="3684" b="15844"/>
          <a:stretch/>
        </p:blipFill>
        <p:spPr bwMode="auto">
          <a:xfrm>
            <a:off x="4632216" y="1302872"/>
            <a:ext cx="4260264" cy="28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3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0616" y="1799783"/>
            <a:ext cx="4043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b="1" dirty="0"/>
              <a:t>Reliability (kehandalan), </a:t>
            </a:r>
            <a:r>
              <a:rPr lang="id-ID" sz="2800" dirty="0"/>
              <a:t>yaitu kemampuan untuk memberikan pelayanan yang sesuai dengan janji yang ditawarkan.</a:t>
            </a:r>
            <a:endParaRPr lang="id-ID" sz="28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3995936" y="400247"/>
            <a:ext cx="475418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3600" b="1" dirty="0"/>
              <a:t>Kehandalan (Realibility)</a:t>
            </a:r>
          </a:p>
        </p:txBody>
      </p:sp>
      <p:pic>
        <p:nvPicPr>
          <p:cNvPr id="7170" name="Picture 2" descr="Swab PCR Covid-19 - Laboratorium Klinik C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1227121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7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1386261"/>
            <a:ext cx="53275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800" b="1" dirty="0"/>
              <a:t>Responsiveness (daya tanggap), </a:t>
            </a:r>
            <a:r>
              <a:rPr lang="id-ID" sz="2800" dirty="0"/>
              <a:t>yaitu respon atau kesigapan karyawan dalam membantu pelanggan dan memberikan pelayanan yang cepat dan tanggap, yang meliputi : kesigapan karyawan dalam melayani pelanggan, kecepatan karyawan dalam menangani transaksi dan penanganan keluhan pelanggan/ pasien </a:t>
            </a:r>
            <a:endParaRPr lang="id-ID" sz="28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2779931" y="400247"/>
            <a:ext cx="618348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3600" b="1" dirty="0"/>
              <a:t>Daya </a:t>
            </a:r>
            <a:r>
              <a:rPr lang="id-ID" sz="3600" b="1" dirty="0" smtClean="0"/>
              <a:t>Tanggap </a:t>
            </a:r>
            <a:r>
              <a:rPr lang="id-ID" sz="3600" b="1" dirty="0"/>
              <a:t>(Responsiveness)</a:t>
            </a:r>
          </a:p>
        </p:txBody>
      </p:sp>
      <p:pic>
        <p:nvPicPr>
          <p:cNvPr id="8198" name="Picture 6" descr="Berita - Penyuluhan Dari Unit Gizi Bertepatan Dengan Hari Gizi Nasio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9" y="2050296"/>
            <a:ext cx="3652177" cy="36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3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3" y="4437112"/>
            <a:ext cx="8734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800" b="1" dirty="0"/>
              <a:t>Jaminan (assurance), </a:t>
            </a:r>
            <a:r>
              <a:rPr lang="id-ID" sz="2800" dirty="0"/>
              <a:t>yaitu mencangkup pengetahuan, kemampuan, kesopanan, dapat dipercaya, bebas dari bahaya, dan resiko atau keragu-raguan</a:t>
            </a:r>
            <a:endParaRPr lang="id-ID" sz="28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369887" y="300774"/>
            <a:ext cx="456240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4000" b="1" dirty="0"/>
              <a:t>Jaminan </a:t>
            </a:r>
            <a:r>
              <a:rPr lang="id-ID" sz="4000" b="1" dirty="0" smtClean="0"/>
              <a:t>(Assurance)</a:t>
            </a:r>
            <a:endParaRPr lang="id-ID" sz="4000" b="1" dirty="0"/>
          </a:p>
        </p:txBody>
      </p:sp>
      <p:pic>
        <p:nvPicPr>
          <p:cNvPr id="9220" name="Picture 4" descr="Laboratorium Klinik Westeri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7" y="1189140"/>
            <a:ext cx="8113938" cy="32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28475"/>
            <a:ext cx="8932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Kompetensi </a:t>
            </a:r>
            <a:r>
              <a:rPr lang="id-ID" sz="3200" b="1" dirty="0"/>
              <a:t>(Competence), </a:t>
            </a:r>
            <a:r>
              <a:rPr lang="id-ID" sz="3200" dirty="0"/>
              <a:t>artinya keterampilan dan pengetahuan yang dimiliki oleh para karyawan untuk melakukan pelayanan. </a:t>
            </a:r>
            <a:endParaRPr lang="id-ID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Kesopanan </a:t>
            </a:r>
            <a:r>
              <a:rPr lang="id-ID" sz="3200" b="1" dirty="0"/>
              <a:t>(Courtesy), </a:t>
            </a:r>
            <a:r>
              <a:rPr lang="id-ID" sz="3200" dirty="0"/>
              <a:t>yang meliputi keramahan, perhatian dan sikap para karyawan. </a:t>
            </a:r>
            <a:endParaRPr lang="id-ID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Kredibilitas (Credibility</a:t>
            </a:r>
            <a:r>
              <a:rPr lang="id-ID" sz="3200" b="1" dirty="0"/>
              <a:t>), </a:t>
            </a:r>
            <a:r>
              <a:rPr lang="id-ID" sz="3200" dirty="0"/>
              <a:t>meliputi hal-hal yang berhubungan dengan kepercayaan kepada perusahaan, seperti reputasi, prestasi dan sebagainya. </a:t>
            </a:r>
            <a:endParaRPr lang="id-ID" sz="32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369887" y="300774"/>
            <a:ext cx="4562403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4000" b="1" dirty="0"/>
              <a:t>Jaminan </a:t>
            </a:r>
            <a:r>
              <a:rPr lang="id-ID" sz="4000" b="1" dirty="0" smtClean="0"/>
              <a:t>(Assurance)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27048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0670" y="1745410"/>
            <a:ext cx="35608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2800" b="1" dirty="0"/>
              <a:t>Empati (emphaty), </a:t>
            </a:r>
            <a:r>
              <a:rPr lang="id-ID" sz="2800" dirty="0"/>
              <a:t>yaitu kemudahan dalam melakukan hubungan komunikasi yang baik, perhatian pribadi, dan memahami kebutuhan pelanggan</a:t>
            </a:r>
            <a:endParaRPr lang="id-ID" sz="28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369887" y="300774"/>
            <a:ext cx="4515082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4400" b="1" dirty="0"/>
              <a:t>Empati (Emphaty) </a:t>
            </a:r>
          </a:p>
        </p:txBody>
      </p:sp>
      <p:pic>
        <p:nvPicPr>
          <p:cNvPr id="10242" name="Picture 2" descr="Laboratorium Klinik Westerindo - Posts | Facebo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8"/>
          <a:stretch/>
        </p:blipFill>
        <p:spPr bwMode="auto">
          <a:xfrm>
            <a:off x="207808" y="1503375"/>
            <a:ext cx="5176861" cy="399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2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45" y="1526058"/>
            <a:ext cx="86819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/>
              <a:t>Akses (Acces), </a:t>
            </a:r>
            <a:r>
              <a:rPr lang="id-ID" sz="3200" dirty="0"/>
              <a:t>meliputi kemudahan untuk memafaatkan jasa yang </a:t>
            </a:r>
            <a:r>
              <a:rPr lang="id-ID" sz="3200" dirty="0" smtClean="0"/>
              <a:t>ditawarkan.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Komunikasi </a:t>
            </a:r>
            <a:r>
              <a:rPr lang="id-ID" sz="3200" b="1" dirty="0"/>
              <a:t>(Communication), </a:t>
            </a:r>
            <a:r>
              <a:rPr lang="id-ID" sz="3200" dirty="0"/>
              <a:t>merupakan kemampuan melakukan komunikasi untuk menyampaikan informasi kepada pelanggan atau memperoleh masukan dari </a:t>
            </a:r>
            <a:r>
              <a:rPr lang="id-ID" sz="3200" dirty="0" smtClean="0"/>
              <a:t>pelanggan.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/>
              <a:t>Pemahaman kepada pelanggan (Understanding the Customer), </a:t>
            </a:r>
            <a:r>
              <a:rPr lang="id-ID" sz="3200" dirty="0"/>
              <a:t>meliputi usaha perusahaan untuk mengetahui dan memahami kebutuhan dan keinginan pelanggan </a:t>
            </a:r>
            <a:endParaRPr lang="id-ID" sz="32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369887" y="300774"/>
            <a:ext cx="4515082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4400" b="1" dirty="0"/>
              <a:t>Empati (Emphaty) </a:t>
            </a:r>
          </a:p>
        </p:txBody>
      </p:sp>
    </p:spTree>
    <p:extLst>
      <p:ext uri="{BB962C8B-B14F-4D97-AF65-F5344CB8AC3E}">
        <p14:creationId xmlns:p14="http://schemas.microsoft.com/office/powerpoint/2010/main" val="54551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9" y="4742540"/>
            <a:ext cx="8687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Pelanggan adalah orang-orang yang membeli atau menggunakan produk maupun jasa pelayanan maka disebut dengan pelanggan (customer), </a:t>
            </a:r>
            <a:endParaRPr lang="id-ID" sz="3200" dirty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357270" y="235460"/>
            <a:ext cx="3881319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4000" b="1" dirty="0" smtClean="0"/>
              <a:t>Customer Service</a:t>
            </a:r>
            <a:endParaRPr lang="en-US" sz="4000" b="1" dirty="0"/>
          </a:p>
        </p:txBody>
      </p:sp>
      <p:pic>
        <p:nvPicPr>
          <p:cNvPr id="5122" name="Picture 2" descr="Blood Testing | Catholic Health - The Right Way to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7590"/>
            <a:ext cx="4272857" cy="33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7"/>
          <a:stretch/>
        </p:blipFill>
        <p:spPr>
          <a:xfrm>
            <a:off x="4895315" y="1187590"/>
            <a:ext cx="3853149" cy="33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PORAN AKHIR INDEKS KEPUASAN MASYARAKAT DAN INDEKS PERSEPSI KORUPSI  PELAYANAN PERIZINAN TELEKOMUNIKASI DIREKTORAT TELEKOMUNIK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9" y="1642268"/>
            <a:ext cx="8902807" cy="37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/>
          <p:nvPr/>
        </p:nvSpPr>
        <p:spPr>
          <a:xfrm>
            <a:off x="1043608" y="692696"/>
            <a:ext cx="690694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id-ID" sz="4400" b="1" dirty="0" smtClean="0"/>
              <a:t>Indeks Kepuasan Pelayanan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5094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nostic laboratory services for hospitals : Why Quest Diagnostic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9898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oa belajar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9785"/>
          <a:stretch/>
        </p:blipFill>
        <p:spPr bwMode="auto">
          <a:xfrm>
            <a:off x="2" y="1338429"/>
            <a:ext cx="91415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68983" y="-177596"/>
            <a:ext cx="543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d-ID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id-ID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Do’a Sebelum Belajar</a:t>
            </a:r>
            <a:endParaRPr lang="id-ID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ality Assurance for POC Testing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 t="13125" r="18586"/>
          <a:stretch/>
        </p:blipFill>
        <p:spPr bwMode="auto">
          <a:xfrm>
            <a:off x="323528" y="0"/>
            <a:ext cx="8451154" cy="65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860032" y="235460"/>
            <a:ext cx="372980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4400" b="1" dirty="0" smtClean="0"/>
              <a:t>RISK OF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9524" t="20470" r="10152" b="6688"/>
          <a:stretch/>
        </p:blipFill>
        <p:spPr>
          <a:xfrm>
            <a:off x="301299" y="1124744"/>
            <a:ext cx="8087125" cy="54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04" t="21454" r="12920" b="43109"/>
          <a:stretch/>
        </p:blipFill>
        <p:spPr>
          <a:xfrm>
            <a:off x="1" y="1124744"/>
            <a:ext cx="9143999" cy="3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069" t="30313" r="15467" b="22438"/>
          <a:stretch/>
        </p:blipFill>
        <p:spPr>
          <a:xfrm>
            <a:off x="0" y="32008"/>
            <a:ext cx="5292080" cy="6643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0515" t="27360" r="14580" b="12594"/>
          <a:stretch/>
        </p:blipFill>
        <p:spPr>
          <a:xfrm>
            <a:off x="5292080" y="548680"/>
            <a:ext cx="38246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515" t="33266" r="14580" b="9642"/>
          <a:stretch/>
        </p:blipFill>
        <p:spPr>
          <a:xfrm>
            <a:off x="2267744" y="188640"/>
            <a:ext cx="4971866" cy="64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069" t="35235" r="14027" b="24406"/>
          <a:stretch/>
        </p:blipFill>
        <p:spPr>
          <a:xfrm>
            <a:off x="1187624" y="9769"/>
            <a:ext cx="7272808" cy="6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069" t="31297" r="14581" b="27360"/>
          <a:stretch/>
        </p:blipFill>
        <p:spPr>
          <a:xfrm>
            <a:off x="1185449" y="0"/>
            <a:ext cx="6986951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045" y="1526058"/>
            <a:ext cx="86819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Phsyician </a:t>
            </a:r>
            <a:r>
              <a:rPr lang="id-ID" sz="3200" b="1" dirty="0"/>
              <a:t>identification </a:t>
            </a:r>
            <a:r>
              <a:rPr lang="id-ID" sz="3200" b="1" dirty="0" smtClean="0"/>
              <a:t>missing (61,2%)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Not Communication with Phsyician (19,9%)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Specimen drawn in wrong tube (13,5%)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Specimen without request forms (6,8%)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Unlabelled Specimen (5,4%)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d-ID" sz="3200" b="1" dirty="0" smtClean="0"/>
              <a:t>Inadequate Sampel after centrifugation (5,4%)</a:t>
            </a:r>
            <a:endParaRPr lang="id-ID" sz="3200" dirty="0" smtClean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6588224" y="235460"/>
            <a:ext cx="2016899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d-ID" sz="5400" b="1" dirty="0" smtClean="0"/>
              <a:t>Other </a:t>
            </a:r>
            <a:endParaRPr lang="id-ID" sz="5400" b="1" dirty="0"/>
          </a:p>
        </p:txBody>
      </p:sp>
    </p:spTree>
    <p:extLst>
      <p:ext uri="{BB962C8B-B14F-4D97-AF65-F5344CB8AC3E}">
        <p14:creationId xmlns:p14="http://schemas.microsoft.com/office/powerpoint/2010/main" val="300083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n external file that holds a picture, illustration, etc.&#10;Object name is AMHSR-5-8-g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2"/>
          <a:stretch/>
        </p:blipFill>
        <p:spPr bwMode="auto">
          <a:xfrm>
            <a:off x="180808" y="1484784"/>
            <a:ext cx="89631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698" t="41141" r="20669" b="14563"/>
          <a:stretch/>
        </p:blipFill>
        <p:spPr>
          <a:xfrm>
            <a:off x="107504" y="241393"/>
            <a:ext cx="9036496" cy="59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74" y="2739614"/>
            <a:ext cx="8687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Mahasiswa mampu</a:t>
            </a:r>
            <a:r>
              <a:rPr lang="id-ID" sz="3200" dirty="0"/>
              <a:t> </a:t>
            </a:r>
            <a:r>
              <a:rPr lang="id-ID" sz="3200" dirty="0"/>
              <a:t>menjelaskan</a:t>
            </a:r>
            <a:r>
              <a:rPr lang="id-ID" sz="3200" dirty="0"/>
              <a:t> </a:t>
            </a:r>
            <a:r>
              <a:rPr lang="id-ID" sz="3200" dirty="0"/>
              <a:t>tentang</a:t>
            </a:r>
            <a:r>
              <a:rPr lang="id-ID" sz="3200" dirty="0"/>
              <a:t> </a:t>
            </a:r>
            <a:r>
              <a:rPr lang="id-ID" sz="3200" dirty="0"/>
              <a:t>pelayanan prima di laboratorium (</a:t>
            </a:r>
            <a:r>
              <a:rPr lang="id-ID" sz="3200" i="1" dirty="0"/>
              <a:t>Service Excellent)</a:t>
            </a:r>
            <a:endParaRPr lang="id-ID" sz="3200" dirty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1360921" y="1225321"/>
            <a:ext cx="5946308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sz="3600" b="1" dirty="0">
                <a:ea typeface="Arial Unicode MS" pitchFamily="34" charset="-128"/>
                <a:sym typeface="+mn-ea"/>
              </a:rPr>
              <a:t>TUJUAN PEMBELAJARAN/ LO</a:t>
            </a:r>
            <a:r>
              <a:rPr sz="3600" b="1" dirty="0">
                <a:ea typeface="Arial Unicode MS" pitchFamily="34" charset="-128"/>
                <a:sym typeface="+mn-ea"/>
              </a:rPr>
              <a:t>/</a:t>
            </a:r>
          </a:p>
          <a:p>
            <a:pPr algn="ctr"/>
            <a:r>
              <a:rPr sz="3600" b="1" dirty="0">
                <a:ea typeface="Arial Unicode MS" pitchFamily="34" charset="-128"/>
                <a:sym typeface="+mn-ea"/>
              </a:rPr>
              <a:t> </a:t>
            </a:r>
            <a:r>
              <a:rPr sz="3600" b="1" dirty="0">
                <a:ea typeface="Arial Unicode MS" pitchFamily="34" charset="-128"/>
                <a:sym typeface="+mn-ea"/>
              </a:rPr>
              <a:t>CAPAIAN PEMBELAJARAN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832"/>
            <a:ext cx="7772400" cy="1456267"/>
          </a:xfrm>
        </p:spPr>
        <p:txBody>
          <a:bodyPr>
            <a:normAutofit/>
          </a:bodyPr>
          <a:lstStyle/>
          <a:p>
            <a:pPr algn="ctr"/>
            <a:r>
              <a:rPr lang="id-ID" sz="6000" dirty="0"/>
              <a:t>TERIMA KASIH</a:t>
            </a:r>
            <a:endParaRPr lang="id-ID" sz="6000" dirty="0"/>
          </a:p>
        </p:txBody>
      </p:sp>
    </p:spTree>
    <p:extLst>
      <p:ext uri="{BB962C8B-B14F-4D97-AF65-F5344CB8AC3E}">
        <p14:creationId xmlns:p14="http://schemas.microsoft.com/office/powerpoint/2010/main" val="56745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071702" cy="23636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1176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6012"/>
            <a:ext cx="1643074" cy="592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672977"/>
            <a:ext cx="502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/>
              <a:t>QS, Al-Baqarah (2): 267</a:t>
            </a:r>
            <a:endParaRPr lang="id-ID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4" y="1390756"/>
            <a:ext cx="86764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“Hai orang-orang yang beriman, nafkahkanlah (di jalan Allah) sebagian dari hasil usahamu yang baik-baik dan sebagian dari apa yang kamu keluarkan dari bumi untuk kamu dan janganlah kamu memilih yang buruk-buruk lalu kamu nafkahkan darinya padahal kamu sendiri tidak mau mengambilnya melainkan dengan memicingkan mata terhadapnya. Dan ketahuilah bahwa Allah Maha Kaya lagi Maha Terpuji”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854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" y="1412776"/>
            <a:ext cx="875617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3"/>
          <a:stretch/>
        </p:blipFill>
        <p:spPr>
          <a:xfrm>
            <a:off x="0" y="260648"/>
            <a:ext cx="91210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9" y="1875654"/>
            <a:ext cx="86872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• Excellent service atau disebut juga Pelayanan Prima adalah melakukan pelayanan sebaik mungkin kepada para pelanggan, sehingga pelanggan menjadi merasa puas. </a:t>
            </a:r>
          </a:p>
          <a:p>
            <a:endParaRPr lang="id-ID" sz="3200" dirty="0"/>
          </a:p>
          <a:p>
            <a:r>
              <a:rPr lang="id-ID" sz="3200" dirty="0"/>
              <a:t>• Melakukan pelayanan sebaik mungkin kepada para pelanggan atau konsumen sehingga menimbulkan rasa yang puas.</a:t>
            </a:r>
            <a:endParaRPr lang="id-ID" sz="3200" dirty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4283968" y="498602"/>
            <a:ext cx="4139659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3600" dirty="0" smtClean="0"/>
              <a:t>PELAYANAN PRIMA </a:t>
            </a:r>
          </a:p>
          <a:p>
            <a:pPr algn="ctr"/>
            <a:r>
              <a:rPr lang="id-ID" sz="3600" dirty="0" smtClean="0"/>
              <a:t>(</a:t>
            </a:r>
            <a:r>
              <a:rPr lang="id-ID" sz="3600" i="1" dirty="0" smtClean="0"/>
              <a:t>SERVICE EXCELLENT)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480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11760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6012"/>
            <a:ext cx="1643074" cy="592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339366"/>
            <a:ext cx="562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/>
              <a:t>Tujuan Pelayanan Prima</a:t>
            </a:r>
            <a:endParaRPr lang="id-ID" sz="4000" b="1" dirty="0"/>
          </a:p>
        </p:txBody>
      </p:sp>
      <p:pic>
        <p:nvPicPr>
          <p:cNvPr id="2050" name="Picture 2" descr="Apa itu Service Excellent? Pengertian dan Pentingnya Untuk Perusahaan Anda  | MA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2662"/>
            <a:ext cx="8316546" cy="55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0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19" y="1871700"/>
            <a:ext cx="8687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smtClean="0"/>
              <a:t>Tampilan Fisik (Tangiable)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 smtClean="0"/>
              <a:t>Kehandalan (Realibility)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/>
              <a:t>Daya tanggap </a:t>
            </a:r>
            <a:r>
              <a:rPr lang="id-ID" sz="3200" dirty="0" smtClean="0"/>
              <a:t>(Responsiveness)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/>
              <a:t>Jaminan </a:t>
            </a:r>
            <a:r>
              <a:rPr lang="id-ID" sz="3200" dirty="0" smtClean="0"/>
              <a:t>(Assurance)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3200" dirty="0"/>
              <a:t>Empati </a:t>
            </a:r>
            <a:r>
              <a:rPr lang="id-ID" sz="3200" dirty="0" smtClean="0"/>
              <a:t>(Emphaty)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d-ID" sz="3200" dirty="0"/>
          </a:p>
        </p:txBody>
      </p:sp>
      <p:pic>
        <p:nvPicPr>
          <p:cNvPr id="11" name="Picture 10" descr="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" y="1306"/>
            <a:ext cx="9141546" cy="1617934"/>
          </a:xfrm>
          <a:prstGeom prst="rect">
            <a:avLst/>
          </a:prstGeom>
        </p:spPr>
      </p:pic>
      <p:pic>
        <p:nvPicPr>
          <p:cNvPr id="12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619" y="235460"/>
            <a:ext cx="1643074" cy="592720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2284224" y="235460"/>
            <a:ext cx="698056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id-ID" sz="3600" dirty="0" smtClean="0"/>
              <a:t>DIMENSI PENGUKURAN KEPUASAN  </a:t>
            </a:r>
          </a:p>
        </p:txBody>
      </p:sp>
    </p:spTree>
    <p:extLst>
      <p:ext uri="{BB962C8B-B14F-4D97-AF65-F5344CB8AC3E}">
        <p14:creationId xmlns:p14="http://schemas.microsoft.com/office/powerpoint/2010/main" val="332881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UNISA_01</Template>
  <TotalTime>15215</TotalTime>
  <Words>763</Words>
  <Application>Microsoft Office PowerPoint</Application>
  <PresentationFormat>On-screen Show (4:3)</PresentationFormat>
  <Paragraphs>73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 Unicode MS</vt:lpstr>
      <vt:lpstr>Arial</vt:lpstr>
      <vt:lpstr>Calibri</vt:lpstr>
      <vt:lpstr>Presentation UNISA_01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95</cp:revision>
  <dcterms:created xsi:type="dcterms:W3CDTF">2018-06-25T02:53:00Z</dcterms:created>
  <dcterms:modified xsi:type="dcterms:W3CDTF">2021-07-04T09:07:30Z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