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36"/>
  </p:notesMasterIdLst>
  <p:handoutMasterIdLst>
    <p:handoutMasterId r:id="rId37"/>
  </p:handoutMasterIdLst>
  <p:sldIdLst>
    <p:sldId id="308" r:id="rId2"/>
    <p:sldId id="309" r:id="rId3"/>
    <p:sldId id="257" r:id="rId4"/>
    <p:sldId id="258" r:id="rId5"/>
    <p:sldId id="259" r:id="rId6"/>
    <p:sldId id="260" r:id="rId7"/>
    <p:sldId id="261" r:id="rId8"/>
    <p:sldId id="262" r:id="rId9"/>
    <p:sldId id="263" r:id="rId10"/>
    <p:sldId id="264" r:id="rId11"/>
    <p:sldId id="279" r:id="rId12"/>
    <p:sldId id="281" r:id="rId13"/>
    <p:sldId id="282" r:id="rId14"/>
    <p:sldId id="283" r:id="rId15"/>
    <p:sldId id="284" r:id="rId16"/>
    <p:sldId id="291" r:id="rId17"/>
    <p:sldId id="292" r:id="rId18"/>
    <p:sldId id="293" r:id="rId19"/>
    <p:sldId id="294" r:id="rId20"/>
    <p:sldId id="295" r:id="rId21"/>
    <p:sldId id="296" r:id="rId22"/>
    <p:sldId id="297" r:id="rId23"/>
    <p:sldId id="298" r:id="rId24"/>
    <p:sldId id="299" r:id="rId25"/>
    <p:sldId id="300" r:id="rId26"/>
    <p:sldId id="302" r:id="rId27"/>
    <p:sldId id="301" r:id="rId28"/>
    <p:sldId id="303" r:id="rId29"/>
    <p:sldId id="304" r:id="rId30"/>
    <p:sldId id="305" r:id="rId31"/>
    <p:sldId id="267" r:id="rId32"/>
    <p:sldId id="289" r:id="rId33"/>
    <p:sldId id="306" r:id="rId34"/>
    <p:sldId id="307" r:id="rId35"/>
  </p:sldIdLst>
  <p:sldSz cx="9144000" cy="6858000" type="screen4x3"/>
  <p:notesSz cx="6858000" cy="9945688"/>
  <p:defaultTextStyle>
    <a:defPPr>
      <a:defRPr lang="en-US"/>
    </a:defPPr>
    <a:lvl1pPr algn="l" rtl="0" eaLnBrk="0" fontAlgn="base" hangingPunct="0">
      <a:spcBef>
        <a:spcPct val="0"/>
      </a:spcBef>
      <a:spcAft>
        <a:spcPct val="0"/>
      </a:spcAft>
      <a:defRPr kern="1200">
        <a:solidFill>
          <a:schemeClr val="tx1"/>
        </a:solidFill>
        <a:latin typeface="Times New Roman" charset="0"/>
        <a:ea typeface="+mn-ea"/>
        <a:cs typeface="+mn-cs"/>
      </a:defRPr>
    </a:lvl1pPr>
    <a:lvl2pPr marL="457200" algn="l" rtl="0" eaLnBrk="0" fontAlgn="base" hangingPunct="0">
      <a:spcBef>
        <a:spcPct val="0"/>
      </a:spcBef>
      <a:spcAft>
        <a:spcPct val="0"/>
      </a:spcAft>
      <a:defRPr kern="1200">
        <a:solidFill>
          <a:schemeClr val="tx1"/>
        </a:solidFill>
        <a:latin typeface="Times New Roman" charset="0"/>
        <a:ea typeface="+mn-ea"/>
        <a:cs typeface="+mn-cs"/>
      </a:defRPr>
    </a:lvl2pPr>
    <a:lvl3pPr marL="914400" algn="l" rtl="0" eaLnBrk="0" fontAlgn="base" hangingPunct="0">
      <a:spcBef>
        <a:spcPct val="0"/>
      </a:spcBef>
      <a:spcAft>
        <a:spcPct val="0"/>
      </a:spcAft>
      <a:defRPr kern="1200">
        <a:solidFill>
          <a:schemeClr val="tx1"/>
        </a:solidFill>
        <a:latin typeface="Times New Roman" charset="0"/>
        <a:ea typeface="+mn-ea"/>
        <a:cs typeface="+mn-cs"/>
      </a:defRPr>
    </a:lvl3pPr>
    <a:lvl4pPr marL="1371600" algn="l" rtl="0" eaLnBrk="0" fontAlgn="base" hangingPunct="0">
      <a:spcBef>
        <a:spcPct val="0"/>
      </a:spcBef>
      <a:spcAft>
        <a:spcPct val="0"/>
      </a:spcAft>
      <a:defRPr kern="1200">
        <a:solidFill>
          <a:schemeClr val="tx1"/>
        </a:solidFill>
        <a:latin typeface="Times New Roman" charset="0"/>
        <a:ea typeface="+mn-ea"/>
        <a:cs typeface="+mn-cs"/>
      </a:defRPr>
    </a:lvl4pPr>
    <a:lvl5pPr marL="1828800" algn="l" rtl="0" eaLnBrk="0" fontAlgn="base" hangingPunct="0">
      <a:spcBef>
        <a:spcPct val="0"/>
      </a:spcBef>
      <a:spcAft>
        <a:spcPct val="0"/>
      </a:spcAft>
      <a:defRPr kern="1200">
        <a:solidFill>
          <a:schemeClr val="tx1"/>
        </a:solidFill>
        <a:latin typeface="Times New Roman" charset="0"/>
        <a:ea typeface="+mn-ea"/>
        <a:cs typeface="+mn-cs"/>
      </a:defRPr>
    </a:lvl5pPr>
    <a:lvl6pPr marL="2286000" algn="l" defTabSz="914400" rtl="0" eaLnBrk="1" latinLnBrk="0" hangingPunct="1">
      <a:defRPr kern="1200">
        <a:solidFill>
          <a:schemeClr val="tx1"/>
        </a:solidFill>
        <a:latin typeface="Times New Roman" charset="0"/>
        <a:ea typeface="+mn-ea"/>
        <a:cs typeface="+mn-cs"/>
      </a:defRPr>
    </a:lvl6pPr>
    <a:lvl7pPr marL="2743200" algn="l" defTabSz="914400" rtl="0" eaLnBrk="1" latinLnBrk="0" hangingPunct="1">
      <a:defRPr kern="1200">
        <a:solidFill>
          <a:schemeClr val="tx1"/>
        </a:solidFill>
        <a:latin typeface="Times New Roman" charset="0"/>
        <a:ea typeface="+mn-ea"/>
        <a:cs typeface="+mn-cs"/>
      </a:defRPr>
    </a:lvl7pPr>
    <a:lvl8pPr marL="3200400" algn="l" defTabSz="914400" rtl="0" eaLnBrk="1" latinLnBrk="0" hangingPunct="1">
      <a:defRPr kern="1200">
        <a:solidFill>
          <a:schemeClr val="tx1"/>
        </a:solidFill>
        <a:latin typeface="Times New Roman" charset="0"/>
        <a:ea typeface="+mn-ea"/>
        <a:cs typeface="+mn-cs"/>
      </a:defRPr>
    </a:lvl8pPr>
    <a:lvl9pPr marL="3657600" algn="l" defTabSz="914400" rtl="0" eaLnBrk="1" latinLnBrk="0" hangingPunct="1">
      <a:defRPr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0" autoAdjust="0"/>
    <p:restoredTop sz="94660" autoAdjust="0"/>
  </p:normalViewPr>
  <p:slideViewPr>
    <p:cSldViewPr>
      <p:cViewPr>
        <p:scale>
          <a:sx n="75" d="100"/>
          <a:sy n="75" d="100"/>
        </p:scale>
        <p:origin x="-594"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4962"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424963" name="Rectangle 3"/>
          <p:cNvSpPr>
            <a:spLocks noGrp="1" noChangeArrowheads="1"/>
          </p:cNvSpPr>
          <p:nvPr>
            <p:ph type="dt" sz="quarter"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424964" name="Rectangle 4"/>
          <p:cNvSpPr>
            <a:spLocks noGrp="1" noChangeArrowheads="1"/>
          </p:cNvSpPr>
          <p:nvPr>
            <p:ph type="ftr" sz="quarter" idx="2"/>
          </p:nvPr>
        </p:nvSpPr>
        <p:spPr bwMode="auto">
          <a:xfrm>
            <a:off x="0" y="944721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424965" name="Rectangle 5"/>
          <p:cNvSpPr>
            <a:spLocks noGrp="1" noChangeArrowheads="1"/>
          </p:cNvSpPr>
          <p:nvPr>
            <p:ph type="sldNum" sz="quarter" idx="3"/>
          </p:nvPr>
        </p:nvSpPr>
        <p:spPr bwMode="auto">
          <a:xfrm>
            <a:off x="3884613" y="944721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9F3E31E8-A5CA-4FAB-9770-0A5C6BF8D716}"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3042"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43043" name="Rectangle 3"/>
          <p:cNvSpPr>
            <a:spLocks noGrp="1" noChangeArrowheads="1"/>
          </p:cNvSpPr>
          <p:nvPr>
            <p:ph type="dt"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36868" name="Rectangle 4"/>
          <p:cNvSpPr>
            <a:spLocks noRot="1" noChangeArrowheads="1" noTextEdit="1"/>
          </p:cNvSpPr>
          <p:nvPr>
            <p:ph type="sldImg" idx="2"/>
          </p:nvPr>
        </p:nvSpPr>
        <p:spPr bwMode="auto">
          <a:xfrm>
            <a:off x="942975" y="746125"/>
            <a:ext cx="4972050" cy="3729038"/>
          </a:xfrm>
          <a:prstGeom prst="rect">
            <a:avLst/>
          </a:prstGeom>
          <a:noFill/>
          <a:ln w="9525">
            <a:solidFill>
              <a:srgbClr val="000000"/>
            </a:solidFill>
            <a:miter lim="800000"/>
            <a:headEnd/>
            <a:tailEnd/>
          </a:ln>
        </p:spPr>
      </p:sp>
      <p:sp>
        <p:nvSpPr>
          <p:cNvPr id="343045" name="Rectangle 5"/>
          <p:cNvSpPr>
            <a:spLocks noGrp="1" noChangeArrowheads="1"/>
          </p:cNvSpPr>
          <p:nvPr>
            <p:ph type="body" sz="quarter" idx="3"/>
          </p:nvPr>
        </p:nvSpPr>
        <p:spPr bwMode="auto">
          <a:xfrm>
            <a:off x="685800" y="4724400"/>
            <a:ext cx="5486400" cy="4475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43046" name="Rectangle 6"/>
          <p:cNvSpPr>
            <a:spLocks noGrp="1" noChangeArrowheads="1"/>
          </p:cNvSpPr>
          <p:nvPr>
            <p:ph type="ftr" sz="quarter" idx="4"/>
          </p:nvPr>
        </p:nvSpPr>
        <p:spPr bwMode="auto">
          <a:xfrm>
            <a:off x="0" y="944721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43047" name="Rectangle 7"/>
          <p:cNvSpPr>
            <a:spLocks noGrp="1" noChangeArrowheads="1"/>
          </p:cNvSpPr>
          <p:nvPr>
            <p:ph type="sldNum" sz="quarter" idx="5"/>
          </p:nvPr>
        </p:nvSpPr>
        <p:spPr bwMode="auto">
          <a:xfrm>
            <a:off x="3884613" y="944721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471F212F-09E5-4A42-9385-E33F9AFAF2F3}"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Ro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Ro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Ro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Ro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Ro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Ro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Ro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Ro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Ro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Ro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Ro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Ro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Ro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Ro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Ro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6"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7"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8"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9"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0"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1"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2"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3"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n-US"/>
            </a:p>
          </p:txBody>
        </p:sp>
        <p:sp>
          <p:nvSpPr>
            <p:cNvPr id="1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n-US"/>
            </a:p>
          </p:txBody>
        </p:sp>
        <p:sp>
          <p:nvSpPr>
            <p:cNvPr id="1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n-US"/>
            </a:p>
          </p:txBody>
        </p:sp>
        <p:sp>
          <p:nvSpPr>
            <p:cNvPr id="1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1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1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n-US"/>
            </a:p>
          </p:txBody>
        </p:sp>
        <p:sp>
          <p:nvSpPr>
            <p:cNvPr id="19"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2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22"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grpSp>
      <p:sp>
        <p:nvSpPr>
          <p:cNvPr id="310293"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310294"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3" name="Rectangle 23"/>
          <p:cNvSpPr>
            <a:spLocks noGrp="1" noChangeArrowheads="1"/>
          </p:cNvSpPr>
          <p:nvPr>
            <p:ph type="dt" sz="quarter" idx="10"/>
          </p:nvPr>
        </p:nvSpPr>
        <p:spPr/>
        <p:txBody>
          <a:bodyPr/>
          <a:lstStyle>
            <a:lvl1pPr>
              <a:defRPr smtClean="0"/>
            </a:lvl1pPr>
          </a:lstStyle>
          <a:p>
            <a:pPr>
              <a:defRPr/>
            </a:pPr>
            <a:endParaRPr lang="en-US"/>
          </a:p>
        </p:txBody>
      </p:sp>
      <p:sp>
        <p:nvSpPr>
          <p:cNvPr id="24" name="Rectangle 24"/>
          <p:cNvSpPr>
            <a:spLocks noGrp="1" noChangeArrowheads="1"/>
          </p:cNvSpPr>
          <p:nvPr>
            <p:ph type="ftr" sz="quarter" idx="11"/>
          </p:nvPr>
        </p:nvSpPr>
        <p:spPr/>
        <p:txBody>
          <a:bodyPr/>
          <a:lstStyle>
            <a:lvl1pPr>
              <a:defRPr smtClean="0"/>
            </a:lvl1pPr>
          </a:lstStyle>
          <a:p>
            <a:pPr>
              <a:defRPr/>
            </a:pPr>
            <a:r>
              <a:rPr lang="en-US"/>
              <a:t>Andrian Noviardy,SE.,M.Si.</a:t>
            </a:r>
          </a:p>
        </p:txBody>
      </p:sp>
      <p:sp>
        <p:nvSpPr>
          <p:cNvPr id="25" name="Rectangle 25"/>
          <p:cNvSpPr>
            <a:spLocks noGrp="1" noChangeArrowheads="1"/>
          </p:cNvSpPr>
          <p:nvPr>
            <p:ph type="sldNum" sz="quarter" idx="12"/>
          </p:nvPr>
        </p:nvSpPr>
        <p:spPr/>
        <p:txBody>
          <a:bodyPr/>
          <a:lstStyle>
            <a:lvl1pPr>
              <a:defRPr smtClean="0"/>
            </a:lvl1pPr>
          </a:lstStyle>
          <a:p>
            <a:pPr>
              <a:defRPr/>
            </a:pPr>
            <a:fld id="{C2F19103-26F6-4416-9079-3E718271C23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6" name="Rectangle 25"/>
          <p:cNvSpPr>
            <a:spLocks noGrp="1" noChangeArrowheads="1"/>
          </p:cNvSpPr>
          <p:nvPr>
            <p:ph type="sldNum" sz="quarter" idx="12"/>
          </p:nvPr>
        </p:nvSpPr>
        <p:spPr>
          <a:ln/>
        </p:spPr>
        <p:txBody>
          <a:bodyPr/>
          <a:lstStyle>
            <a:lvl1pPr>
              <a:defRPr/>
            </a:lvl1pPr>
          </a:lstStyle>
          <a:p>
            <a:pPr>
              <a:defRPr/>
            </a:pPr>
            <a:fld id="{71A83755-E3F3-43DD-99E9-D620564AB23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6" name="Rectangle 25"/>
          <p:cNvSpPr>
            <a:spLocks noGrp="1" noChangeArrowheads="1"/>
          </p:cNvSpPr>
          <p:nvPr>
            <p:ph type="sldNum" sz="quarter" idx="12"/>
          </p:nvPr>
        </p:nvSpPr>
        <p:spPr>
          <a:ln/>
        </p:spPr>
        <p:txBody>
          <a:bodyPr/>
          <a:lstStyle>
            <a:lvl1pPr>
              <a:defRPr/>
            </a:lvl1pPr>
          </a:lstStyle>
          <a:p>
            <a:pPr>
              <a:defRPr/>
            </a:pPr>
            <a:fld id="{F2322FD9-8870-4C3E-9E76-AA74043E75D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6" name="Rectangle 25"/>
          <p:cNvSpPr>
            <a:spLocks noGrp="1" noChangeArrowheads="1"/>
          </p:cNvSpPr>
          <p:nvPr>
            <p:ph type="sldNum" sz="quarter" idx="12"/>
          </p:nvPr>
        </p:nvSpPr>
        <p:spPr>
          <a:ln/>
        </p:spPr>
        <p:txBody>
          <a:bodyPr/>
          <a:lstStyle>
            <a:lvl1pPr>
              <a:defRPr/>
            </a:lvl1pPr>
          </a:lstStyle>
          <a:p>
            <a:pPr>
              <a:defRPr/>
            </a:pPr>
            <a:fld id="{958ACE19-B84C-4F1C-9319-2E872D6FFBF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6" name="Rectangle 25"/>
          <p:cNvSpPr>
            <a:spLocks noGrp="1" noChangeArrowheads="1"/>
          </p:cNvSpPr>
          <p:nvPr>
            <p:ph type="sldNum" sz="quarter" idx="12"/>
          </p:nvPr>
        </p:nvSpPr>
        <p:spPr>
          <a:ln/>
        </p:spPr>
        <p:txBody>
          <a:bodyPr/>
          <a:lstStyle>
            <a:lvl1pPr>
              <a:defRPr/>
            </a:lvl1pPr>
          </a:lstStyle>
          <a:p>
            <a:pPr>
              <a:defRPr/>
            </a:pPr>
            <a:fld id="{29FA3286-E11F-4D2D-A52A-969EB66BDA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7" name="Rectangle 25"/>
          <p:cNvSpPr>
            <a:spLocks noGrp="1" noChangeArrowheads="1"/>
          </p:cNvSpPr>
          <p:nvPr>
            <p:ph type="sldNum" sz="quarter" idx="12"/>
          </p:nvPr>
        </p:nvSpPr>
        <p:spPr>
          <a:ln/>
        </p:spPr>
        <p:txBody>
          <a:bodyPr/>
          <a:lstStyle>
            <a:lvl1pPr>
              <a:defRPr/>
            </a:lvl1pPr>
          </a:lstStyle>
          <a:p>
            <a:pPr>
              <a:defRPr/>
            </a:pPr>
            <a:fld id="{346590A3-6AC3-47E3-A7D4-921235014A1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3"/>
          <p:cNvSpPr>
            <a:spLocks noGrp="1" noChangeArrowheads="1"/>
          </p:cNvSpPr>
          <p:nvPr>
            <p:ph type="dt" sz="half" idx="10"/>
          </p:nvPr>
        </p:nvSpPr>
        <p:spPr>
          <a:ln/>
        </p:spPr>
        <p:txBody>
          <a:bodyPr/>
          <a:lstStyle>
            <a:lvl1pPr>
              <a:defRPr/>
            </a:lvl1pPr>
          </a:lstStyle>
          <a:p>
            <a:pPr>
              <a:defRPr/>
            </a:pPr>
            <a:endParaRPr lang="en-US"/>
          </a:p>
        </p:txBody>
      </p:sp>
      <p:sp>
        <p:nvSpPr>
          <p:cNvPr id="8"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9" name="Rectangle 25"/>
          <p:cNvSpPr>
            <a:spLocks noGrp="1" noChangeArrowheads="1"/>
          </p:cNvSpPr>
          <p:nvPr>
            <p:ph type="sldNum" sz="quarter" idx="12"/>
          </p:nvPr>
        </p:nvSpPr>
        <p:spPr>
          <a:ln/>
        </p:spPr>
        <p:txBody>
          <a:bodyPr/>
          <a:lstStyle>
            <a:lvl1pPr>
              <a:defRPr/>
            </a:lvl1pPr>
          </a:lstStyle>
          <a:p>
            <a:pPr>
              <a:defRPr/>
            </a:pPr>
            <a:fld id="{C73F1056-55EC-4C13-9331-986B8A45787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3"/>
          <p:cNvSpPr>
            <a:spLocks noGrp="1" noChangeArrowheads="1"/>
          </p:cNvSpPr>
          <p:nvPr>
            <p:ph type="dt" sz="half" idx="10"/>
          </p:nvPr>
        </p:nvSpPr>
        <p:spPr>
          <a:ln/>
        </p:spPr>
        <p:txBody>
          <a:bodyPr/>
          <a:lstStyle>
            <a:lvl1pPr>
              <a:defRPr/>
            </a:lvl1pPr>
          </a:lstStyle>
          <a:p>
            <a:pPr>
              <a:defRPr/>
            </a:pPr>
            <a:endParaRPr lang="en-US"/>
          </a:p>
        </p:txBody>
      </p:sp>
      <p:sp>
        <p:nvSpPr>
          <p:cNvPr id="4"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5" name="Rectangle 25"/>
          <p:cNvSpPr>
            <a:spLocks noGrp="1" noChangeArrowheads="1"/>
          </p:cNvSpPr>
          <p:nvPr>
            <p:ph type="sldNum" sz="quarter" idx="12"/>
          </p:nvPr>
        </p:nvSpPr>
        <p:spPr>
          <a:ln/>
        </p:spPr>
        <p:txBody>
          <a:bodyPr/>
          <a:lstStyle>
            <a:lvl1pPr>
              <a:defRPr/>
            </a:lvl1pPr>
          </a:lstStyle>
          <a:p>
            <a:pPr>
              <a:defRPr/>
            </a:pPr>
            <a:fld id="{12A0F259-1489-4FA4-AFE5-C659B53A89A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en-US"/>
          </a:p>
        </p:txBody>
      </p:sp>
      <p:sp>
        <p:nvSpPr>
          <p:cNvPr id="3"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4" name="Rectangle 25"/>
          <p:cNvSpPr>
            <a:spLocks noGrp="1" noChangeArrowheads="1"/>
          </p:cNvSpPr>
          <p:nvPr>
            <p:ph type="sldNum" sz="quarter" idx="12"/>
          </p:nvPr>
        </p:nvSpPr>
        <p:spPr>
          <a:ln/>
        </p:spPr>
        <p:txBody>
          <a:bodyPr/>
          <a:lstStyle>
            <a:lvl1pPr>
              <a:defRPr/>
            </a:lvl1pPr>
          </a:lstStyle>
          <a:p>
            <a:pPr>
              <a:defRPr/>
            </a:pPr>
            <a:fld id="{63165F4B-F4EE-448E-8219-72E5D1D853C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7" name="Rectangle 25"/>
          <p:cNvSpPr>
            <a:spLocks noGrp="1" noChangeArrowheads="1"/>
          </p:cNvSpPr>
          <p:nvPr>
            <p:ph type="sldNum" sz="quarter" idx="12"/>
          </p:nvPr>
        </p:nvSpPr>
        <p:spPr>
          <a:ln/>
        </p:spPr>
        <p:txBody>
          <a:bodyPr/>
          <a:lstStyle>
            <a:lvl1pPr>
              <a:defRPr/>
            </a:lvl1pPr>
          </a:lstStyle>
          <a:p>
            <a:pPr>
              <a:defRPr/>
            </a:pPr>
            <a:fld id="{A483FB84-BDE9-4A32-B4C4-F6C8B09A939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r>
              <a:rPr lang="en-US"/>
              <a:t>Andrian Noviardy,SE.,M.Si.</a:t>
            </a:r>
          </a:p>
        </p:txBody>
      </p:sp>
      <p:sp>
        <p:nvSpPr>
          <p:cNvPr id="7" name="Rectangle 25"/>
          <p:cNvSpPr>
            <a:spLocks noGrp="1" noChangeArrowheads="1"/>
          </p:cNvSpPr>
          <p:nvPr>
            <p:ph type="sldNum" sz="quarter" idx="12"/>
          </p:nvPr>
        </p:nvSpPr>
        <p:spPr>
          <a:ln/>
        </p:spPr>
        <p:txBody>
          <a:bodyPr/>
          <a:lstStyle>
            <a:lvl1pPr>
              <a:defRPr/>
            </a:lvl1pPr>
          </a:lstStyle>
          <a:p>
            <a:pPr>
              <a:defRPr/>
            </a:pPr>
            <a:fld id="{6C6FDF54-7A6B-47C9-B295-62D27BAE609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44000" cy="6934200"/>
            <a:chOff x="0" y="0"/>
            <a:chExt cx="5760" cy="4368"/>
          </a:xfrm>
        </p:grpSpPr>
        <p:sp>
          <p:nvSpPr>
            <p:cNvPr id="309251"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309252"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309253"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309254"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309255"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309256"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309257"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309258"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309259"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n-US"/>
            </a:p>
          </p:txBody>
        </p:sp>
        <p:sp>
          <p:nvSpPr>
            <p:cNvPr id="309260"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n-US"/>
            </a:p>
          </p:txBody>
        </p:sp>
        <p:sp>
          <p:nvSpPr>
            <p:cNvPr id="309261"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n-US"/>
            </a:p>
          </p:txBody>
        </p:sp>
        <p:sp>
          <p:nvSpPr>
            <p:cNvPr id="309262"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309263"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309264"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n-US"/>
            </a:p>
          </p:txBody>
        </p:sp>
        <p:sp>
          <p:nvSpPr>
            <p:cNvPr id="309265"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n-US"/>
            </a:p>
          </p:txBody>
        </p:sp>
        <p:sp>
          <p:nvSpPr>
            <p:cNvPr id="309266"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309267"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309268"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grpSp>
      <p:sp>
        <p:nvSpPr>
          <p:cNvPr id="309269"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9270"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9271"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effectLst>
                  <a:outerShdw blurRad="38100" dist="38100" dir="2700000" algn="tl">
                    <a:srgbClr val="000000"/>
                  </a:outerShdw>
                </a:effectLst>
              </a:defRPr>
            </a:lvl1pPr>
          </a:lstStyle>
          <a:p>
            <a:pPr>
              <a:defRPr/>
            </a:pPr>
            <a:endParaRPr lang="en-US"/>
          </a:p>
        </p:txBody>
      </p:sp>
      <p:sp>
        <p:nvSpPr>
          <p:cNvPr id="309272"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smtClean="0">
                <a:effectLst>
                  <a:outerShdw blurRad="38100" dist="38100" dir="2700000" algn="tl">
                    <a:srgbClr val="000000"/>
                  </a:outerShdw>
                </a:effectLst>
              </a:defRPr>
            </a:lvl1pPr>
          </a:lstStyle>
          <a:p>
            <a:pPr>
              <a:defRPr/>
            </a:pPr>
            <a:r>
              <a:rPr lang="en-US"/>
              <a:t>Andrian Noviardy,SE.,M.Si.</a:t>
            </a:r>
          </a:p>
        </p:txBody>
      </p:sp>
      <p:sp>
        <p:nvSpPr>
          <p:cNvPr id="309273"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effectLst>
                  <a:outerShdw blurRad="38100" dist="38100" dir="2700000" algn="tl">
                    <a:srgbClr val="000000"/>
                  </a:outerShdw>
                </a:effectLst>
              </a:defRPr>
            </a:lvl1pPr>
          </a:lstStyle>
          <a:p>
            <a:pPr>
              <a:defRPr/>
            </a:pPr>
            <a:fld id="{AA64DFBD-387B-49A2-958D-EE02633B2269}"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14"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p:txBody>
          <a:bodyPr/>
          <a:lstStyle/>
          <a:p>
            <a:r>
              <a:rPr lang="en-US" dirty="0" err="1" smtClean="0"/>
              <a:t>Pusat</a:t>
            </a:r>
            <a:r>
              <a:rPr lang="en-US" dirty="0" smtClean="0"/>
              <a:t> </a:t>
            </a:r>
            <a:r>
              <a:rPr lang="en-US" dirty="0" err="1" smtClean="0"/>
              <a:t>Pertanggungjawanan</a:t>
            </a:r>
            <a:r>
              <a:rPr lang="en-US" dirty="0" smtClean="0"/>
              <a:t> : </a:t>
            </a:r>
            <a:r>
              <a:rPr lang="en-US" dirty="0" err="1" smtClean="0"/>
              <a:t>Pendapatan</a:t>
            </a:r>
            <a:r>
              <a:rPr lang="en-US" dirty="0" smtClean="0"/>
              <a:t> </a:t>
            </a:r>
            <a:r>
              <a:rPr lang="en-US" dirty="0" err="1" smtClean="0"/>
              <a:t>dan</a:t>
            </a:r>
            <a:r>
              <a:rPr lang="en-US" dirty="0" smtClean="0"/>
              <a:t> Biaya</a:t>
            </a:r>
            <a:endParaRPr lang="en-US" dirty="0"/>
          </a:p>
        </p:txBody>
      </p:sp>
      <p:sp>
        <p:nvSpPr>
          <p:cNvPr id="5" name="Subtitle 4"/>
          <p:cNvSpPr>
            <a:spLocks noGrp="1"/>
          </p:cNvSpPr>
          <p:nvPr>
            <p:ph type="subTitle"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Grp="1" noChangeArrowheads="1"/>
          </p:cNvSpPr>
          <p:nvPr>
            <p:ph type="title"/>
          </p:nvPr>
        </p:nvSpPr>
        <p:spPr/>
        <p:txBody>
          <a:bodyPr/>
          <a:lstStyle/>
          <a:p>
            <a:pPr eaLnBrk="1" hangingPunct="1">
              <a:defRPr/>
            </a:pPr>
            <a:r>
              <a:rPr lang="en-US" smtClean="0"/>
              <a:t>Efisiensi dan Efektifitas</a:t>
            </a:r>
          </a:p>
        </p:txBody>
      </p:sp>
      <p:sp>
        <p:nvSpPr>
          <p:cNvPr id="340995" name="Rectangle 3"/>
          <p:cNvSpPr>
            <a:spLocks noGrp="1" noChangeArrowheads="1"/>
          </p:cNvSpPr>
          <p:nvPr>
            <p:ph type="body" idx="1"/>
          </p:nvPr>
        </p:nvSpPr>
        <p:spPr/>
        <p:txBody>
          <a:bodyPr/>
          <a:lstStyle/>
          <a:p>
            <a:pPr algn="just" eaLnBrk="1" hangingPunct="1">
              <a:defRPr/>
            </a:pPr>
            <a:r>
              <a:rPr lang="en-US" dirty="0" err="1" smtClean="0"/>
              <a:t>Efisiensi</a:t>
            </a:r>
            <a:r>
              <a:rPr lang="en-US" dirty="0" smtClean="0"/>
              <a:t> </a:t>
            </a:r>
            <a:r>
              <a:rPr lang="en-US" dirty="0" err="1" smtClean="0"/>
              <a:t>dan</a:t>
            </a:r>
            <a:r>
              <a:rPr lang="en-US" dirty="0" smtClean="0"/>
              <a:t> </a:t>
            </a:r>
            <a:r>
              <a:rPr lang="en-US" dirty="0" err="1" smtClean="0"/>
              <a:t>efektifitas</a:t>
            </a:r>
            <a:r>
              <a:rPr lang="en-US" dirty="0" smtClean="0"/>
              <a:t> </a:t>
            </a:r>
            <a:r>
              <a:rPr lang="en-US" dirty="0" err="1" smtClean="0"/>
              <a:t>saling</a:t>
            </a:r>
            <a:r>
              <a:rPr lang="en-US" dirty="0" smtClean="0"/>
              <a:t> </a:t>
            </a:r>
            <a:r>
              <a:rPr lang="en-US" dirty="0" err="1" smtClean="0"/>
              <a:t>berkaitan</a:t>
            </a:r>
            <a:r>
              <a:rPr lang="en-US" dirty="0" smtClean="0"/>
              <a:t>, </a:t>
            </a:r>
            <a:r>
              <a:rPr lang="en-US" dirty="0" err="1" smtClean="0"/>
              <a:t>setiap</a:t>
            </a:r>
            <a:r>
              <a:rPr lang="en-US" dirty="0" smtClean="0"/>
              <a:t> </a:t>
            </a:r>
            <a:r>
              <a:rPr lang="en-US" dirty="0" err="1" smtClean="0"/>
              <a:t>pusat</a:t>
            </a:r>
            <a:r>
              <a:rPr lang="en-US" dirty="0" smtClean="0"/>
              <a:t> </a:t>
            </a:r>
            <a:r>
              <a:rPr lang="en-US" dirty="0" err="1" smtClean="0"/>
              <a:t>pertanggungjawaban</a:t>
            </a:r>
            <a:r>
              <a:rPr lang="en-US" dirty="0" smtClean="0"/>
              <a:t> </a:t>
            </a:r>
            <a:r>
              <a:rPr lang="en-US" dirty="0" err="1" smtClean="0"/>
              <a:t>harus</a:t>
            </a:r>
            <a:r>
              <a:rPr lang="en-US" dirty="0" smtClean="0"/>
              <a:t> </a:t>
            </a:r>
            <a:r>
              <a:rPr lang="en-US" dirty="0" err="1" smtClean="0"/>
              <a:t>efektif</a:t>
            </a:r>
            <a:r>
              <a:rPr lang="en-US" dirty="0" smtClean="0"/>
              <a:t> </a:t>
            </a:r>
            <a:r>
              <a:rPr lang="en-US" dirty="0" err="1" smtClean="0"/>
              <a:t>dan</a:t>
            </a:r>
            <a:r>
              <a:rPr lang="en-US" dirty="0" smtClean="0"/>
              <a:t> </a:t>
            </a:r>
            <a:r>
              <a:rPr lang="en-US" dirty="0" err="1" smtClean="0"/>
              <a:t>efisien</a:t>
            </a:r>
            <a:r>
              <a:rPr lang="en-US" dirty="0" smtClean="0"/>
              <a:t>.</a:t>
            </a:r>
          </a:p>
          <a:p>
            <a:pPr algn="just" eaLnBrk="1" hangingPunct="1">
              <a:defRPr/>
            </a:pPr>
            <a:r>
              <a:rPr lang="en-US" dirty="0" err="1" smtClean="0"/>
              <a:t>Secara</a:t>
            </a:r>
            <a:r>
              <a:rPr lang="en-US" dirty="0" smtClean="0"/>
              <a:t> </a:t>
            </a:r>
            <a:r>
              <a:rPr lang="en-US" dirty="0" err="1" smtClean="0"/>
              <a:t>ringkas</a:t>
            </a:r>
            <a:r>
              <a:rPr lang="en-US" dirty="0" smtClean="0"/>
              <a:t>, </a:t>
            </a:r>
            <a:r>
              <a:rPr lang="en-US" dirty="0" err="1" smtClean="0"/>
              <a:t>suatu</a:t>
            </a:r>
            <a:r>
              <a:rPr lang="en-US" dirty="0" smtClean="0"/>
              <a:t> </a:t>
            </a:r>
            <a:r>
              <a:rPr lang="en-US" dirty="0" err="1" smtClean="0"/>
              <a:t>pusat</a:t>
            </a:r>
            <a:r>
              <a:rPr lang="en-US" dirty="0" smtClean="0"/>
              <a:t> </a:t>
            </a:r>
            <a:r>
              <a:rPr lang="en-US" dirty="0" err="1" smtClean="0"/>
              <a:t>pertanggungjawaban</a:t>
            </a:r>
            <a:r>
              <a:rPr lang="en-US" dirty="0" smtClean="0"/>
              <a:t> </a:t>
            </a:r>
            <a:r>
              <a:rPr lang="en-US" dirty="0" err="1" smtClean="0"/>
              <a:t>akan</a:t>
            </a:r>
            <a:r>
              <a:rPr lang="en-US" dirty="0" smtClean="0"/>
              <a:t> </a:t>
            </a:r>
            <a:r>
              <a:rPr lang="en-US" dirty="0" err="1" smtClean="0"/>
              <a:t>bersifat</a:t>
            </a:r>
            <a:r>
              <a:rPr lang="en-US" dirty="0" smtClean="0"/>
              <a:t> </a:t>
            </a:r>
            <a:r>
              <a:rPr lang="en-US" dirty="0" err="1" smtClean="0"/>
              <a:t>efisien</a:t>
            </a:r>
            <a:r>
              <a:rPr lang="en-US" dirty="0" smtClean="0"/>
              <a:t> </a:t>
            </a:r>
            <a:r>
              <a:rPr lang="en-US" dirty="0" err="1" smtClean="0"/>
              <a:t>jika</a:t>
            </a:r>
            <a:r>
              <a:rPr lang="en-US" dirty="0" smtClean="0"/>
              <a:t> </a:t>
            </a:r>
            <a:r>
              <a:rPr lang="en-US" dirty="0" err="1" smtClean="0"/>
              <a:t>melakukan</a:t>
            </a:r>
            <a:r>
              <a:rPr lang="en-US" dirty="0" smtClean="0"/>
              <a:t> </a:t>
            </a:r>
            <a:r>
              <a:rPr lang="en-US" dirty="0" err="1" smtClean="0"/>
              <a:t>sesuatu</a:t>
            </a:r>
            <a:r>
              <a:rPr lang="en-US" dirty="0" smtClean="0"/>
              <a:t> </a:t>
            </a:r>
            <a:r>
              <a:rPr lang="en-US" dirty="0" err="1" smtClean="0"/>
              <a:t>dengan</a:t>
            </a:r>
            <a:r>
              <a:rPr lang="en-US" dirty="0" smtClean="0"/>
              <a:t> </a:t>
            </a:r>
            <a:r>
              <a:rPr lang="en-US" dirty="0" err="1" smtClean="0"/>
              <a:t>tepat</a:t>
            </a:r>
            <a:r>
              <a:rPr lang="en-US" dirty="0" smtClean="0"/>
              <a:t>, </a:t>
            </a:r>
            <a:r>
              <a:rPr lang="en-US" dirty="0" err="1" smtClean="0"/>
              <a:t>dan</a:t>
            </a:r>
            <a:r>
              <a:rPr lang="en-US" dirty="0" smtClean="0"/>
              <a:t> </a:t>
            </a:r>
            <a:r>
              <a:rPr lang="en-US" dirty="0" err="1" smtClean="0"/>
              <a:t>akan</a:t>
            </a:r>
            <a:r>
              <a:rPr lang="en-US" dirty="0" smtClean="0"/>
              <a:t> </a:t>
            </a:r>
            <a:r>
              <a:rPr lang="en-US" dirty="0" err="1" smtClean="0"/>
              <a:t>efektif</a:t>
            </a:r>
            <a:r>
              <a:rPr lang="en-US" dirty="0" smtClean="0"/>
              <a:t> </a:t>
            </a:r>
            <a:r>
              <a:rPr lang="en-US" dirty="0" err="1" smtClean="0"/>
              <a:t>jika</a:t>
            </a:r>
            <a:r>
              <a:rPr lang="en-US" dirty="0" smtClean="0"/>
              <a:t> </a:t>
            </a:r>
            <a:r>
              <a:rPr lang="en-US" dirty="0" err="1" smtClean="0"/>
              <a:t>melakukan</a:t>
            </a:r>
            <a:r>
              <a:rPr lang="en-US" dirty="0" smtClean="0"/>
              <a:t> </a:t>
            </a:r>
            <a:r>
              <a:rPr lang="en-US" dirty="0" err="1" smtClean="0"/>
              <a:t>hal-hal</a:t>
            </a:r>
            <a:r>
              <a:rPr lang="en-US" dirty="0" smtClean="0"/>
              <a:t> yang </a:t>
            </a:r>
            <a:r>
              <a:rPr lang="en-US" dirty="0" err="1" smtClean="0"/>
              <a:t>tepat</a:t>
            </a:r>
            <a:r>
              <a:rPr lang="en-US" dirty="0" smtClean="0"/>
              <a:t>.</a:t>
            </a:r>
          </a:p>
          <a:p>
            <a:pPr algn="just" eaLnBrk="1" hangingPunct="1">
              <a:defRPr/>
            </a:pPr>
            <a:r>
              <a:rPr lang="en-US" dirty="0" err="1" smtClean="0"/>
              <a:t>Ukuran</a:t>
            </a:r>
            <a:r>
              <a:rPr lang="en-US" dirty="0" smtClean="0"/>
              <a:t> yang </a:t>
            </a:r>
            <a:r>
              <a:rPr lang="en-US" dirty="0" err="1" smtClean="0"/>
              <a:t>tepat</a:t>
            </a:r>
            <a:r>
              <a:rPr lang="en-US" dirty="0" smtClean="0"/>
              <a:t> </a:t>
            </a:r>
            <a:r>
              <a:rPr lang="en-US" dirty="0" err="1" smtClean="0"/>
              <a:t>untuk</a:t>
            </a:r>
            <a:r>
              <a:rPr lang="en-US" dirty="0" smtClean="0"/>
              <a:t> </a:t>
            </a:r>
            <a:r>
              <a:rPr lang="en-US" dirty="0" err="1" smtClean="0"/>
              <a:t>organisasi</a:t>
            </a:r>
            <a:r>
              <a:rPr lang="en-US" dirty="0" smtClean="0"/>
              <a:t> profit </a:t>
            </a:r>
            <a:r>
              <a:rPr lang="en-US" dirty="0" err="1" smtClean="0"/>
              <a:t>adalah</a:t>
            </a:r>
            <a:r>
              <a:rPr lang="en-US" dirty="0" smtClean="0"/>
              <a:t> </a:t>
            </a:r>
            <a:r>
              <a:rPr lang="en-US" dirty="0" err="1" smtClean="0"/>
              <a:t>laba</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40995">
                                            <p:txEl>
                                              <p:pRg st="0" end="0"/>
                                            </p:txEl>
                                          </p:spTgt>
                                        </p:tgtEl>
                                        <p:attrNameLst>
                                          <p:attrName>style.visibility</p:attrName>
                                        </p:attrNameLst>
                                      </p:cBhvr>
                                      <p:to>
                                        <p:strVal val="visible"/>
                                      </p:to>
                                    </p:set>
                                    <p:anim calcmode="lin" valueType="num">
                                      <p:cBhvr>
                                        <p:cTn id="7" dur="1000" fill="hold"/>
                                        <p:tgtEl>
                                          <p:spTgt spid="34099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4099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099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40995">
                                            <p:txEl>
                                              <p:pRg st="1" end="1"/>
                                            </p:txEl>
                                          </p:spTgt>
                                        </p:tgtEl>
                                        <p:attrNameLst>
                                          <p:attrName>style.visibility</p:attrName>
                                        </p:attrNameLst>
                                      </p:cBhvr>
                                      <p:to>
                                        <p:strVal val="visible"/>
                                      </p:to>
                                    </p:set>
                                    <p:anim calcmode="lin" valueType="num">
                                      <p:cBhvr>
                                        <p:cTn id="14" dur="1000" fill="hold"/>
                                        <p:tgtEl>
                                          <p:spTgt spid="340995">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4099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4099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40995">
                                            <p:txEl>
                                              <p:pRg st="2" end="2"/>
                                            </p:txEl>
                                          </p:spTgt>
                                        </p:tgtEl>
                                        <p:attrNameLst>
                                          <p:attrName>style.visibility</p:attrName>
                                        </p:attrNameLst>
                                      </p:cBhvr>
                                      <p:to>
                                        <p:strVal val="visible"/>
                                      </p:to>
                                    </p:set>
                                    <p:anim calcmode="lin" valueType="num">
                                      <p:cBhvr>
                                        <p:cTn id="21" dur="1000" fill="hold"/>
                                        <p:tgtEl>
                                          <p:spTgt spid="340995">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4099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409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p:txBody>
          <a:bodyPr/>
          <a:lstStyle/>
          <a:p>
            <a:pPr eaLnBrk="1" hangingPunct="1">
              <a:defRPr/>
            </a:pPr>
            <a:r>
              <a:rPr lang="en-US" sz="4000" dirty="0" err="1" smtClean="0"/>
              <a:t>Jenis-jenis</a:t>
            </a:r>
            <a:r>
              <a:rPr lang="en-US" sz="4000" dirty="0" smtClean="0"/>
              <a:t> </a:t>
            </a:r>
            <a:r>
              <a:rPr lang="en-US" sz="4000" dirty="0" err="1" smtClean="0"/>
              <a:t>Pusat</a:t>
            </a:r>
            <a:r>
              <a:rPr lang="en-US" sz="4000" dirty="0" smtClean="0"/>
              <a:t> </a:t>
            </a:r>
            <a:r>
              <a:rPr lang="en-US" sz="4000" dirty="0" err="1" smtClean="0"/>
              <a:t>pertanggungjawaban</a:t>
            </a:r>
            <a:endParaRPr lang="en-US" sz="4000" dirty="0" smtClean="0"/>
          </a:p>
        </p:txBody>
      </p:sp>
      <p:sp>
        <p:nvSpPr>
          <p:cNvPr id="385027" name="Rectangle 3"/>
          <p:cNvSpPr>
            <a:spLocks noGrp="1" noChangeArrowheads="1"/>
          </p:cNvSpPr>
          <p:nvPr>
            <p:ph type="body" idx="1"/>
          </p:nvPr>
        </p:nvSpPr>
        <p:spPr/>
        <p:txBody>
          <a:bodyPr/>
          <a:lstStyle/>
          <a:p>
            <a:pPr eaLnBrk="1" hangingPunct="1">
              <a:defRPr/>
            </a:pPr>
            <a:r>
              <a:rPr lang="en-US" dirty="0" err="1" smtClean="0"/>
              <a:t>Pusat</a:t>
            </a:r>
            <a:r>
              <a:rPr lang="en-US" dirty="0" smtClean="0"/>
              <a:t> </a:t>
            </a:r>
            <a:r>
              <a:rPr lang="en-US" dirty="0" err="1" smtClean="0"/>
              <a:t>Pendapatan</a:t>
            </a:r>
            <a:endParaRPr lang="en-US" dirty="0" smtClean="0"/>
          </a:p>
          <a:p>
            <a:pPr eaLnBrk="1" hangingPunct="1">
              <a:defRPr/>
            </a:pPr>
            <a:r>
              <a:rPr lang="en-US" dirty="0" err="1" smtClean="0"/>
              <a:t>Pusat</a:t>
            </a:r>
            <a:r>
              <a:rPr lang="en-US" dirty="0" smtClean="0"/>
              <a:t> </a:t>
            </a:r>
            <a:r>
              <a:rPr lang="en-US" dirty="0" err="1" smtClean="0"/>
              <a:t>Beban</a:t>
            </a:r>
            <a:r>
              <a:rPr lang="en-US" dirty="0" smtClean="0"/>
              <a:t> / Biaya</a:t>
            </a:r>
          </a:p>
          <a:p>
            <a:pPr eaLnBrk="1" hangingPunct="1">
              <a:buFont typeface="Wingdings" pitchFamily="2" charset="2"/>
              <a:buNone/>
              <a:defRPr/>
            </a:pPr>
            <a:r>
              <a:rPr lang="en-US" dirty="0" smtClean="0"/>
              <a:t>	 - </a:t>
            </a:r>
            <a:r>
              <a:rPr lang="en-US" dirty="0" err="1" smtClean="0"/>
              <a:t>Beban</a:t>
            </a:r>
            <a:r>
              <a:rPr lang="en-US" dirty="0" smtClean="0"/>
              <a:t> / Biaya </a:t>
            </a:r>
            <a:r>
              <a:rPr lang="en-US" dirty="0" err="1" smtClean="0"/>
              <a:t>Teknik</a:t>
            </a:r>
            <a:endParaRPr lang="en-US" dirty="0" smtClean="0"/>
          </a:p>
          <a:p>
            <a:pPr eaLnBrk="1" hangingPunct="1">
              <a:buFont typeface="Wingdings" pitchFamily="2" charset="2"/>
              <a:buNone/>
              <a:defRPr/>
            </a:pPr>
            <a:r>
              <a:rPr lang="en-US" dirty="0" smtClean="0"/>
              <a:t>    - </a:t>
            </a:r>
            <a:r>
              <a:rPr lang="en-US" dirty="0" err="1" smtClean="0"/>
              <a:t>Beban</a:t>
            </a:r>
            <a:r>
              <a:rPr lang="en-US" dirty="0" smtClean="0"/>
              <a:t> / Biaya </a:t>
            </a:r>
            <a:r>
              <a:rPr lang="en-US" dirty="0" err="1" smtClean="0"/>
              <a:t>Kebijakan</a:t>
            </a:r>
            <a:endParaRPr lang="en-US" dirty="0" smtClean="0"/>
          </a:p>
          <a:p>
            <a:pPr eaLnBrk="1" hangingPunct="1">
              <a:defRPr/>
            </a:pPr>
            <a:r>
              <a:rPr lang="en-US" dirty="0" err="1" smtClean="0"/>
              <a:t>Pusat</a:t>
            </a:r>
            <a:r>
              <a:rPr lang="en-US" dirty="0" smtClean="0"/>
              <a:t> </a:t>
            </a:r>
            <a:r>
              <a:rPr lang="en-US" dirty="0" err="1" smtClean="0"/>
              <a:t>Laba</a:t>
            </a:r>
            <a:endParaRPr lang="en-US" dirty="0" smtClean="0"/>
          </a:p>
          <a:p>
            <a:pPr eaLnBrk="1" hangingPunct="1">
              <a:defRPr/>
            </a:pPr>
            <a:r>
              <a:rPr lang="en-US" dirty="0" err="1" smtClean="0"/>
              <a:t>Pusat</a:t>
            </a:r>
            <a:r>
              <a:rPr lang="en-US" dirty="0" smtClean="0"/>
              <a:t> </a:t>
            </a:r>
            <a:r>
              <a:rPr lang="en-US" dirty="0" err="1" smtClean="0"/>
              <a:t>Investasi</a:t>
            </a:r>
            <a:endParaRPr lang="en-US" dirty="0" smtClean="0"/>
          </a:p>
          <a:p>
            <a:pPr eaLnBrk="1" hangingPunct="1">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85027">
                                            <p:txEl>
                                              <p:pRg st="0" end="0"/>
                                            </p:txEl>
                                          </p:spTgt>
                                        </p:tgtEl>
                                        <p:attrNameLst>
                                          <p:attrName>style.visibility</p:attrName>
                                        </p:attrNameLst>
                                      </p:cBhvr>
                                      <p:to>
                                        <p:strVal val="visible"/>
                                      </p:to>
                                    </p:set>
                                    <p:anim calcmode="lin" valueType="num">
                                      <p:cBhvr>
                                        <p:cTn id="7" dur="1000" fill="hold"/>
                                        <p:tgtEl>
                                          <p:spTgt spid="38502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8502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8502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85027">
                                            <p:txEl>
                                              <p:pRg st="1" end="1"/>
                                            </p:txEl>
                                          </p:spTgt>
                                        </p:tgtEl>
                                        <p:attrNameLst>
                                          <p:attrName>style.visibility</p:attrName>
                                        </p:attrNameLst>
                                      </p:cBhvr>
                                      <p:to>
                                        <p:strVal val="visible"/>
                                      </p:to>
                                    </p:set>
                                    <p:anim calcmode="lin" valueType="num">
                                      <p:cBhvr>
                                        <p:cTn id="14" dur="1000" fill="hold"/>
                                        <p:tgtEl>
                                          <p:spTgt spid="385027">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8502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8502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85027">
                                            <p:txEl>
                                              <p:pRg st="2" end="2"/>
                                            </p:txEl>
                                          </p:spTgt>
                                        </p:tgtEl>
                                        <p:attrNameLst>
                                          <p:attrName>style.visibility</p:attrName>
                                        </p:attrNameLst>
                                      </p:cBhvr>
                                      <p:to>
                                        <p:strVal val="visible"/>
                                      </p:to>
                                    </p:set>
                                    <p:anim calcmode="lin" valueType="num">
                                      <p:cBhvr>
                                        <p:cTn id="21" dur="1000" fill="hold"/>
                                        <p:tgtEl>
                                          <p:spTgt spid="385027">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8502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8502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85027">
                                            <p:txEl>
                                              <p:pRg st="3" end="3"/>
                                            </p:txEl>
                                          </p:spTgt>
                                        </p:tgtEl>
                                        <p:attrNameLst>
                                          <p:attrName>style.visibility</p:attrName>
                                        </p:attrNameLst>
                                      </p:cBhvr>
                                      <p:to>
                                        <p:strVal val="visible"/>
                                      </p:to>
                                    </p:set>
                                    <p:anim calcmode="lin" valueType="num">
                                      <p:cBhvr>
                                        <p:cTn id="28" dur="1000" fill="hold"/>
                                        <p:tgtEl>
                                          <p:spTgt spid="385027">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8502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8502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85027">
                                            <p:txEl>
                                              <p:pRg st="4" end="4"/>
                                            </p:txEl>
                                          </p:spTgt>
                                        </p:tgtEl>
                                        <p:attrNameLst>
                                          <p:attrName>style.visibility</p:attrName>
                                        </p:attrNameLst>
                                      </p:cBhvr>
                                      <p:to>
                                        <p:strVal val="visible"/>
                                      </p:to>
                                    </p:set>
                                    <p:anim calcmode="lin" valueType="num">
                                      <p:cBhvr>
                                        <p:cTn id="35" dur="1000" fill="hold"/>
                                        <p:tgtEl>
                                          <p:spTgt spid="385027">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8502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85027">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85027">
                                            <p:txEl>
                                              <p:pRg st="5" end="5"/>
                                            </p:txEl>
                                          </p:spTgt>
                                        </p:tgtEl>
                                        <p:attrNameLst>
                                          <p:attrName>style.visibility</p:attrName>
                                        </p:attrNameLst>
                                      </p:cBhvr>
                                      <p:to>
                                        <p:strVal val="visible"/>
                                      </p:to>
                                    </p:set>
                                    <p:anim calcmode="lin" valueType="num">
                                      <p:cBhvr>
                                        <p:cTn id="42" dur="1000" fill="hold"/>
                                        <p:tgtEl>
                                          <p:spTgt spid="385027">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85027">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850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ChangeArrowheads="1"/>
          </p:cNvSpPr>
          <p:nvPr>
            <p:ph type="ctrTitle"/>
          </p:nvPr>
        </p:nvSpPr>
        <p:spPr>
          <a:xfrm>
            <a:off x="685800" y="457200"/>
            <a:ext cx="7772400" cy="838200"/>
          </a:xfrm>
        </p:spPr>
        <p:txBody>
          <a:bodyPr/>
          <a:lstStyle/>
          <a:p>
            <a:pPr eaLnBrk="1" hangingPunct="1">
              <a:defRPr/>
            </a:pPr>
            <a:r>
              <a:rPr lang="en-US" sz="4800" smtClean="0"/>
              <a:t>Pusat Pendapatan</a:t>
            </a:r>
          </a:p>
        </p:txBody>
      </p:sp>
      <p:sp>
        <p:nvSpPr>
          <p:cNvPr id="387075" name="Rectangle 3"/>
          <p:cNvSpPr>
            <a:spLocks noGrp="1" noChangeArrowheads="1"/>
          </p:cNvSpPr>
          <p:nvPr>
            <p:ph type="subTitle" idx="1"/>
          </p:nvPr>
        </p:nvSpPr>
        <p:spPr>
          <a:xfrm>
            <a:off x="685800" y="1524000"/>
            <a:ext cx="7772400" cy="4800600"/>
          </a:xfrm>
        </p:spPr>
        <p:txBody>
          <a:bodyPr/>
          <a:lstStyle/>
          <a:p>
            <a:pPr algn="just" eaLnBrk="1" hangingPunct="1">
              <a:defRPr/>
            </a:pPr>
            <a:r>
              <a:rPr lang="en-US" sz="2800" dirty="0" smtClean="0"/>
              <a:t>Di </a:t>
            </a:r>
            <a:r>
              <a:rPr lang="en-US" sz="2800" dirty="0" err="1" smtClean="0"/>
              <a:t>pusat</a:t>
            </a:r>
            <a:r>
              <a:rPr lang="en-US" sz="2800" dirty="0" smtClean="0"/>
              <a:t> </a:t>
            </a:r>
            <a:r>
              <a:rPr lang="en-US" sz="2800" dirty="0" err="1" smtClean="0"/>
              <a:t>pendapatan</a:t>
            </a:r>
            <a:r>
              <a:rPr lang="en-US" sz="2800" dirty="0" smtClean="0"/>
              <a:t>, </a:t>
            </a:r>
            <a:r>
              <a:rPr lang="en-US" sz="2800" dirty="0" err="1" smtClean="0"/>
              <a:t>suatu</a:t>
            </a:r>
            <a:r>
              <a:rPr lang="en-US" sz="2800" dirty="0" smtClean="0"/>
              <a:t> output (</a:t>
            </a:r>
            <a:r>
              <a:rPr lang="en-US" sz="2800" dirty="0" err="1" smtClean="0"/>
              <a:t>yaitu</a:t>
            </a:r>
            <a:r>
              <a:rPr lang="en-US" sz="2800" dirty="0" smtClean="0"/>
              <a:t> </a:t>
            </a:r>
            <a:r>
              <a:rPr lang="en-US" sz="2800" dirty="0" err="1" smtClean="0"/>
              <a:t>pendapatan</a:t>
            </a:r>
            <a:r>
              <a:rPr lang="en-US" sz="2800" dirty="0" smtClean="0"/>
              <a:t>) </a:t>
            </a:r>
            <a:r>
              <a:rPr lang="en-US" sz="2800" dirty="0" err="1" smtClean="0"/>
              <a:t>diukur</a:t>
            </a:r>
            <a:r>
              <a:rPr lang="en-US" sz="2800" dirty="0" smtClean="0"/>
              <a:t> </a:t>
            </a:r>
            <a:r>
              <a:rPr lang="en-US" sz="2800" dirty="0" err="1" smtClean="0"/>
              <a:t>secara</a:t>
            </a:r>
            <a:r>
              <a:rPr lang="en-US" sz="2800" dirty="0" smtClean="0"/>
              <a:t> </a:t>
            </a:r>
            <a:r>
              <a:rPr lang="en-US" sz="2800" dirty="0" err="1" smtClean="0"/>
              <a:t>moneter</a:t>
            </a:r>
            <a:r>
              <a:rPr lang="en-US" sz="2800" dirty="0" smtClean="0"/>
              <a:t>, </a:t>
            </a:r>
            <a:r>
              <a:rPr lang="en-US" sz="2800" dirty="0" err="1" smtClean="0"/>
              <a:t>akan</a:t>
            </a:r>
            <a:r>
              <a:rPr lang="en-US" sz="2800" dirty="0" smtClean="0"/>
              <a:t> </a:t>
            </a:r>
            <a:r>
              <a:rPr lang="en-US" sz="2800" dirty="0" err="1" smtClean="0"/>
              <a:t>tetapi</a:t>
            </a:r>
            <a:r>
              <a:rPr lang="en-US" sz="2800" dirty="0" smtClean="0"/>
              <a:t> </a:t>
            </a:r>
            <a:r>
              <a:rPr lang="en-US" sz="2800" dirty="0" err="1" smtClean="0"/>
              <a:t>tidak</a:t>
            </a:r>
            <a:r>
              <a:rPr lang="en-US" sz="2800" dirty="0" smtClean="0"/>
              <a:t> </a:t>
            </a:r>
            <a:r>
              <a:rPr lang="en-US" sz="2800" dirty="0" err="1" smtClean="0"/>
              <a:t>ada</a:t>
            </a:r>
            <a:r>
              <a:rPr lang="en-US" sz="2800" dirty="0" smtClean="0"/>
              <a:t> </a:t>
            </a:r>
            <a:r>
              <a:rPr lang="en-US" sz="2800" dirty="0" err="1" smtClean="0"/>
              <a:t>upaya</a:t>
            </a:r>
            <a:r>
              <a:rPr lang="en-US" sz="2800" dirty="0" smtClean="0"/>
              <a:t> formal yang </a:t>
            </a:r>
            <a:r>
              <a:rPr lang="en-US" sz="2800" dirty="0" err="1" smtClean="0"/>
              <a:t>dilakukan</a:t>
            </a:r>
            <a:r>
              <a:rPr lang="en-US" sz="2800" dirty="0" smtClean="0"/>
              <a:t> </a:t>
            </a:r>
            <a:r>
              <a:rPr lang="en-US" sz="2800" dirty="0" err="1" smtClean="0"/>
              <a:t>untuk</a:t>
            </a:r>
            <a:r>
              <a:rPr lang="en-US" sz="2800" dirty="0" smtClean="0"/>
              <a:t> </a:t>
            </a:r>
            <a:r>
              <a:rPr lang="en-US" sz="2800" dirty="0" err="1" smtClean="0"/>
              <a:t>mengaitkan</a:t>
            </a:r>
            <a:r>
              <a:rPr lang="en-US" sz="2800" dirty="0" smtClean="0"/>
              <a:t> input (</a:t>
            </a:r>
            <a:r>
              <a:rPr lang="en-US" sz="2800" dirty="0" err="1" smtClean="0"/>
              <a:t>yaitu</a:t>
            </a:r>
            <a:r>
              <a:rPr lang="en-US" sz="2800" dirty="0" smtClean="0"/>
              <a:t>, </a:t>
            </a:r>
            <a:r>
              <a:rPr lang="en-US" sz="2800" dirty="0" err="1" smtClean="0"/>
              <a:t>beban</a:t>
            </a:r>
            <a:r>
              <a:rPr lang="en-US" sz="2800" dirty="0" smtClean="0"/>
              <a:t> </a:t>
            </a:r>
            <a:r>
              <a:rPr lang="en-US" sz="2800" dirty="0" err="1" smtClean="0"/>
              <a:t>atau</a:t>
            </a:r>
            <a:r>
              <a:rPr lang="en-US" sz="2800" dirty="0" smtClean="0"/>
              <a:t> </a:t>
            </a:r>
            <a:r>
              <a:rPr lang="en-US" sz="2800" dirty="0" err="1" smtClean="0"/>
              <a:t>biaya</a:t>
            </a:r>
            <a:r>
              <a:rPr lang="en-US" sz="2800" dirty="0" smtClean="0"/>
              <a:t>) </a:t>
            </a:r>
            <a:r>
              <a:rPr lang="en-US" sz="2800" dirty="0" err="1" smtClean="0"/>
              <a:t>dengan</a:t>
            </a:r>
            <a:r>
              <a:rPr lang="en-US" sz="2800" dirty="0" smtClean="0"/>
              <a:t> output.</a:t>
            </a:r>
          </a:p>
          <a:p>
            <a:pPr algn="just" eaLnBrk="1" hangingPunct="1">
              <a:defRPr/>
            </a:pPr>
            <a:r>
              <a:rPr lang="en-US" sz="2800" dirty="0" err="1" smtClean="0"/>
              <a:t>Pada</a:t>
            </a:r>
            <a:r>
              <a:rPr lang="en-US" sz="2800" dirty="0" smtClean="0"/>
              <a:t> </a:t>
            </a:r>
            <a:r>
              <a:rPr lang="en-US" sz="2800" dirty="0" err="1" smtClean="0"/>
              <a:t>umumnya</a:t>
            </a:r>
            <a:r>
              <a:rPr lang="en-US" sz="2800" dirty="0" smtClean="0"/>
              <a:t>, </a:t>
            </a:r>
            <a:r>
              <a:rPr lang="en-US" sz="2800" dirty="0" err="1" smtClean="0"/>
              <a:t>pusat</a:t>
            </a:r>
            <a:r>
              <a:rPr lang="en-US" sz="2800" dirty="0" smtClean="0"/>
              <a:t> </a:t>
            </a:r>
            <a:r>
              <a:rPr lang="en-US" sz="2800" dirty="0" err="1" smtClean="0"/>
              <a:t>pendapatan</a:t>
            </a:r>
            <a:r>
              <a:rPr lang="en-US" sz="2800" dirty="0" smtClean="0"/>
              <a:t> </a:t>
            </a:r>
            <a:r>
              <a:rPr lang="en-US" sz="2800" dirty="0" err="1" smtClean="0"/>
              <a:t>merupakan</a:t>
            </a:r>
            <a:r>
              <a:rPr lang="en-US" sz="2800" dirty="0" smtClean="0"/>
              <a:t> unit </a:t>
            </a:r>
            <a:r>
              <a:rPr lang="en-US" sz="2800" dirty="0" err="1" smtClean="0"/>
              <a:t>pemasaran</a:t>
            </a:r>
            <a:r>
              <a:rPr lang="en-US" sz="2800" dirty="0" smtClean="0"/>
              <a:t> / </a:t>
            </a:r>
            <a:r>
              <a:rPr lang="en-US" sz="2800" dirty="0" err="1" smtClean="0"/>
              <a:t>penjualan</a:t>
            </a:r>
            <a:r>
              <a:rPr lang="en-US" sz="2800" dirty="0" smtClean="0"/>
              <a:t> yang </a:t>
            </a:r>
            <a:r>
              <a:rPr lang="en-US" sz="2800" dirty="0" err="1" smtClean="0"/>
              <a:t>tidak</a:t>
            </a:r>
            <a:r>
              <a:rPr lang="en-US" sz="2800" dirty="0" smtClean="0"/>
              <a:t> </a:t>
            </a:r>
            <a:r>
              <a:rPr lang="en-US" sz="2800" dirty="0" err="1" smtClean="0"/>
              <a:t>memiliki</a:t>
            </a:r>
            <a:r>
              <a:rPr lang="en-US" sz="2800" dirty="0" smtClean="0"/>
              <a:t> </a:t>
            </a:r>
            <a:r>
              <a:rPr lang="en-US" sz="2800" dirty="0" err="1" smtClean="0"/>
              <a:t>wewenang</a:t>
            </a:r>
            <a:r>
              <a:rPr lang="en-US" sz="2800" dirty="0" smtClean="0"/>
              <a:t> </a:t>
            </a:r>
            <a:r>
              <a:rPr lang="en-US" sz="2800" dirty="0" err="1" smtClean="0"/>
              <a:t>untuk</a:t>
            </a:r>
            <a:r>
              <a:rPr lang="en-US" sz="2800" dirty="0" smtClean="0"/>
              <a:t> </a:t>
            </a:r>
            <a:r>
              <a:rPr lang="en-US" sz="2800" dirty="0" err="1" smtClean="0"/>
              <a:t>menetapkan</a:t>
            </a:r>
            <a:r>
              <a:rPr lang="en-US" sz="2800" dirty="0" smtClean="0"/>
              <a:t> </a:t>
            </a:r>
            <a:r>
              <a:rPr lang="en-US" sz="2800" dirty="0" err="1" smtClean="0"/>
              <a:t>harga</a:t>
            </a:r>
            <a:r>
              <a:rPr lang="en-US" sz="2800" dirty="0" smtClean="0"/>
              <a:t> </a:t>
            </a:r>
            <a:r>
              <a:rPr lang="en-US" sz="2800" dirty="0" err="1" smtClean="0"/>
              <a:t>jual</a:t>
            </a:r>
            <a:r>
              <a:rPr lang="en-US" sz="2800" dirty="0" smtClean="0"/>
              <a:t> </a:t>
            </a:r>
            <a:r>
              <a:rPr lang="en-US" sz="2800" dirty="0" err="1" smtClean="0"/>
              <a:t>dan</a:t>
            </a:r>
            <a:r>
              <a:rPr lang="en-US" sz="2800" dirty="0" smtClean="0"/>
              <a:t> </a:t>
            </a:r>
            <a:r>
              <a:rPr lang="en-US" sz="2800" dirty="0" err="1" smtClean="0"/>
              <a:t>tidak</a:t>
            </a:r>
            <a:r>
              <a:rPr lang="en-US" sz="2800" dirty="0" smtClean="0"/>
              <a:t> </a:t>
            </a:r>
            <a:r>
              <a:rPr lang="en-US" sz="2800" dirty="0" err="1" smtClean="0"/>
              <a:t>bertanggungjawab</a:t>
            </a:r>
            <a:r>
              <a:rPr lang="en-US" sz="2800" dirty="0" smtClean="0"/>
              <a:t> </a:t>
            </a:r>
            <a:r>
              <a:rPr lang="en-US" sz="2800" dirty="0" err="1" smtClean="0"/>
              <a:t>atas</a:t>
            </a:r>
            <a:r>
              <a:rPr lang="en-US" sz="2800" dirty="0" smtClean="0"/>
              <a:t> </a:t>
            </a:r>
            <a:r>
              <a:rPr lang="en-US" sz="2800" dirty="0" err="1" smtClean="0"/>
              <a:t>harga</a:t>
            </a:r>
            <a:r>
              <a:rPr lang="en-US" sz="2800" dirty="0" smtClean="0"/>
              <a:t> </a:t>
            </a:r>
            <a:r>
              <a:rPr lang="en-US" sz="2800" dirty="0" err="1" smtClean="0"/>
              <a:t>pokok</a:t>
            </a:r>
            <a:r>
              <a:rPr lang="en-US" sz="2800" dirty="0" smtClean="0"/>
              <a:t> </a:t>
            </a:r>
            <a:r>
              <a:rPr lang="en-US" sz="2800" dirty="0" err="1" smtClean="0"/>
              <a:t>penjualan</a:t>
            </a:r>
            <a:r>
              <a:rPr lang="en-US" sz="2800" dirty="0" smtClean="0"/>
              <a:t> </a:t>
            </a:r>
            <a:r>
              <a:rPr lang="en-US" sz="2800" dirty="0" err="1" smtClean="0"/>
              <a:t>dari</a:t>
            </a:r>
            <a:r>
              <a:rPr lang="en-US" sz="2800" dirty="0" smtClean="0"/>
              <a:t> </a:t>
            </a:r>
            <a:r>
              <a:rPr lang="en-US" sz="2800" dirty="0" err="1" smtClean="0"/>
              <a:t>barang-barang</a:t>
            </a:r>
            <a:r>
              <a:rPr lang="en-US" sz="2800" dirty="0" smtClean="0"/>
              <a:t> yang </a:t>
            </a:r>
            <a:r>
              <a:rPr lang="en-US" sz="2800" dirty="0" err="1" smtClean="0"/>
              <a:t>mereka</a:t>
            </a:r>
            <a:r>
              <a:rPr lang="en-US" sz="2800" dirty="0" smtClean="0"/>
              <a:t> </a:t>
            </a:r>
            <a:r>
              <a:rPr lang="en-US" sz="2800" dirty="0" err="1" smtClean="0"/>
              <a:t>pasarkan</a:t>
            </a:r>
            <a:r>
              <a:rPr lang="en-US" sz="28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87075">
                                            <p:txEl>
                                              <p:pRg st="0" end="0"/>
                                            </p:txEl>
                                          </p:spTgt>
                                        </p:tgtEl>
                                        <p:attrNameLst>
                                          <p:attrName>style.visibility</p:attrName>
                                        </p:attrNameLst>
                                      </p:cBhvr>
                                      <p:to>
                                        <p:strVal val="visible"/>
                                      </p:to>
                                    </p:set>
                                    <p:anim calcmode="lin" valueType="num">
                                      <p:cBhvr>
                                        <p:cTn id="7" dur="1000" fill="hold"/>
                                        <p:tgtEl>
                                          <p:spTgt spid="38707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8707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8707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87075">
                                            <p:txEl>
                                              <p:pRg st="1" end="1"/>
                                            </p:txEl>
                                          </p:spTgt>
                                        </p:tgtEl>
                                        <p:attrNameLst>
                                          <p:attrName>style.visibility</p:attrName>
                                        </p:attrNameLst>
                                      </p:cBhvr>
                                      <p:to>
                                        <p:strVal val="visible"/>
                                      </p:to>
                                    </p:set>
                                    <p:anim calcmode="lin" valueType="num">
                                      <p:cBhvr>
                                        <p:cTn id="14" dur="1000" fill="hold"/>
                                        <p:tgtEl>
                                          <p:spTgt spid="387075">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8707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870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07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p:cNvSpPr>
            <a:spLocks noGrp="1" noChangeArrowheads="1"/>
          </p:cNvSpPr>
          <p:nvPr>
            <p:ph type="title"/>
          </p:nvPr>
        </p:nvSpPr>
        <p:spPr/>
        <p:txBody>
          <a:bodyPr/>
          <a:lstStyle/>
          <a:p>
            <a:pPr eaLnBrk="1" hangingPunct="1">
              <a:defRPr/>
            </a:pPr>
            <a:r>
              <a:rPr lang="en-US" smtClean="0"/>
              <a:t>Pusat Beban / Biaya</a:t>
            </a:r>
          </a:p>
        </p:txBody>
      </p:sp>
      <p:sp>
        <p:nvSpPr>
          <p:cNvPr id="389123" name="Rectangle 3"/>
          <p:cNvSpPr>
            <a:spLocks noGrp="1" noChangeArrowheads="1"/>
          </p:cNvSpPr>
          <p:nvPr>
            <p:ph type="body" idx="1"/>
          </p:nvPr>
        </p:nvSpPr>
        <p:spPr>
          <a:xfrm>
            <a:off x="457200" y="1981200"/>
            <a:ext cx="8229600" cy="4149725"/>
          </a:xfrm>
        </p:spPr>
        <p:txBody>
          <a:bodyPr/>
          <a:lstStyle/>
          <a:p>
            <a:pPr algn="just" eaLnBrk="1" hangingPunct="1">
              <a:defRPr/>
            </a:pPr>
            <a:r>
              <a:rPr lang="en-US" sz="4000" dirty="0" err="1" smtClean="0"/>
              <a:t>Adalah</a:t>
            </a:r>
            <a:r>
              <a:rPr lang="en-US" sz="4000" dirty="0" smtClean="0"/>
              <a:t> </a:t>
            </a:r>
            <a:r>
              <a:rPr lang="en-US" sz="4000" dirty="0" err="1" smtClean="0"/>
              <a:t>pusat</a:t>
            </a:r>
            <a:r>
              <a:rPr lang="en-US" sz="4000" dirty="0" smtClean="0"/>
              <a:t> </a:t>
            </a:r>
            <a:r>
              <a:rPr lang="en-US" sz="4000" dirty="0" err="1" smtClean="0"/>
              <a:t>pertanggungjawaban</a:t>
            </a:r>
            <a:r>
              <a:rPr lang="en-US" sz="4000" dirty="0" smtClean="0"/>
              <a:t> </a:t>
            </a:r>
            <a:r>
              <a:rPr lang="en-US" sz="4000" dirty="0" smtClean="0"/>
              <a:t>yang </a:t>
            </a:r>
            <a:r>
              <a:rPr lang="en-US" sz="4000" dirty="0" err="1" smtClean="0"/>
              <a:t>inputnya</a:t>
            </a:r>
            <a:r>
              <a:rPr lang="en-US" sz="4000" dirty="0" smtClean="0"/>
              <a:t> </a:t>
            </a:r>
            <a:r>
              <a:rPr lang="en-US" sz="4000" dirty="0" err="1" smtClean="0"/>
              <a:t>diukur</a:t>
            </a:r>
            <a:r>
              <a:rPr lang="en-US" sz="4000" dirty="0" smtClean="0"/>
              <a:t> </a:t>
            </a:r>
            <a:r>
              <a:rPr lang="en-US" sz="4000" dirty="0" err="1" smtClean="0"/>
              <a:t>secara</a:t>
            </a:r>
            <a:r>
              <a:rPr lang="en-US" sz="4000" dirty="0" smtClean="0"/>
              <a:t> </a:t>
            </a:r>
            <a:r>
              <a:rPr lang="en-US" sz="4000" dirty="0" err="1" smtClean="0"/>
              <a:t>moneter</a:t>
            </a:r>
            <a:r>
              <a:rPr lang="en-US" sz="4000" dirty="0" smtClean="0"/>
              <a:t>, </a:t>
            </a:r>
            <a:r>
              <a:rPr lang="en-US" sz="4000" dirty="0" err="1" smtClean="0"/>
              <a:t>namun</a:t>
            </a:r>
            <a:r>
              <a:rPr lang="en-US" sz="4000" dirty="0" smtClean="0"/>
              <a:t> </a:t>
            </a:r>
            <a:r>
              <a:rPr lang="en-US" sz="4000" dirty="0" err="1" smtClean="0"/>
              <a:t>outputnya</a:t>
            </a:r>
            <a:r>
              <a:rPr lang="en-US" sz="4000" dirty="0" smtClean="0"/>
              <a:t> </a:t>
            </a:r>
            <a:r>
              <a:rPr lang="en-US" sz="4000" dirty="0" err="1" smtClean="0"/>
              <a:t>tidak</a:t>
            </a:r>
            <a:r>
              <a:rPr lang="en-US" sz="4000" dirty="0" smtClean="0"/>
              <a:t>.</a:t>
            </a:r>
          </a:p>
          <a:p>
            <a:pPr algn="just" eaLnBrk="1" hangingPunct="1">
              <a:defRPr/>
            </a:pPr>
            <a:r>
              <a:rPr lang="en-US" sz="4000" dirty="0" err="1" smtClean="0"/>
              <a:t>Ada</a:t>
            </a:r>
            <a:r>
              <a:rPr lang="en-US" sz="4000" dirty="0" smtClean="0"/>
              <a:t> </a:t>
            </a:r>
            <a:r>
              <a:rPr lang="en-US" sz="4000" dirty="0" err="1" smtClean="0"/>
              <a:t>dua</a:t>
            </a:r>
            <a:r>
              <a:rPr lang="en-US" sz="4000" dirty="0" smtClean="0"/>
              <a:t> </a:t>
            </a:r>
            <a:r>
              <a:rPr lang="en-US" sz="4000" dirty="0" err="1" smtClean="0"/>
              <a:t>jenis</a:t>
            </a:r>
            <a:r>
              <a:rPr lang="en-US" sz="4000" dirty="0" smtClean="0"/>
              <a:t> </a:t>
            </a:r>
            <a:r>
              <a:rPr lang="en-US" sz="4000" dirty="0" err="1" smtClean="0"/>
              <a:t>pusat</a:t>
            </a:r>
            <a:r>
              <a:rPr lang="en-US" sz="4000" dirty="0" smtClean="0"/>
              <a:t> </a:t>
            </a:r>
            <a:r>
              <a:rPr lang="en-US" sz="4000" dirty="0" err="1" smtClean="0"/>
              <a:t>beban</a:t>
            </a:r>
            <a:r>
              <a:rPr lang="en-US" sz="4000" dirty="0" smtClean="0"/>
              <a:t> / </a:t>
            </a:r>
            <a:r>
              <a:rPr lang="en-US" sz="4000" dirty="0" err="1" smtClean="0"/>
              <a:t>biaya</a:t>
            </a:r>
            <a:r>
              <a:rPr lang="en-US" sz="4000" dirty="0" smtClean="0"/>
              <a:t>, </a:t>
            </a:r>
            <a:r>
              <a:rPr lang="en-US" sz="4000" dirty="0" err="1" smtClean="0"/>
              <a:t>yaitu</a:t>
            </a:r>
            <a:r>
              <a:rPr lang="en-US" sz="4000" dirty="0" smtClean="0"/>
              <a:t> : </a:t>
            </a:r>
            <a:r>
              <a:rPr lang="en-US" sz="4000" dirty="0" err="1" smtClean="0"/>
              <a:t>beban</a:t>
            </a:r>
            <a:r>
              <a:rPr lang="en-US" sz="4000" dirty="0" smtClean="0"/>
              <a:t>/</a:t>
            </a:r>
            <a:r>
              <a:rPr lang="en-US" sz="4000" dirty="0" err="1" smtClean="0"/>
              <a:t>biaya</a:t>
            </a:r>
            <a:r>
              <a:rPr lang="en-US" sz="4000" dirty="0" smtClean="0"/>
              <a:t> </a:t>
            </a:r>
            <a:r>
              <a:rPr lang="en-US" sz="4000" dirty="0" err="1" smtClean="0"/>
              <a:t>teknik</a:t>
            </a:r>
            <a:r>
              <a:rPr lang="en-US" sz="4000" dirty="0" smtClean="0"/>
              <a:t> </a:t>
            </a:r>
            <a:r>
              <a:rPr lang="en-US" sz="4000" dirty="0" err="1" smtClean="0"/>
              <a:t>dan</a:t>
            </a:r>
            <a:r>
              <a:rPr lang="en-US" sz="4000" dirty="0" smtClean="0"/>
              <a:t> </a:t>
            </a:r>
            <a:r>
              <a:rPr lang="en-US" sz="4000" dirty="0" err="1" smtClean="0"/>
              <a:t>beban</a:t>
            </a:r>
            <a:r>
              <a:rPr lang="en-US" sz="4000" dirty="0" smtClean="0"/>
              <a:t>/</a:t>
            </a:r>
            <a:r>
              <a:rPr lang="en-US" sz="4000" dirty="0" err="1" smtClean="0"/>
              <a:t>biaya</a:t>
            </a:r>
            <a:r>
              <a:rPr lang="en-US" sz="4000" dirty="0" smtClean="0"/>
              <a:t> </a:t>
            </a:r>
            <a:r>
              <a:rPr lang="en-US" sz="4000" dirty="0" err="1" smtClean="0"/>
              <a:t>kebijakan</a:t>
            </a:r>
            <a:endParaRPr lang="en-US" sz="4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9123">
                                            <p:txEl>
                                              <p:pRg st="0" end="0"/>
                                            </p:txEl>
                                          </p:spTgt>
                                        </p:tgtEl>
                                        <p:attrNameLst>
                                          <p:attrName>style.visibility</p:attrName>
                                        </p:attrNameLst>
                                      </p:cBhvr>
                                      <p:to>
                                        <p:strVal val="visible"/>
                                      </p:to>
                                    </p:set>
                                    <p:animEffect transition="in" filter="fade">
                                      <p:cBhvr>
                                        <p:cTn id="7" dur="2000"/>
                                        <p:tgtEl>
                                          <p:spTgt spid="389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89123">
                                            <p:txEl>
                                              <p:pRg st="1" end="1"/>
                                            </p:txEl>
                                          </p:spTgt>
                                        </p:tgtEl>
                                        <p:attrNameLst>
                                          <p:attrName>style.visibility</p:attrName>
                                        </p:attrNameLst>
                                      </p:cBhvr>
                                      <p:to>
                                        <p:strVal val="visible"/>
                                      </p:to>
                                    </p:set>
                                    <p:animEffect transition="in" filter="fade">
                                      <p:cBhvr>
                                        <p:cTn id="12" dur="2000"/>
                                        <p:tgtEl>
                                          <p:spTgt spid="389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2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a:xfrm>
            <a:off x="457200" y="277813"/>
            <a:ext cx="8229600" cy="712787"/>
          </a:xfrm>
        </p:spPr>
        <p:txBody>
          <a:bodyPr/>
          <a:lstStyle/>
          <a:p>
            <a:pPr eaLnBrk="1" hangingPunct="1">
              <a:defRPr/>
            </a:pPr>
            <a:r>
              <a:rPr lang="en-US" sz="4000" smtClean="0"/>
              <a:t>Beban / Biaya Teknik</a:t>
            </a:r>
          </a:p>
        </p:txBody>
      </p:sp>
      <p:sp>
        <p:nvSpPr>
          <p:cNvPr id="390147" name="Rectangle 3"/>
          <p:cNvSpPr>
            <a:spLocks noGrp="1" noChangeArrowheads="1"/>
          </p:cNvSpPr>
          <p:nvPr>
            <p:ph type="body" idx="1"/>
          </p:nvPr>
        </p:nvSpPr>
        <p:spPr>
          <a:xfrm>
            <a:off x="457200" y="1066800"/>
            <a:ext cx="8229600" cy="5486400"/>
          </a:xfrm>
        </p:spPr>
        <p:txBody>
          <a:bodyPr/>
          <a:lstStyle/>
          <a:p>
            <a:pPr algn="just" eaLnBrk="1" hangingPunct="1">
              <a:defRPr/>
            </a:pPr>
            <a:r>
              <a:rPr lang="en-US" sz="2800" dirty="0" err="1" smtClean="0"/>
              <a:t>Adalah</a:t>
            </a:r>
            <a:r>
              <a:rPr lang="en-US" sz="2800" dirty="0" smtClean="0"/>
              <a:t> </a:t>
            </a:r>
            <a:r>
              <a:rPr lang="en-US" sz="2800" dirty="0" err="1" smtClean="0"/>
              <a:t>biaya-biaya</a:t>
            </a:r>
            <a:r>
              <a:rPr lang="en-US" sz="2800" dirty="0" smtClean="0"/>
              <a:t> yang </a:t>
            </a:r>
            <a:r>
              <a:rPr lang="en-US" sz="2800" dirty="0" err="1" smtClean="0"/>
              <a:t>jumlahnya</a:t>
            </a:r>
            <a:r>
              <a:rPr lang="en-US" sz="2800" dirty="0" smtClean="0"/>
              <a:t> </a:t>
            </a:r>
            <a:r>
              <a:rPr lang="en-US" sz="2800" dirty="0" err="1" smtClean="0"/>
              <a:t>secara</a:t>
            </a:r>
            <a:r>
              <a:rPr lang="en-US" sz="2800" dirty="0" smtClean="0"/>
              <a:t> </a:t>
            </a:r>
            <a:r>
              <a:rPr lang="en-US" sz="2800" dirty="0" err="1" smtClean="0"/>
              <a:t>tepat</a:t>
            </a:r>
            <a:r>
              <a:rPr lang="en-US" sz="2800" dirty="0" smtClean="0"/>
              <a:t> </a:t>
            </a:r>
            <a:r>
              <a:rPr lang="en-US" sz="2800" dirty="0" err="1" smtClean="0"/>
              <a:t>dan</a:t>
            </a:r>
            <a:r>
              <a:rPr lang="en-US" sz="2800" dirty="0" smtClean="0"/>
              <a:t> </a:t>
            </a:r>
            <a:r>
              <a:rPr lang="en-US" sz="2800" dirty="0" err="1" smtClean="0"/>
              <a:t>memadai</a:t>
            </a:r>
            <a:r>
              <a:rPr lang="en-US" sz="2800" dirty="0" smtClean="0"/>
              <a:t> </a:t>
            </a:r>
            <a:r>
              <a:rPr lang="en-US" sz="2800" dirty="0" err="1" smtClean="0"/>
              <a:t>dengan</a:t>
            </a:r>
            <a:r>
              <a:rPr lang="en-US" sz="2800" dirty="0" smtClean="0"/>
              <a:t> </a:t>
            </a:r>
            <a:r>
              <a:rPr lang="en-US" sz="2800" dirty="0" err="1" smtClean="0"/>
              <a:t>dapat</a:t>
            </a:r>
            <a:r>
              <a:rPr lang="en-US" sz="2800" dirty="0" smtClean="0"/>
              <a:t> </a:t>
            </a:r>
            <a:r>
              <a:rPr lang="en-US" sz="2800" dirty="0" err="1" smtClean="0"/>
              <a:t>diestimasikan</a:t>
            </a:r>
            <a:r>
              <a:rPr lang="en-US" sz="2800" dirty="0" smtClean="0"/>
              <a:t> </a:t>
            </a:r>
            <a:r>
              <a:rPr lang="en-US" sz="2800" dirty="0" err="1" smtClean="0"/>
              <a:t>dengan</a:t>
            </a:r>
            <a:r>
              <a:rPr lang="en-US" sz="2800" dirty="0" smtClean="0"/>
              <a:t> </a:t>
            </a:r>
            <a:r>
              <a:rPr lang="en-US" sz="2800" dirty="0" err="1" smtClean="0"/>
              <a:t>keandalan</a:t>
            </a:r>
            <a:r>
              <a:rPr lang="en-US" sz="2800" dirty="0" smtClean="0"/>
              <a:t> yang </a:t>
            </a:r>
            <a:r>
              <a:rPr lang="en-US" sz="2800" dirty="0" err="1" smtClean="0"/>
              <a:t>wajar</a:t>
            </a:r>
            <a:endParaRPr lang="en-US" sz="2800" dirty="0" smtClean="0"/>
          </a:p>
          <a:p>
            <a:pPr algn="just" eaLnBrk="1" hangingPunct="1">
              <a:defRPr/>
            </a:pPr>
            <a:r>
              <a:rPr lang="en-US" sz="2800" dirty="0" err="1" smtClean="0"/>
              <a:t>Contohnya</a:t>
            </a:r>
            <a:r>
              <a:rPr lang="en-US" sz="2800" dirty="0" smtClean="0"/>
              <a:t>, </a:t>
            </a:r>
            <a:r>
              <a:rPr lang="en-US" sz="2800" dirty="0" err="1" smtClean="0"/>
              <a:t>biaya</a:t>
            </a:r>
            <a:r>
              <a:rPr lang="en-US" sz="2800" dirty="0" smtClean="0"/>
              <a:t> </a:t>
            </a:r>
            <a:r>
              <a:rPr lang="en-US" sz="2800" dirty="0" err="1" smtClean="0"/>
              <a:t>pabrik</a:t>
            </a:r>
            <a:r>
              <a:rPr lang="en-US" sz="2800" dirty="0" smtClean="0"/>
              <a:t>, </a:t>
            </a:r>
            <a:r>
              <a:rPr lang="en-US" sz="2800" dirty="0" err="1" smtClean="0"/>
              <a:t>bahan</a:t>
            </a:r>
            <a:r>
              <a:rPr lang="en-US" sz="2800" dirty="0" smtClean="0"/>
              <a:t> </a:t>
            </a:r>
            <a:r>
              <a:rPr lang="en-US" sz="2800" dirty="0" err="1" smtClean="0"/>
              <a:t>baku</a:t>
            </a:r>
            <a:r>
              <a:rPr lang="en-US" sz="2800" dirty="0" smtClean="0"/>
              <a:t>, </a:t>
            </a:r>
            <a:r>
              <a:rPr lang="en-US" sz="2800" dirty="0" err="1" smtClean="0"/>
              <a:t>tenaga</a:t>
            </a:r>
            <a:r>
              <a:rPr lang="en-US" sz="2800" dirty="0" smtClean="0"/>
              <a:t> </a:t>
            </a:r>
            <a:r>
              <a:rPr lang="en-US" sz="2800" dirty="0" err="1" smtClean="0"/>
              <a:t>kerja</a:t>
            </a:r>
            <a:r>
              <a:rPr lang="en-US" sz="2800" dirty="0" smtClean="0"/>
              <a:t>, </a:t>
            </a:r>
            <a:r>
              <a:rPr lang="en-US" sz="2800" dirty="0" err="1" smtClean="0"/>
              <a:t>perlengkapan</a:t>
            </a:r>
            <a:endParaRPr lang="en-US" sz="2800" dirty="0" smtClean="0"/>
          </a:p>
          <a:p>
            <a:pPr algn="just" eaLnBrk="1" hangingPunct="1">
              <a:defRPr/>
            </a:pPr>
            <a:r>
              <a:rPr lang="en-US" sz="2800" dirty="0" err="1" smtClean="0"/>
              <a:t>Pusat</a:t>
            </a:r>
            <a:r>
              <a:rPr lang="en-US" sz="2800" dirty="0" smtClean="0"/>
              <a:t> </a:t>
            </a:r>
            <a:r>
              <a:rPr lang="en-US" sz="2800" dirty="0" err="1" smtClean="0"/>
              <a:t>beban</a:t>
            </a:r>
            <a:r>
              <a:rPr lang="en-US" sz="2800" dirty="0" smtClean="0"/>
              <a:t> </a:t>
            </a:r>
            <a:r>
              <a:rPr lang="en-US" sz="2800" dirty="0" err="1" smtClean="0"/>
              <a:t>teknik</a:t>
            </a:r>
            <a:r>
              <a:rPr lang="en-US" sz="2800" dirty="0" smtClean="0"/>
              <a:t> </a:t>
            </a:r>
            <a:r>
              <a:rPr lang="en-US" sz="2800" dirty="0" err="1" smtClean="0"/>
              <a:t>memiliki</a:t>
            </a:r>
            <a:r>
              <a:rPr lang="en-US" sz="2800" dirty="0" smtClean="0"/>
              <a:t> </a:t>
            </a:r>
            <a:r>
              <a:rPr lang="en-US" sz="2800" dirty="0" err="1" smtClean="0"/>
              <a:t>ciri-ciri</a:t>
            </a:r>
            <a:r>
              <a:rPr lang="en-US" sz="2800" dirty="0" smtClean="0"/>
              <a:t> :</a:t>
            </a:r>
          </a:p>
          <a:p>
            <a:pPr algn="just" eaLnBrk="1" hangingPunct="1">
              <a:buFont typeface="Wingdings" pitchFamily="2" charset="2"/>
              <a:buNone/>
              <a:defRPr/>
            </a:pPr>
            <a:r>
              <a:rPr lang="en-US" sz="2800" dirty="0" smtClean="0"/>
              <a:t>	1. Input-</a:t>
            </a:r>
            <a:r>
              <a:rPr lang="en-US" sz="2800" dirty="0" err="1" smtClean="0"/>
              <a:t>inputnya</a:t>
            </a:r>
            <a:r>
              <a:rPr lang="en-US" sz="2800" dirty="0" smtClean="0"/>
              <a:t> </a:t>
            </a:r>
            <a:r>
              <a:rPr lang="en-US" sz="2800" dirty="0" err="1" smtClean="0"/>
              <a:t>dapat</a:t>
            </a:r>
            <a:r>
              <a:rPr lang="en-US" sz="2800" dirty="0" smtClean="0"/>
              <a:t> </a:t>
            </a:r>
            <a:r>
              <a:rPr lang="en-US" sz="2800" dirty="0" err="1" smtClean="0"/>
              <a:t>diukur</a:t>
            </a:r>
            <a:r>
              <a:rPr lang="en-US" sz="2800" dirty="0" smtClean="0"/>
              <a:t> </a:t>
            </a:r>
            <a:r>
              <a:rPr lang="en-US" sz="2800" dirty="0" err="1" smtClean="0"/>
              <a:t>secara</a:t>
            </a:r>
            <a:r>
              <a:rPr lang="en-US" sz="2800" dirty="0" smtClean="0"/>
              <a:t> </a:t>
            </a:r>
            <a:r>
              <a:rPr lang="en-US" sz="2800" dirty="0" err="1" smtClean="0"/>
              <a:t>moneter</a:t>
            </a:r>
            <a:endParaRPr lang="en-US" sz="2800" dirty="0" smtClean="0"/>
          </a:p>
          <a:p>
            <a:pPr algn="just" eaLnBrk="1" hangingPunct="1">
              <a:buFont typeface="Wingdings" pitchFamily="2" charset="2"/>
              <a:buNone/>
              <a:defRPr/>
            </a:pPr>
            <a:r>
              <a:rPr lang="en-US" sz="2800" dirty="0" smtClean="0"/>
              <a:t>	2. Input-</a:t>
            </a:r>
            <a:r>
              <a:rPr lang="en-US" sz="2800" dirty="0" err="1" smtClean="0"/>
              <a:t>inputnya</a:t>
            </a:r>
            <a:r>
              <a:rPr lang="en-US" sz="2800" dirty="0" smtClean="0"/>
              <a:t> </a:t>
            </a:r>
            <a:r>
              <a:rPr lang="en-US" sz="2800" dirty="0" err="1" smtClean="0"/>
              <a:t>dapat</a:t>
            </a:r>
            <a:r>
              <a:rPr lang="en-US" sz="2800" dirty="0" smtClean="0"/>
              <a:t> </a:t>
            </a:r>
            <a:r>
              <a:rPr lang="en-US" sz="2800" dirty="0" err="1" smtClean="0"/>
              <a:t>diukur</a:t>
            </a:r>
            <a:r>
              <a:rPr lang="en-US" sz="2800" dirty="0" smtClean="0"/>
              <a:t> </a:t>
            </a:r>
            <a:r>
              <a:rPr lang="en-US" sz="2800" dirty="0" err="1" smtClean="0"/>
              <a:t>secara</a:t>
            </a:r>
            <a:r>
              <a:rPr lang="en-US" sz="2800" dirty="0" smtClean="0"/>
              <a:t> </a:t>
            </a:r>
            <a:r>
              <a:rPr lang="en-US" sz="2800" dirty="0" err="1" smtClean="0"/>
              <a:t>fisik</a:t>
            </a:r>
            <a:endParaRPr lang="en-US" sz="2800" dirty="0" smtClean="0"/>
          </a:p>
          <a:p>
            <a:pPr algn="just" eaLnBrk="1" hangingPunct="1">
              <a:buFont typeface="Wingdings" pitchFamily="2" charset="2"/>
              <a:buNone/>
              <a:defRPr/>
            </a:pPr>
            <a:r>
              <a:rPr lang="en-US" sz="2800" dirty="0" smtClean="0"/>
              <a:t>	3. </a:t>
            </a:r>
            <a:r>
              <a:rPr lang="en-US" sz="2800" dirty="0" err="1" smtClean="0"/>
              <a:t>Jumlah</a:t>
            </a:r>
            <a:r>
              <a:rPr lang="en-US" sz="2800" dirty="0" smtClean="0"/>
              <a:t> rupiah optimum </a:t>
            </a:r>
            <a:r>
              <a:rPr lang="en-US" sz="2800" dirty="0" err="1" smtClean="0"/>
              <a:t>dan</a:t>
            </a:r>
            <a:r>
              <a:rPr lang="en-US" sz="2800" dirty="0" smtClean="0"/>
              <a:t> input yang </a:t>
            </a:r>
          </a:p>
          <a:p>
            <a:pPr algn="just" eaLnBrk="1" hangingPunct="1">
              <a:buFont typeface="Wingdings" pitchFamily="2" charset="2"/>
              <a:buNone/>
              <a:defRPr/>
            </a:pPr>
            <a:r>
              <a:rPr lang="en-US" sz="2800" dirty="0" smtClean="0"/>
              <a:t>	    </a:t>
            </a:r>
            <a:r>
              <a:rPr lang="en-US" sz="2800" dirty="0" err="1" smtClean="0"/>
              <a:t>dibutuhkan</a:t>
            </a:r>
            <a:r>
              <a:rPr lang="en-US" sz="2800" dirty="0" smtClean="0"/>
              <a:t> </a:t>
            </a:r>
            <a:r>
              <a:rPr lang="en-US" sz="2800" dirty="0" err="1" smtClean="0"/>
              <a:t>untuk</a:t>
            </a:r>
            <a:r>
              <a:rPr lang="en-US" sz="2800" dirty="0" smtClean="0"/>
              <a:t> </a:t>
            </a:r>
            <a:r>
              <a:rPr lang="en-US" sz="2800" dirty="0" err="1" smtClean="0"/>
              <a:t>memproduksi</a:t>
            </a:r>
            <a:r>
              <a:rPr lang="en-US" sz="2800" dirty="0" smtClean="0"/>
              <a:t> </a:t>
            </a:r>
            <a:r>
              <a:rPr lang="en-US" sz="2800" dirty="0" err="1" smtClean="0"/>
              <a:t>satu</a:t>
            </a:r>
            <a:r>
              <a:rPr lang="en-US" sz="2800" dirty="0" smtClean="0"/>
              <a:t> unit output               </a:t>
            </a:r>
          </a:p>
          <a:p>
            <a:pPr eaLnBrk="1" hangingPunct="1">
              <a:buFont typeface="Wingdings" pitchFamily="2" charset="2"/>
              <a:buNone/>
              <a:defRPr/>
            </a:pPr>
            <a:r>
              <a:rPr lang="en-US" sz="2800" dirty="0" smtClean="0"/>
              <a:t>	    </a:t>
            </a:r>
            <a:r>
              <a:rPr lang="en-US" sz="2800" dirty="0" err="1" smtClean="0"/>
              <a:t>dapat</a:t>
            </a:r>
            <a:r>
              <a:rPr lang="en-US" sz="2800" dirty="0" smtClean="0"/>
              <a:t> </a:t>
            </a:r>
            <a:r>
              <a:rPr lang="en-US" sz="2800" dirty="0" err="1" smtClean="0"/>
              <a:t>ditentukan</a:t>
            </a:r>
            <a:r>
              <a:rPr lang="en-US" sz="28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90147">
                                            <p:txEl>
                                              <p:pRg st="0" end="0"/>
                                            </p:txEl>
                                          </p:spTgt>
                                        </p:tgtEl>
                                        <p:attrNameLst>
                                          <p:attrName>style.visibility</p:attrName>
                                        </p:attrNameLst>
                                      </p:cBhvr>
                                      <p:to>
                                        <p:strVal val="visible"/>
                                      </p:to>
                                    </p:set>
                                    <p:anim calcmode="lin" valueType="num">
                                      <p:cBhvr>
                                        <p:cTn id="7" dur="1000" fill="hold"/>
                                        <p:tgtEl>
                                          <p:spTgt spid="39014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9014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9014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90147">
                                            <p:txEl>
                                              <p:pRg st="1" end="1"/>
                                            </p:txEl>
                                          </p:spTgt>
                                        </p:tgtEl>
                                        <p:attrNameLst>
                                          <p:attrName>style.visibility</p:attrName>
                                        </p:attrNameLst>
                                      </p:cBhvr>
                                      <p:to>
                                        <p:strVal val="visible"/>
                                      </p:to>
                                    </p:set>
                                    <p:anim calcmode="lin" valueType="num">
                                      <p:cBhvr>
                                        <p:cTn id="14" dur="1000" fill="hold"/>
                                        <p:tgtEl>
                                          <p:spTgt spid="390147">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9014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9014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90147">
                                            <p:txEl>
                                              <p:pRg st="2" end="2"/>
                                            </p:txEl>
                                          </p:spTgt>
                                        </p:tgtEl>
                                        <p:attrNameLst>
                                          <p:attrName>style.visibility</p:attrName>
                                        </p:attrNameLst>
                                      </p:cBhvr>
                                      <p:to>
                                        <p:strVal val="visible"/>
                                      </p:to>
                                    </p:set>
                                    <p:anim calcmode="lin" valueType="num">
                                      <p:cBhvr>
                                        <p:cTn id="21" dur="1000" fill="hold"/>
                                        <p:tgtEl>
                                          <p:spTgt spid="390147">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9014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9014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90147">
                                            <p:txEl>
                                              <p:pRg st="3" end="3"/>
                                            </p:txEl>
                                          </p:spTgt>
                                        </p:tgtEl>
                                        <p:attrNameLst>
                                          <p:attrName>style.visibility</p:attrName>
                                        </p:attrNameLst>
                                      </p:cBhvr>
                                      <p:to>
                                        <p:strVal val="visible"/>
                                      </p:to>
                                    </p:set>
                                    <p:anim calcmode="lin" valueType="num">
                                      <p:cBhvr>
                                        <p:cTn id="28" dur="1000" fill="hold"/>
                                        <p:tgtEl>
                                          <p:spTgt spid="390147">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9014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9014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90147">
                                            <p:txEl>
                                              <p:pRg st="4" end="4"/>
                                            </p:txEl>
                                          </p:spTgt>
                                        </p:tgtEl>
                                        <p:attrNameLst>
                                          <p:attrName>style.visibility</p:attrName>
                                        </p:attrNameLst>
                                      </p:cBhvr>
                                      <p:to>
                                        <p:strVal val="visible"/>
                                      </p:to>
                                    </p:set>
                                    <p:anim calcmode="lin" valueType="num">
                                      <p:cBhvr>
                                        <p:cTn id="35" dur="1000" fill="hold"/>
                                        <p:tgtEl>
                                          <p:spTgt spid="390147">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9014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90147">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90147">
                                            <p:txEl>
                                              <p:pRg st="5" end="5"/>
                                            </p:txEl>
                                          </p:spTgt>
                                        </p:tgtEl>
                                        <p:attrNameLst>
                                          <p:attrName>style.visibility</p:attrName>
                                        </p:attrNameLst>
                                      </p:cBhvr>
                                      <p:to>
                                        <p:strVal val="visible"/>
                                      </p:to>
                                    </p:set>
                                    <p:anim calcmode="lin" valueType="num">
                                      <p:cBhvr>
                                        <p:cTn id="42" dur="1000" fill="hold"/>
                                        <p:tgtEl>
                                          <p:spTgt spid="390147">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90147">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90147">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90147">
                                            <p:txEl>
                                              <p:pRg st="6" end="6"/>
                                            </p:txEl>
                                          </p:spTgt>
                                        </p:tgtEl>
                                        <p:attrNameLst>
                                          <p:attrName>style.visibility</p:attrName>
                                        </p:attrNameLst>
                                      </p:cBhvr>
                                      <p:to>
                                        <p:strVal val="visible"/>
                                      </p:to>
                                    </p:set>
                                    <p:anim calcmode="lin" valueType="num">
                                      <p:cBhvr>
                                        <p:cTn id="49" dur="1000" fill="hold"/>
                                        <p:tgtEl>
                                          <p:spTgt spid="390147">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390147">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90147">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9" presetClass="entr" presetSubtype="0" fill="hold" grpId="0" nodeType="clickEffect">
                                  <p:stCondLst>
                                    <p:cond delay="0"/>
                                  </p:stCondLst>
                                  <p:childTnLst>
                                    <p:set>
                                      <p:cBhvr>
                                        <p:cTn id="55" dur="1" fill="hold">
                                          <p:stCondLst>
                                            <p:cond delay="0"/>
                                          </p:stCondLst>
                                        </p:cTn>
                                        <p:tgtEl>
                                          <p:spTgt spid="390147">
                                            <p:txEl>
                                              <p:pRg st="7" end="7"/>
                                            </p:txEl>
                                          </p:spTgt>
                                        </p:tgtEl>
                                        <p:attrNameLst>
                                          <p:attrName>style.visibility</p:attrName>
                                        </p:attrNameLst>
                                      </p:cBhvr>
                                      <p:to>
                                        <p:strVal val="visible"/>
                                      </p:to>
                                    </p:set>
                                    <p:anim calcmode="lin" valueType="num">
                                      <p:cBhvr>
                                        <p:cTn id="56" dur="1000" fill="hold"/>
                                        <p:tgtEl>
                                          <p:spTgt spid="390147">
                                            <p:txEl>
                                              <p:pRg st="7" end="7"/>
                                            </p:txEl>
                                          </p:spTgt>
                                        </p:tgtEl>
                                        <p:attrNameLst>
                                          <p:attrName>ppt_x</p:attrName>
                                        </p:attrNameLst>
                                      </p:cBhvr>
                                      <p:tavLst>
                                        <p:tav tm="0">
                                          <p:val>
                                            <p:strVal val="#ppt_x-.2"/>
                                          </p:val>
                                        </p:tav>
                                        <p:tav tm="100000">
                                          <p:val>
                                            <p:strVal val="#ppt_x"/>
                                          </p:val>
                                        </p:tav>
                                      </p:tavLst>
                                    </p:anim>
                                    <p:anim calcmode="lin" valueType="num">
                                      <p:cBhvr>
                                        <p:cTn id="57" dur="1000" fill="hold"/>
                                        <p:tgtEl>
                                          <p:spTgt spid="390147">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58" dur="1000"/>
                                        <p:tgtEl>
                                          <p:spTgt spid="3901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a:xfrm>
            <a:off x="457200" y="277813"/>
            <a:ext cx="8229600" cy="788987"/>
          </a:xfrm>
        </p:spPr>
        <p:txBody>
          <a:bodyPr/>
          <a:lstStyle/>
          <a:p>
            <a:pPr eaLnBrk="1" hangingPunct="1">
              <a:defRPr/>
            </a:pPr>
            <a:r>
              <a:rPr lang="en-US" smtClean="0"/>
              <a:t>Beban / Biaya Kebijakan</a:t>
            </a:r>
          </a:p>
        </p:txBody>
      </p:sp>
      <p:sp>
        <p:nvSpPr>
          <p:cNvPr id="391171" name="Rectangle 3"/>
          <p:cNvSpPr>
            <a:spLocks noGrp="1" noChangeArrowheads="1"/>
          </p:cNvSpPr>
          <p:nvPr>
            <p:ph type="body" idx="1"/>
          </p:nvPr>
        </p:nvSpPr>
        <p:spPr>
          <a:xfrm>
            <a:off x="457200" y="1219200"/>
            <a:ext cx="8229600" cy="5257800"/>
          </a:xfrm>
        </p:spPr>
        <p:txBody>
          <a:bodyPr/>
          <a:lstStyle/>
          <a:p>
            <a:pPr eaLnBrk="1" hangingPunct="1">
              <a:lnSpc>
                <a:spcPct val="90000"/>
              </a:lnSpc>
              <a:defRPr/>
            </a:pPr>
            <a:r>
              <a:rPr lang="en-US" sz="2800" dirty="0" err="1" smtClean="0"/>
              <a:t>Adalah</a:t>
            </a:r>
            <a:r>
              <a:rPr lang="en-US" sz="2800" dirty="0" smtClean="0"/>
              <a:t> </a:t>
            </a:r>
            <a:r>
              <a:rPr lang="en-US" sz="2800" dirty="0" err="1" smtClean="0"/>
              <a:t>biaya</a:t>
            </a:r>
            <a:r>
              <a:rPr lang="en-US" sz="2800" dirty="0" smtClean="0"/>
              <a:t> yang </a:t>
            </a:r>
            <a:r>
              <a:rPr lang="en-US" sz="2800" dirty="0" err="1" smtClean="0"/>
              <a:t>tidak</a:t>
            </a:r>
            <a:r>
              <a:rPr lang="en-US" sz="2800" dirty="0" smtClean="0"/>
              <a:t> </a:t>
            </a:r>
            <a:r>
              <a:rPr lang="en-US" sz="2800" dirty="0" err="1" smtClean="0"/>
              <a:t>tersedia</a:t>
            </a:r>
            <a:r>
              <a:rPr lang="en-US" sz="2800" dirty="0" smtClean="0"/>
              <a:t> </a:t>
            </a:r>
            <a:r>
              <a:rPr lang="en-US" sz="2800" dirty="0" err="1" smtClean="0"/>
              <a:t>estimasi</a:t>
            </a:r>
            <a:r>
              <a:rPr lang="en-US" sz="2800" dirty="0" smtClean="0"/>
              <a:t> </a:t>
            </a:r>
            <a:r>
              <a:rPr lang="en-US" sz="2800" dirty="0" err="1" smtClean="0"/>
              <a:t>tekniknya</a:t>
            </a:r>
            <a:r>
              <a:rPr lang="en-US" sz="2800" dirty="0" smtClean="0"/>
              <a:t>.</a:t>
            </a:r>
          </a:p>
          <a:p>
            <a:pPr eaLnBrk="1" hangingPunct="1">
              <a:lnSpc>
                <a:spcPct val="90000"/>
              </a:lnSpc>
              <a:defRPr/>
            </a:pPr>
            <a:r>
              <a:rPr lang="en-US" sz="2800" dirty="0" smtClean="0"/>
              <a:t>Biaya-</a:t>
            </a:r>
            <a:r>
              <a:rPr lang="en-US" sz="2800" dirty="0" err="1" smtClean="0"/>
              <a:t>biaya</a:t>
            </a:r>
            <a:r>
              <a:rPr lang="en-US" sz="2800" dirty="0" smtClean="0"/>
              <a:t> yang </a:t>
            </a:r>
            <a:r>
              <a:rPr lang="en-US" sz="2800" dirty="0" err="1" smtClean="0"/>
              <a:t>dikeluarkan</a:t>
            </a:r>
            <a:r>
              <a:rPr lang="en-US" sz="2800" dirty="0" smtClean="0"/>
              <a:t> </a:t>
            </a:r>
            <a:r>
              <a:rPr lang="en-US" sz="2800" dirty="0" err="1" smtClean="0"/>
              <a:t>tergantung</a:t>
            </a:r>
            <a:r>
              <a:rPr lang="en-US" sz="2800" dirty="0" smtClean="0"/>
              <a:t> </a:t>
            </a:r>
            <a:r>
              <a:rPr lang="en-US" sz="2800" dirty="0" err="1" smtClean="0"/>
              <a:t>pada</a:t>
            </a:r>
            <a:r>
              <a:rPr lang="en-US" sz="2800" dirty="0" smtClean="0"/>
              <a:t> </a:t>
            </a:r>
            <a:r>
              <a:rPr lang="en-US" sz="2800" dirty="0" err="1" smtClean="0"/>
              <a:t>penilaian</a:t>
            </a:r>
            <a:r>
              <a:rPr lang="en-US" sz="2800" dirty="0" smtClean="0"/>
              <a:t> </a:t>
            </a:r>
            <a:r>
              <a:rPr lang="en-US" sz="2800" dirty="0" err="1" smtClean="0"/>
              <a:t>manajemen</a:t>
            </a:r>
            <a:r>
              <a:rPr lang="en-US" sz="2800" dirty="0" smtClean="0"/>
              <a:t> </a:t>
            </a:r>
            <a:r>
              <a:rPr lang="en-US" sz="2800" dirty="0" err="1" smtClean="0"/>
              <a:t>atas</a:t>
            </a:r>
            <a:r>
              <a:rPr lang="en-US" sz="2800" dirty="0" smtClean="0"/>
              <a:t> </a:t>
            </a:r>
            <a:r>
              <a:rPr lang="en-US" sz="2800" dirty="0" err="1" smtClean="0"/>
              <a:t>jumlah</a:t>
            </a:r>
            <a:r>
              <a:rPr lang="en-US" sz="2800" dirty="0" smtClean="0"/>
              <a:t> yang </a:t>
            </a:r>
            <a:r>
              <a:rPr lang="en-US" sz="2800" dirty="0" err="1" smtClean="0"/>
              <a:t>memadai</a:t>
            </a:r>
            <a:r>
              <a:rPr lang="en-US" sz="2800" dirty="0" smtClean="0"/>
              <a:t> </a:t>
            </a:r>
            <a:r>
              <a:rPr lang="en-US" sz="2800" dirty="0" err="1" smtClean="0"/>
              <a:t>dalam</a:t>
            </a:r>
            <a:r>
              <a:rPr lang="en-US" sz="2800" dirty="0" smtClean="0"/>
              <a:t> </a:t>
            </a:r>
            <a:r>
              <a:rPr lang="en-US" sz="2800" dirty="0" err="1" smtClean="0"/>
              <a:t>kondisi</a:t>
            </a:r>
            <a:r>
              <a:rPr lang="en-US" sz="2800" dirty="0" smtClean="0"/>
              <a:t> </a:t>
            </a:r>
            <a:r>
              <a:rPr lang="en-US" sz="2800" dirty="0" err="1" smtClean="0"/>
              <a:t>tertentu</a:t>
            </a:r>
            <a:r>
              <a:rPr lang="en-US" sz="2800" dirty="0" smtClean="0"/>
              <a:t>.</a:t>
            </a:r>
          </a:p>
          <a:p>
            <a:pPr eaLnBrk="1" hangingPunct="1">
              <a:lnSpc>
                <a:spcPct val="90000"/>
              </a:lnSpc>
              <a:defRPr/>
            </a:pPr>
            <a:r>
              <a:rPr lang="en-US" sz="2800" dirty="0" err="1" smtClean="0"/>
              <a:t>Pusat</a:t>
            </a:r>
            <a:r>
              <a:rPr lang="en-US" sz="2800" dirty="0" smtClean="0"/>
              <a:t> </a:t>
            </a:r>
            <a:r>
              <a:rPr lang="en-US" sz="2800" dirty="0" err="1" smtClean="0"/>
              <a:t>biaya</a:t>
            </a:r>
            <a:r>
              <a:rPr lang="en-US" sz="2800" dirty="0" smtClean="0"/>
              <a:t> </a:t>
            </a:r>
            <a:r>
              <a:rPr lang="en-US" sz="2800" dirty="0" err="1" smtClean="0"/>
              <a:t>kebijakan</a:t>
            </a:r>
            <a:r>
              <a:rPr lang="en-US" sz="2800" dirty="0" smtClean="0"/>
              <a:t> </a:t>
            </a:r>
            <a:r>
              <a:rPr lang="en-US" sz="2800" dirty="0" err="1" smtClean="0"/>
              <a:t>meliputi</a:t>
            </a:r>
            <a:r>
              <a:rPr lang="en-US" sz="2800" dirty="0" smtClean="0"/>
              <a:t> unit-unit </a:t>
            </a:r>
            <a:r>
              <a:rPr lang="en-US" sz="2800" dirty="0" err="1" smtClean="0"/>
              <a:t>administratif</a:t>
            </a:r>
            <a:r>
              <a:rPr lang="en-US" sz="2800" dirty="0" smtClean="0"/>
              <a:t> </a:t>
            </a:r>
            <a:r>
              <a:rPr lang="en-US" sz="2800" dirty="0" err="1" smtClean="0"/>
              <a:t>dan</a:t>
            </a:r>
            <a:r>
              <a:rPr lang="en-US" sz="2800" dirty="0" smtClean="0"/>
              <a:t> </a:t>
            </a:r>
            <a:r>
              <a:rPr lang="en-US" sz="2800" dirty="0" err="1" smtClean="0"/>
              <a:t>pendukung</a:t>
            </a:r>
            <a:r>
              <a:rPr lang="en-US" sz="2800" dirty="0" smtClean="0"/>
              <a:t>, </a:t>
            </a:r>
            <a:r>
              <a:rPr lang="en-US" sz="2800" dirty="0" err="1" smtClean="0"/>
              <a:t>operasi</a:t>
            </a:r>
            <a:r>
              <a:rPr lang="en-US" sz="2800" dirty="0" smtClean="0"/>
              <a:t> </a:t>
            </a:r>
            <a:r>
              <a:rPr lang="en-US" sz="2800" dirty="0" err="1" smtClean="0"/>
              <a:t>litbang</a:t>
            </a:r>
            <a:r>
              <a:rPr lang="en-US" sz="2800" dirty="0" smtClean="0"/>
              <a:t>, </a:t>
            </a:r>
            <a:r>
              <a:rPr lang="en-US" sz="2800" dirty="0" err="1" smtClean="0"/>
              <a:t>dan</a:t>
            </a:r>
            <a:r>
              <a:rPr lang="en-US" sz="2800" dirty="0" smtClean="0"/>
              <a:t> </a:t>
            </a:r>
            <a:r>
              <a:rPr lang="en-US" sz="2800" dirty="0" err="1" smtClean="0"/>
              <a:t>hampir</a:t>
            </a:r>
            <a:r>
              <a:rPr lang="en-US" sz="2800" dirty="0" smtClean="0"/>
              <a:t> </a:t>
            </a:r>
            <a:r>
              <a:rPr lang="en-US" sz="2800" dirty="0" err="1" smtClean="0"/>
              <a:t>semua</a:t>
            </a:r>
            <a:r>
              <a:rPr lang="en-US" sz="2800" dirty="0" smtClean="0"/>
              <a:t> </a:t>
            </a:r>
            <a:r>
              <a:rPr lang="en-US" sz="2800" dirty="0" err="1" smtClean="0"/>
              <a:t>aktifitas</a:t>
            </a:r>
            <a:r>
              <a:rPr lang="en-US" sz="2800" dirty="0" smtClean="0"/>
              <a:t> </a:t>
            </a:r>
            <a:r>
              <a:rPr lang="en-US" sz="2800" dirty="0" err="1" smtClean="0"/>
              <a:t>perusahaan</a:t>
            </a:r>
            <a:r>
              <a:rPr lang="en-US" sz="2800" dirty="0" smtClean="0"/>
              <a:t>.</a:t>
            </a:r>
          </a:p>
          <a:p>
            <a:pPr eaLnBrk="1" hangingPunct="1">
              <a:lnSpc>
                <a:spcPct val="90000"/>
              </a:lnSpc>
              <a:defRPr/>
            </a:pPr>
            <a:r>
              <a:rPr lang="en-US" sz="2800" dirty="0" smtClean="0"/>
              <a:t>Output </a:t>
            </a:r>
            <a:r>
              <a:rPr lang="en-US" sz="2800" dirty="0" err="1" smtClean="0"/>
              <a:t>dari</a:t>
            </a:r>
            <a:r>
              <a:rPr lang="en-US" sz="2800" dirty="0" smtClean="0"/>
              <a:t> </a:t>
            </a:r>
            <a:r>
              <a:rPr lang="en-US" sz="2800" dirty="0" err="1" smtClean="0"/>
              <a:t>pusat</a:t>
            </a:r>
            <a:r>
              <a:rPr lang="en-US" sz="2800" dirty="0" smtClean="0"/>
              <a:t> </a:t>
            </a:r>
            <a:r>
              <a:rPr lang="en-US" sz="2800" dirty="0" err="1" smtClean="0"/>
              <a:t>biaya</a:t>
            </a:r>
            <a:r>
              <a:rPr lang="en-US" sz="2800" dirty="0" smtClean="0"/>
              <a:t> </a:t>
            </a:r>
            <a:r>
              <a:rPr lang="en-US" sz="2800" dirty="0" err="1" smtClean="0"/>
              <a:t>tidak</a:t>
            </a:r>
            <a:r>
              <a:rPr lang="en-US" sz="2800" dirty="0" smtClean="0"/>
              <a:t> </a:t>
            </a:r>
            <a:r>
              <a:rPr lang="en-US" sz="2800" dirty="0" err="1" smtClean="0"/>
              <a:t>bisa</a:t>
            </a:r>
            <a:r>
              <a:rPr lang="en-US" sz="2800" dirty="0" smtClean="0"/>
              <a:t> </a:t>
            </a:r>
            <a:r>
              <a:rPr lang="en-US" sz="2800" dirty="0" err="1" smtClean="0"/>
              <a:t>diukur</a:t>
            </a:r>
            <a:r>
              <a:rPr lang="en-US" sz="2800" dirty="0" smtClean="0"/>
              <a:t> </a:t>
            </a:r>
            <a:r>
              <a:rPr lang="en-US" sz="2800" dirty="0" err="1" smtClean="0"/>
              <a:t>secara</a:t>
            </a:r>
            <a:r>
              <a:rPr lang="en-US" sz="2800" dirty="0" smtClean="0"/>
              <a:t> </a:t>
            </a:r>
            <a:r>
              <a:rPr lang="en-US" sz="2800" dirty="0" err="1" smtClean="0"/>
              <a:t>moneter</a:t>
            </a:r>
            <a:r>
              <a:rPr lang="en-US" sz="2800" dirty="0" smtClean="0"/>
              <a:t>.</a:t>
            </a:r>
          </a:p>
          <a:p>
            <a:pPr eaLnBrk="1" hangingPunct="1">
              <a:lnSpc>
                <a:spcPct val="90000"/>
              </a:lnSpc>
              <a:defRPr/>
            </a:pPr>
            <a:r>
              <a:rPr lang="en-US" sz="2800" dirty="0" err="1" smtClean="0"/>
              <a:t>Disuatu</a:t>
            </a:r>
            <a:r>
              <a:rPr lang="en-US" sz="2800" dirty="0" smtClean="0"/>
              <a:t> </a:t>
            </a:r>
            <a:r>
              <a:rPr lang="en-US" sz="2800" dirty="0" err="1" smtClean="0"/>
              <a:t>pusat</a:t>
            </a:r>
            <a:r>
              <a:rPr lang="en-US" sz="2800" dirty="0" smtClean="0"/>
              <a:t> </a:t>
            </a:r>
            <a:r>
              <a:rPr lang="en-US" sz="2800" dirty="0" err="1" smtClean="0"/>
              <a:t>kebijakan</a:t>
            </a:r>
            <a:r>
              <a:rPr lang="en-US" sz="2800" dirty="0" smtClean="0"/>
              <a:t>, </a:t>
            </a:r>
            <a:r>
              <a:rPr lang="en-US" sz="2800" dirty="0" err="1" smtClean="0"/>
              <a:t>selisih</a:t>
            </a:r>
            <a:r>
              <a:rPr lang="en-US" sz="2800" dirty="0" smtClean="0"/>
              <a:t> </a:t>
            </a:r>
            <a:r>
              <a:rPr lang="en-US" sz="2800" dirty="0" err="1" smtClean="0"/>
              <a:t>antara</a:t>
            </a:r>
            <a:r>
              <a:rPr lang="en-US" sz="2800" dirty="0" smtClean="0"/>
              <a:t> </a:t>
            </a:r>
            <a:r>
              <a:rPr lang="en-US" sz="2800" dirty="0" err="1" smtClean="0"/>
              <a:t>anggaran</a:t>
            </a:r>
            <a:r>
              <a:rPr lang="en-US" sz="2800" dirty="0" smtClean="0"/>
              <a:t> </a:t>
            </a:r>
            <a:r>
              <a:rPr lang="en-US" sz="2800" dirty="0" err="1" smtClean="0"/>
              <a:t>dengan</a:t>
            </a:r>
            <a:r>
              <a:rPr lang="en-US" sz="2800" dirty="0" smtClean="0"/>
              <a:t> </a:t>
            </a:r>
            <a:r>
              <a:rPr lang="en-US" sz="2800" dirty="0" err="1" smtClean="0"/>
              <a:t>biaya</a:t>
            </a:r>
            <a:r>
              <a:rPr lang="en-US" sz="2800" dirty="0" smtClean="0"/>
              <a:t> </a:t>
            </a:r>
            <a:r>
              <a:rPr lang="en-US" sz="2800" dirty="0" err="1" smtClean="0"/>
              <a:t>sesungguhnya</a:t>
            </a:r>
            <a:r>
              <a:rPr lang="en-US" sz="2800" dirty="0" smtClean="0"/>
              <a:t> </a:t>
            </a:r>
            <a:r>
              <a:rPr lang="en-US" sz="2800" dirty="0" err="1" smtClean="0"/>
              <a:t>bukanlah</a:t>
            </a:r>
            <a:r>
              <a:rPr lang="en-US" sz="2800" dirty="0" smtClean="0"/>
              <a:t> </a:t>
            </a:r>
            <a:r>
              <a:rPr lang="en-US" sz="2800" dirty="0" err="1" smtClean="0"/>
              <a:t>ukuran</a:t>
            </a:r>
            <a:r>
              <a:rPr lang="en-US" sz="2800" dirty="0" smtClean="0"/>
              <a:t> </a:t>
            </a:r>
            <a:r>
              <a:rPr lang="en-US" sz="2800" dirty="0" err="1" smtClean="0"/>
              <a:t>efisiensi</a:t>
            </a: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91171">
                                            <p:txEl>
                                              <p:pRg st="0" end="0"/>
                                            </p:txEl>
                                          </p:spTgt>
                                        </p:tgtEl>
                                        <p:attrNameLst>
                                          <p:attrName>style.visibility</p:attrName>
                                        </p:attrNameLst>
                                      </p:cBhvr>
                                      <p:to>
                                        <p:strVal val="visible"/>
                                      </p:to>
                                    </p:set>
                                    <p:anim calcmode="lin" valueType="num">
                                      <p:cBhvr>
                                        <p:cTn id="7" dur="1000" fill="hold"/>
                                        <p:tgtEl>
                                          <p:spTgt spid="391171">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9117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9117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91171">
                                            <p:txEl>
                                              <p:pRg st="1" end="1"/>
                                            </p:txEl>
                                          </p:spTgt>
                                        </p:tgtEl>
                                        <p:attrNameLst>
                                          <p:attrName>style.visibility</p:attrName>
                                        </p:attrNameLst>
                                      </p:cBhvr>
                                      <p:to>
                                        <p:strVal val="visible"/>
                                      </p:to>
                                    </p:set>
                                    <p:anim calcmode="lin" valueType="num">
                                      <p:cBhvr>
                                        <p:cTn id="14" dur="1000" fill="hold"/>
                                        <p:tgtEl>
                                          <p:spTgt spid="391171">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9117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9117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91171">
                                            <p:txEl>
                                              <p:pRg st="2" end="2"/>
                                            </p:txEl>
                                          </p:spTgt>
                                        </p:tgtEl>
                                        <p:attrNameLst>
                                          <p:attrName>style.visibility</p:attrName>
                                        </p:attrNameLst>
                                      </p:cBhvr>
                                      <p:to>
                                        <p:strVal val="visible"/>
                                      </p:to>
                                    </p:set>
                                    <p:anim calcmode="lin" valueType="num">
                                      <p:cBhvr>
                                        <p:cTn id="21" dur="1000" fill="hold"/>
                                        <p:tgtEl>
                                          <p:spTgt spid="391171">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9117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9117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91171">
                                            <p:txEl>
                                              <p:pRg st="3" end="3"/>
                                            </p:txEl>
                                          </p:spTgt>
                                        </p:tgtEl>
                                        <p:attrNameLst>
                                          <p:attrName>style.visibility</p:attrName>
                                        </p:attrNameLst>
                                      </p:cBhvr>
                                      <p:to>
                                        <p:strVal val="visible"/>
                                      </p:to>
                                    </p:set>
                                    <p:anim calcmode="lin" valueType="num">
                                      <p:cBhvr>
                                        <p:cTn id="28" dur="1000" fill="hold"/>
                                        <p:tgtEl>
                                          <p:spTgt spid="391171">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91171">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9117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91171">
                                            <p:txEl>
                                              <p:pRg st="4" end="4"/>
                                            </p:txEl>
                                          </p:spTgt>
                                        </p:tgtEl>
                                        <p:attrNameLst>
                                          <p:attrName>style.visibility</p:attrName>
                                        </p:attrNameLst>
                                      </p:cBhvr>
                                      <p:to>
                                        <p:strVal val="visible"/>
                                      </p:to>
                                    </p:set>
                                    <p:anim calcmode="lin" valueType="num">
                                      <p:cBhvr>
                                        <p:cTn id="35" dur="1000" fill="hold"/>
                                        <p:tgtEl>
                                          <p:spTgt spid="391171">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91171">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91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7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kern="10" spc="360" dirty="0" smtClean="0">
                <a:ln w="9525">
                  <a:noFill/>
                  <a:round/>
                  <a:headEnd/>
                  <a:tailEnd/>
                </a:ln>
                <a:gradFill rotWithShape="1">
                  <a:gsLst>
                    <a:gs pos="0">
                      <a:srgbClr val="AAAAAA"/>
                    </a:gs>
                    <a:gs pos="100000">
                      <a:srgbClr val="FFFFFF"/>
                    </a:gs>
                  </a:gsLst>
                  <a:lin ang="5400000" scaled="1"/>
                </a:gradFill>
                <a:effectLst>
                  <a:outerShdw dist="35921" dir="2700000" algn="ctr" rotWithShape="0">
                    <a:srgbClr val="4D4D4D">
                      <a:alpha val="79999"/>
                    </a:srgbClr>
                  </a:outerShdw>
                </a:effectLst>
                <a:latin typeface="Angsana New"/>
                <a:cs typeface="Angsana New"/>
              </a:rPr>
              <a:t>Ciri-ciri </a:t>
            </a:r>
            <a:br>
              <a:rPr lang="en-US" kern="10" spc="360" dirty="0" smtClean="0">
                <a:ln w="9525">
                  <a:noFill/>
                  <a:round/>
                  <a:headEnd/>
                  <a:tailEnd/>
                </a:ln>
                <a:gradFill rotWithShape="1">
                  <a:gsLst>
                    <a:gs pos="0">
                      <a:srgbClr val="AAAAAA"/>
                    </a:gs>
                    <a:gs pos="100000">
                      <a:srgbClr val="FFFFFF"/>
                    </a:gs>
                  </a:gsLst>
                  <a:lin ang="5400000" scaled="1"/>
                </a:gradFill>
                <a:effectLst>
                  <a:outerShdw dist="35921" dir="2700000" algn="ctr" rotWithShape="0">
                    <a:srgbClr val="4D4D4D">
                      <a:alpha val="79999"/>
                    </a:srgbClr>
                  </a:outerShdw>
                </a:effectLst>
                <a:latin typeface="Angsana New"/>
                <a:cs typeface="Angsana New"/>
              </a:rPr>
            </a:br>
            <a:r>
              <a:rPr lang="en-US" kern="10" spc="360" dirty="0" smtClean="0">
                <a:ln w="9525">
                  <a:noFill/>
                  <a:round/>
                  <a:headEnd/>
                  <a:tailEnd/>
                </a:ln>
                <a:gradFill rotWithShape="1">
                  <a:gsLst>
                    <a:gs pos="0">
                      <a:srgbClr val="AAAAAA"/>
                    </a:gs>
                    <a:gs pos="100000">
                      <a:srgbClr val="FFFFFF"/>
                    </a:gs>
                  </a:gsLst>
                  <a:lin ang="5400000" scaled="1"/>
                </a:gradFill>
                <a:effectLst>
                  <a:outerShdw dist="35921" dir="2700000" algn="ctr" rotWithShape="0">
                    <a:srgbClr val="4D4D4D">
                      <a:alpha val="79999"/>
                    </a:srgbClr>
                  </a:outerShdw>
                </a:effectLst>
                <a:latin typeface="Angsana New"/>
                <a:cs typeface="Angsana New"/>
              </a:rPr>
              <a:t>Pengendalian umum</a:t>
            </a:r>
            <a:endParaRPr lang="en-US" dirty="0" smtClean="0"/>
          </a:p>
        </p:txBody>
      </p:sp>
      <p:sp>
        <p:nvSpPr>
          <p:cNvPr id="3" name="Content Placeholder 2"/>
          <p:cNvSpPr>
            <a:spLocks noGrp="1"/>
          </p:cNvSpPr>
          <p:nvPr>
            <p:ph idx="1"/>
          </p:nvPr>
        </p:nvSpPr>
        <p:spPr/>
        <p:txBody>
          <a:bodyPr/>
          <a:lstStyle/>
          <a:p>
            <a:pPr eaLnBrk="1" hangingPunct="1">
              <a:defRPr/>
            </a:pPr>
            <a:r>
              <a:rPr lang="en-US" sz="1800" dirty="0" smtClean="0"/>
              <a:t>Pada hakikatnya, pihak manajemen merumuskan anggaran pusat beban kebijakan dengan menentukan besarnya pekerjaan yang harus diselesaikan. Pekerjaan yang harus dilakukan oleh pusat beban kebijakan terbagi ke dalam dua kategori umum: berkesinambungan dan bersifat khusus. Pekerjaan yang berkesinambungan dilakukan secara konsisten dari tahun ke tahun, seperti pembuatan laporan keuangan oleh kontroler perusahaan. Sementara pekerjaan khusus adalah proyek “satu langkah” sebagai contoh, pengembangan penyusunan sistem pembuatan anggaran laba dalam sebuah divisi baru.</a:t>
            </a:r>
          </a:p>
          <a:p>
            <a:pPr eaLnBrk="1" hangingPunct="1">
              <a:defRPr/>
            </a:pPr>
            <a:r>
              <a:rPr lang="en-US" sz="1800" dirty="0" smtClean="0"/>
              <a:t>Fungsi perencanaan bagi pusat pengeluaran yang tak direncanakan biasanya dijalankan dalam satu di antara dua cara ini yaitu penganggaran tambahan atau penilaian berbasis nol.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Anggaran incremental </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dirty="0" smtClean="0"/>
              <a:t>	</a:t>
            </a:r>
            <a:r>
              <a:rPr lang="en-US" sz="2800" dirty="0" smtClean="0"/>
              <a:t>Dalam model ini, tingkat biaya sekarang dari pusat beban kebijakan dipakai sebagai titik awalnya. Pembuatan anggaran incremental mempunyai dua kekurangan, pertama, tingkat pengeluaran yang ada dari pusat beban kebijakan, diterima dan tidak dikaji ulang selama proses pembuatan anggaran. Kedua, para manajer pusat beban ini biasanya ingin meningkatkan tingkat pelayanan dan dengan demikian cenderung meminta tambahan sumber daya, yang jika dibuat sebagai kasus yang kuat biasanya akan disediakan.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Tinjauan berdasarkan nol (zero-base review) </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dirty="0" smtClean="0"/>
              <a:t>	Suatu pendekatan pembuatan anggaran yang merupakan alternative adalah membuat analisis menyeluruh dari setiap pusat beban kebijakan pada jadwal yang terus bergulir, sehingga semuanya ditinjau setidaknya sekali setiap lima tahun. Analisis tersebut sering disebut sebagai tinjauan berdasarkan nol.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Jenis Pengendalian Keuangan</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sz="2400" dirty="0" smtClean="0"/>
              <a:t>	Tujuan utama dari pusat beban kebijakan adalah untuk mengendalikan biaya dengan mengikutsertakan para manajer guna berperan serta dalam perencanaan, bersama-sama mendiskusikan langkah apa yang akan diambil, dan tingkat usaha yang bagaimana yang tepat untuk masing-masing. Dengan demikian, dalam pusat beban kebijakan, pengendalian keuangan menjadi hal pokok yang dibahas pada tahap perencanaan sebelum biaya tersebut terjadi.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Capaian</a:t>
            </a:r>
            <a:r>
              <a:rPr lang="en-US" dirty="0" smtClean="0"/>
              <a:t> </a:t>
            </a:r>
            <a:r>
              <a:rPr lang="en-US" dirty="0" err="1" smtClean="0"/>
              <a:t>Pembelajaran</a:t>
            </a:r>
            <a:r>
              <a:rPr lang="en-US" dirty="0" smtClean="0"/>
              <a:t> </a:t>
            </a:r>
            <a:endParaRPr lang="en-US" dirty="0"/>
          </a:p>
        </p:txBody>
      </p:sp>
      <p:sp>
        <p:nvSpPr>
          <p:cNvPr id="3" name="Content Placeholder 2"/>
          <p:cNvSpPr>
            <a:spLocks noGrp="1"/>
          </p:cNvSpPr>
          <p:nvPr>
            <p:ph idx="1"/>
          </p:nvPr>
        </p:nvSpPr>
        <p:spPr/>
        <p:txBody>
          <a:bodyPr/>
          <a:lstStyle/>
          <a:p>
            <a:r>
              <a:rPr lang="en-US" dirty="0" err="1" smtClean="0"/>
              <a:t>Pusat</a:t>
            </a:r>
            <a:r>
              <a:rPr lang="en-US" dirty="0" smtClean="0"/>
              <a:t> </a:t>
            </a:r>
            <a:r>
              <a:rPr lang="en-US" dirty="0" err="1" smtClean="0"/>
              <a:t>Pertanggungjawaban</a:t>
            </a:r>
            <a:endParaRPr lang="en-US" dirty="0" smtClean="0"/>
          </a:p>
          <a:p>
            <a:r>
              <a:rPr lang="en-US" dirty="0" err="1" smtClean="0"/>
              <a:t>Sifat</a:t>
            </a:r>
            <a:r>
              <a:rPr lang="en-US" dirty="0" smtClean="0"/>
              <a:t> </a:t>
            </a:r>
            <a:r>
              <a:rPr lang="en-US" dirty="0" err="1" smtClean="0"/>
              <a:t>Pusat</a:t>
            </a:r>
            <a:r>
              <a:rPr lang="en-US" dirty="0" smtClean="0"/>
              <a:t> </a:t>
            </a:r>
            <a:r>
              <a:rPr lang="en-US" dirty="0" err="1" smtClean="0"/>
              <a:t>Pertanggungjawaban</a:t>
            </a:r>
            <a:endParaRPr lang="en-US" dirty="0" smtClean="0"/>
          </a:p>
          <a:p>
            <a:r>
              <a:rPr lang="en-US" dirty="0" err="1" smtClean="0"/>
              <a:t>Jenis-Jenis</a:t>
            </a:r>
            <a:r>
              <a:rPr lang="en-US" dirty="0" smtClean="0"/>
              <a:t> </a:t>
            </a:r>
            <a:r>
              <a:rPr lang="en-US" dirty="0" err="1" smtClean="0"/>
              <a:t>Pusat</a:t>
            </a:r>
            <a:r>
              <a:rPr lang="en-US" dirty="0" smtClean="0"/>
              <a:t> </a:t>
            </a:r>
            <a:r>
              <a:rPr lang="en-US" dirty="0" err="1" smtClean="0"/>
              <a:t>Pertanggungjawaban</a:t>
            </a:r>
            <a:endParaRPr lang="en-US" dirty="0" smtClean="0"/>
          </a:p>
          <a:p>
            <a:r>
              <a:rPr lang="en-US" dirty="0" err="1" smtClean="0"/>
              <a:t>Pusat</a:t>
            </a:r>
            <a:r>
              <a:rPr lang="en-US" dirty="0" smtClean="0"/>
              <a:t> </a:t>
            </a:r>
            <a:r>
              <a:rPr lang="en-US" dirty="0" err="1" smtClean="0"/>
              <a:t>Pendapatan</a:t>
            </a:r>
            <a:endParaRPr lang="en-US" dirty="0" smtClean="0"/>
          </a:p>
          <a:p>
            <a:r>
              <a:rPr lang="en-US" dirty="0" err="1" smtClean="0"/>
              <a:t>Pusat</a:t>
            </a:r>
            <a:r>
              <a:rPr lang="en-US" dirty="0" smtClean="0"/>
              <a:t> Biaya</a:t>
            </a:r>
          </a:p>
          <a:p>
            <a:r>
              <a:rPr lang="en-US" dirty="0" err="1" smtClean="0"/>
              <a:t>Pusat</a:t>
            </a:r>
            <a:r>
              <a:rPr lang="en-US" dirty="0" smtClean="0"/>
              <a:t> </a:t>
            </a:r>
            <a:r>
              <a:rPr lang="en-US" dirty="0" err="1" smtClean="0"/>
              <a:t>Administrasi</a:t>
            </a:r>
            <a:r>
              <a:rPr lang="en-US" dirty="0" smtClean="0"/>
              <a:t> </a:t>
            </a:r>
            <a:r>
              <a:rPr lang="en-US" dirty="0" err="1" smtClean="0"/>
              <a:t>dan</a:t>
            </a:r>
            <a:r>
              <a:rPr lang="en-US" dirty="0" smtClean="0"/>
              <a:t> </a:t>
            </a:r>
            <a:r>
              <a:rPr lang="en-US" dirty="0" err="1" smtClean="0"/>
              <a:t>Pendukung</a:t>
            </a:r>
            <a:endParaRPr lang="en-US" dirty="0" smtClean="0"/>
          </a:p>
          <a:p>
            <a:r>
              <a:rPr lang="en-US" dirty="0" err="1" smtClean="0"/>
              <a:t>Pusat</a:t>
            </a:r>
            <a:r>
              <a:rPr lang="en-US" dirty="0" smtClean="0"/>
              <a:t> </a:t>
            </a:r>
            <a:r>
              <a:rPr lang="en-US" dirty="0" err="1" smtClean="0"/>
              <a:t>Litbang</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Pengukuran Kinerja</a:t>
            </a:r>
          </a:p>
        </p:txBody>
      </p:sp>
      <p:sp>
        <p:nvSpPr>
          <p:cNvPr id="3" name="Content Placeholder 2"/>
          <p:cNvSpPr>
            <a:spLocks noGrp="1"/>
          </p:cNvSpPr>
          <p:nvPr>
            <p:ph idx="1"/>
          </p:nvPr>
        </p:nvSpPr>
        <p:spPr>
          <a:xfrm>
            <a:off x="457200" y="1143000"/>
            <a:ext cx="8458200" cy="5486400"/>
          </a:xfrm>
        </p:spPr>
        <p:txBody>
          <a:bodyPr/>
          <a:lstStyle/>
          <a:p>
            <a:pPr algn="ctr" eaLnBrk="1" hangingPunct="1">
              <a:buFont typeface="Wingdings" pitchFamily="2" charset="2"/>
              <a:buNone/>
              <a:defRPr/>
            </a:pPr>
            <a:r>
              <a:rPr lang="en-US" dirty="0" smtClean="0"/>
              <a:t>	</a:t>
            </a:r>
            <a:r>
              <a:rPr lang="en-US" sz="2400" dirty="0" smtClean="0"/>
              <a:t>Pekerjaan utama bagi seorang manajer pusat beban kebijakan adalah untuk mencapai output yang diinginkan. Membelanjakan suatu jumlah yang “sesuai dengan anggaran” untuk mengerjakan hal ini dianggap memuaskan. Jumlah melebihi anggaran merupakan alas an untuk prihatin, sementara jumlah yang kurang dari anggaran akan mengindikasikan bahwa pekerjaan belum selesai direncanakan. </a:t>
            </a:r>
          </a:p>
          <a:p>
            <a:pPr algn="ctr" eaLnBrk="1" hangingPunct="1">
              <a:buFont typeface="Wingdings" pitchFamily="2" charset="2"/>
              <a:buNone/>
              <a:defRPr/>
            </a:pPr>
            <a:r>
              <a:rPr lang="en-US" sz="2400" dirty="0" smtClean="0"/>
              <a:t>	Dalam pusat beban kebijakan, sebagai lawan dari pusat beban teknik, laporan keuangan bukan merupakan suatu alat untuk mengevaluasi efisiensi dari seorang manajer. Pengendalian atas pengeluaran dapat dilaksanakan dengan mengharuskan adanya persetujuan dari para atasan sebelum anggaran dilampaui. Terkadang presentase tertentu dari kelebihan dapat diizinkan tanpa persetujuan tambahan. </a:t>
            </a:r>
            <a:br>
              <a:rPr lang="en-US" sz="2400" dirty="0" smtClean="0"/>
            </a:b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Pusat Administratif dan Pendukung</a:t>
            </a:r>
          </a:p>
        </p:txBody>
      </p:sp>
      <p:sp>
        <p:nvSpPr>
          <p:cNvPr id="3" name="Content Placeholder 2"/>
          <p:cNvSpPr>
            <a:spLocks noGrp="1"/>
          </p:cNvSpPr>
          <p:nvPr>
            <p:ph idx="1"/>
          </p:nvPr>
        </p:nvSpPr>
        <p:spPr/>
        <p:txBody>
          <a:bodyPr/>
          <a:lstStyle/>
          <a:p>
            <a:pPr eaLnBrk="1" hangingPunct="1">
              <a:defRPr/>
            </a:pPr>
            <a:r>
              <a:rPr lang="en-US" dirty="0" smtClean="0"/>
              <a:t>Pusat administratif meliputi manajemen senior korporat dan manajemen unit bisnis serta para manajer unit pendukung. </a:t>
            </a:r>
          </a:p>
          <a:p>
            <a:pPr eaLnBrk="1" hangingPunct="1">
              <a:defRPr/>
            </a:pPr>
            <a:r>
              <a:rPr lang="en-US" dirty="0" smtClean="0"/>
              <a:t>Pusat pendukung merupakan unit-unit yang menyediakan layanan kepada </a:t>
            </a:r>
            <a:r>
              <a:rPr lang="en-US" dirty="0" err="1" smtClean="0"/>
              <a:t>pusat</a:t>
            </a:r>
            <a:r>
              <a:rPr lang="en-US" dirty="0" smtClean="0"/>
              <a:t> </a:t>
            </a:r>
            <a:r>
              <a:rPr lang="en-US" dirty="0" err="1" smtClean="0"/>
              <a:t>pertanggungjawaban</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Permasalahan dalam Pengendalian</a:t>
            </a:r>
          </a:p>
        </p:txBody>
      </p:sp>
      <p:sp>
        <p:nvSpPr>
          <p:cNvPr id="3" name="Content Placeholder 2"/>
          <p:cNvSpPr>
            <a:spLocks noGrp="1"/>
          </p:cNvSpPr>
          <p:nvPr>
            <p:ph idx="1"/>
          </p:nvPr>
        </p:nvSpPr>
        <p:spPr/>
        <p:txBody>
          <a:bodyPr/>
          <a:lstStyle/>
          <a:p>
            <a:pPr algn="just" eaLnBrk="1" hangingPunct="1">
              <a:buFont typeface="Wingdings" pitchFamily="2" charset="2"/>
              <a:buNone/>
              <a:defRPr/>
            </a:pPr>
            <a:r>
              <a:rPr lang="en-US" dirty="0" smtClean="0"/>
              <a:t>	</a:t>
            </a:r>
            <a:r>
              <a:rPr lang="en-US" sz="2400" b="1" dirty="0" smtClean="0"/>
              <a:t>• Kesulitan dalam pengukuran output. </a:t>
            </a:r>
            <a:r>
              <a:rPr lang="en-US" sz="2400" dirty="0" smtClean="0"/>
              <a:t>Karena output tidak dapat diukur, tidak mungkin untuk menetapkan standar biaya sebagai tolok ukur untuk pengukuran kinerja keuangan. Dengan demikian, varians anggaran tidak dapat diinterpretasikan sebagai gambaran dari kinerja yang efisien atau tidak efisien.</a:t>
            </a:r>
            <a:br>
              <a:rPr lang="en-US" sz="2400" dirty="0" smtClean="0"/>
            </a:br>
            <a:r>
              <a:rPr lang="en-US" sz="2400" b="1" dirty="0" smtClean="0"/>
              <a:t>• Tidak Adanya Keselarasan Cita-cita</a:t>
            </a:r>
            <a:r>
              <a:rPr lang="en-US" sz="2400" dirty="0" smtClean="0"/>
              <a:t>. Umumnya, para manajer administrative berusaha keras untuk mencapai keunggulan fungsional. Sekilas, keinginan tersebut akan tampak selaras dengan cita-cita perusahaan. Tetapi pada kenyataanya hal tersebut sebagian besar bergantung pada bagaimana seseorang mendefinisikan keunggulan.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Penyusunan Anggaran </a:t>
            </a:r>
          </a:p>
        </p:txBody>
      </p:sp>
      <p:sp>
        <p:nvSpPr>
          <p:cNvPr id="3" name="Content Placeholder 2"/>
          <p:cNvSpPr>
            <a:spLocks noGrp="1"/>
          </p:cNvSpPr>
          <p:nvPr>
            <p:ph idx="1"/>
          </p:nvPr>
        </p:nvSpPr>
        <p:spPr/>
        <p:txBody>
          <a:bodyPr/>
          <a:lstStyle/>
          <a:p>
            <a:pPr algn="ctr" eaLnBrk="1" hangingPunct="1">
              <a:buFont typeface="Wingdings" pitchFamily="2" charset="2"/>
              <a:buNone/>
              <a:defRPr/>
            </a:pPr>
            <a:r>
              <a:rPr lang="en-US" dirty="0" smtClean="0"/>
              <a:t>	Anggaran yang diajukan untuk pusat administrative maupun pusat pendukung biasanya terdiri dari suatu daftar pos-pos beban, dengan usulan anggaran dibandingkan dengan seluruh beban actual pada tahun berjalan.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smtClean="0"/>
              <a:t>Pusat Penelitian dan Pengembangan</a:t>
            </a:r>
          </a:p>
        </p:txBody>
      </p:sp>
      <p:sp>
        <p:nvSpPr>
          <p:cNvPr id="3" name="Content Placeholder 2"/>
          <p:cNvSpPr>
            <a:spLocks noGrp="1"/>
          </p:cNvSpPr>
          <p:nvPr>
            <p:ph idx="1"/>
          </p:nvPr>
        </p:nvSpPr>
        <p:spPr>
          <a:xfrm>
            <a:off x="457200" y="1641475"/>
            <a:ext cx="8229600" cy="4530725"/>
          </a:xfrm>
        </p:spPr>
        <p:txBody>
          <a:bodyPr/>
          <a:lstStyle/>
          <a:p>
            <a:pPr eaLnBrk="1" hangingPunct="1">
              <a:buFont typeface="Wingdings" pitchFamily="2" charset="2"/>
              <a:buNone/>
              <a:defRPr/>
            </a:pPr>
            <a:r>
              <a:rPr lang="en-US" sz="1800" dirty="0" smtClean="0"/>
              <a:t>Permasalahan dalam Pengendalian</a:t>
            </a:r>
          </a:p>
          <a:p>
            <a:pPr eaLnBrk="1" hangingPunct="1">
              <a:buFont typeface="Wingdings" pitchFamily="2" charset="2"/>
              <a:buNone/>
              <a:defRPr/>
            </a:pPr>
            <a:r>
              <a:rPr lang="en-US" sz="1800" dirty="0" smtClean="0"/>
              <a:t/>
            </a:r>
            <a:br>
              <a:rPr lang="en-US" sz="1800" dirty="0" smtClean="0"/>
            </a:br>
            <a:r>
              <a:rPr lang="en-US" sz="1800" dirty="0" smtClean="0"/>
              <a:t>• Kesulitan dalam menggabungkan hasil yang diperoleh dengan input. Hasil dari aktivitas penelitian dan pengembangan sangat sulit diukur kuantitasnya. Beberapa dengan aktivitas administrasi, aktivitas litbang, biasanya mempunyai hasil setengah berwujud dalam bentuk paten, produk-produk baru ataupun proses baru. Tetapi kaitan antara output dengan input sangat sukar untuk dinilai per tahun karena “produk” akhir dari litbang bisa melibatkan usaha selama bertahun-tahun.</a:t>
            </a:r>
          </a:p>
          <a:p>
            <a:pPr eaLnBrk="1" hangingPunct="1">
              <a:buFont typeface="Wingdings" pitchFamily="2" charset="2"/>
              <a:buNone/>
              <a:defRPr/>
            </a:pPr>
            <a:r>
              <a:rPr lang="en-US" sz="1800" dirty="0" smtClean="0"/>
              <a:t/>
            </a:r>
            <a:br>
              <a:rPr lang="en-US" sz="1800" dirty="0" smtClean="0"/>
            </a:br>
            <a:r>
              <a:rPr lang="en-US" sz="1800" dirty="0" smtClean="0"/>
              <a:t>• Tidak adanya keselarasan cita-cita. Manajer penelitian pada hakikatnya ingin membangun organisasi penelitian yang terbaik, meskipun barangkali lebih mahal dari apa yang bisa didanai oleh perusahaan. Masalah selanjutnya adalah bahwa orang-orang yang bekerja di bidang penelitian sering tidak mempunyai pengetahuan yang memadai mengenai bisnis untuk menentukan arah kebijaksanaan dalam sektor penelitian secara optimal</a:t>
            </a:r>
            <a:r>
              <a:rPr lang="en-US" dirty="0" smtClean="0"/>
              <a:t>.</a:t>
            </a:r>
          </a:p>
          <a:p>
            <a:pPr eaLnBrk="1" hangingPunct="1">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Rangkaian Kesatuan Penelitian dan Pengembangan </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dirty="0" smtClean="0"/>
              <a:t>	</a:t>
            </a:r>
            <a:r>
              <a:rPr lang="en-US" sz="2400" dirty="0" smtClean="0"/>
              <a:t>Aktivitas-aktivitas yang dilakukan oleh organisasi litbang merupakan satu kesatuan rangkaian, dimana penelitian dasar merupakan titik awal, sementara itu pengujian produk merupakan titik akhir. Penelitian dasar memiliki dua ciri:</a:t>
            </a:r>
            <a:br>
              <a:rPr lang="en-US" sz="2400" dirty="0" smtClean="0"/>
            </a:br>
            <a:r>
              <a:rPr lang="en-US" sz="2400" dirty="0" smtClean="0"/>
              <a:t>1. Tidak terencana, dimana pihak manajemen hanya membuat keputusan secara umum mengenai bagian yang harus dieksplorasi</a:t>
            </a:r>
            <a:br>
              <a:rPr lang="en-US" sz="2400" dirty="0" smtClean="0"/>
            </a:br>
            <a:r>
              <a:rPr lang="en-US" sz="2400" dirty="0" smtClean="0"/>
              <a:t>2. Sering kali ada tenggang waktu yang lama antara dimulainya penelitian dengan pengenalan produk baru yang berhasil.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Program Litbang</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dirty="0" smtClean="0"/>
              <a:t>	</a:t>
            </a:r>
            <a:r>
              <a:rPr lang="en-US" sz="2400" dirty="0" smtClean="0"/>
              <a:t>Program litbang terdiri dari serangkaian program ditambah kelonggaran untuk pekerjaan yang tidak direncanakan (sebagaimana sudah disebutkan sebelumnya), hal tersebut biasanya ditinjau setiap tahunnya oleh manajemen senior. Tinjauan ini sering dilakukan oleh komite penelitian yang terdiri dari CEO, direktur penelitian serta para manajer produksi dan pemasaran (pihak yang terakhir ini dilibatkan karena merekalah yang akan menggunakan ouput dari proyek-proyek penelitian yang sukses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Anggaran Tahunan</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dirty="0" smtClean="0"/>
              <a:t>	Jika suatu perusahaan telah memutuskan suatu program litbang berjangka panjang dan telah menjalankan program ini dengan sistem persetujuan proyek, maka upaya untuk menyusun anggaran litbang per tahun akan menjadi persoalan yang sederhana, dengan melibatkan “kalenderisasi” atas pengeluaran yang diperkirakan selama periode anggaran.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Pengukuran Kinerja</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dirty="0" smtClean="0"/>
              <a:t>	</a:t>
            </a:r>
            <a:r>
              <a:rPr lang="en-US" sz="2400" dirty="0" smtClean="0"/>
              <a:t>Di banyak perusahaan, manajemen menerima dua jenis laporan mengenai kegiatan-kegiatan litbang.</a:t>
            </a:r>
          </a:p>
          <a:p>
            <a:pPr eaLnBrk="1" hangingPunct="1">
              <a:buFont typeface="Wingdings" pitchFamily="2" charset="2"/>
              <a:buNone/>
              <a:defRPr/>
            </a:pPr>
            <a:r>
              <a:rPr lang="en-US" sz="2400" dirty="0" smtClean="0"/>
              <a:t>	 Jenis laporan yang pertama membandingkan prediksi terakhir mengenai total biaya dengan jumlah</a:t>
            </a:r>
            <a:r>
              <a:rPr lang="en-US" sz="2400" dirty="0" smtClean="0"/>
              <a:t> yang </a:t>
            </a:r>
            <a:r>
              <a:rPr lang="en-US" sz="2400" dirty="0" err="1" smtClean="0"/>
              <a:t>disetujui</a:t>
            </a:r>
            <a:r>
              <a:rPr lang="en-US" sz="2400" dirty="0" smtClean="0"/>
              <a:t> </a:t>
            </a:r>
            <a:r>
              <a:rPr lang="en-US" sz="2400" dirty="0" smtClean="0"/>
              <a:t>untuk masing-masing proyek.</a:t>
            </a:r>
          </a:p>
          <a:p>
            <a:pPr eaLnBrk="1" hangingPunct="1">
              <a:buFont typeface="Wingdings" pitchFamily="2" charset="2"/>
              <a:buNone/>
              <a:defRPr/>
            </a:pPr>
            <a:r>
              <a:rPr lang="en-US" sz="2400" dirty="0" smtClean="0"/>
              <a:t>	Jenis laporan keuangan yang kedua terdiri dari perbandingan antara pengeluaran yang dianggarkan dengan pengeluaran actual di masing-masing </a:t>
            </a:r>
            <a:r>
              <a:rPr lang="en-US" sz="2400" dirty="0" err="1" smtClean="0"/>
              <a:t>pusat</a:t>
            </a:r>
            <a:r>
              <a:rPr lang="en-US" sz="2400" dirty="0" smtClean="0"/>
              <a:t> </a:t>
            </a:r>
            <a:r>
              <a:rPr lang="en-US" sz="2400" dirty="0" err="1" smtClean="0"/>
              <a:t>pertanggungjawaban</a:t>
            </a:r>
            <a:r>
              <a:rPr lang="en-US" sz="2400" dirty="0" smtClean="0"/>
              <a:t>. </a:t>
            </a:r>
            <a:r>
              <a:rPr lang="en-US" sz="2400" dirty="0" smtClean="0"/>
              <a:t>Tujuannya adalah untuk membantu para eksekutif penelitian untuk mengantisipasi pengeluaran dan untuk memastikan bahwa komitmen pengeluaran tersebut dipenuhi.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2400" dirty="0" smtClean="0"/>
              <a:t>Pusat Pemasaran</a:t>
            </a:r>
          </a:p>
        </p:txBody>
      </p:sp>
      <p:sp>
        <p:nvSpPr>
          <p:cNvPr id="3" name="Content Placeholder 2"/>
          <p:cNvSpPr>
            <a:spLocks noGrp="1"/>
          </p:cNvSpPr>
          <p:nvPr>
            <p:ph idx="1"/>
          </p:nvPr>
        </p:nvSpPr>
        <p:spPr>
          <a:xfrm>
            <a:off x="457200" y="990600"/>
            <a:ext cx="8458200" cy="6019800"/>
          </a:xfrm>
        </p:spPr>
        <p:txBody>
          <a:bodyPr/>
          <a:lstStyle/>
          <a:p>
            <a:pPr eaLnBrk="1" hangingPunct="1">
              <a:defRPr/>
            </a:pPr>
            <a:r>
              <a:rPr lang="en-US" sz="2400" dirty="0" smtClean="0"/>
              <a:t>Aktivitas Logistik</a:t>
            </a:r>
            <a:br>
              <a:rPr lang="en-US" sz="2400" dirty="0" smtClean="0"/>
            </a:br>
            <a:r>
              <a:rPr lang="en-US" sz="2400" dirty="0" smtClean="0"/>
              <a:t>Aktivitas logistik adalah aktivitas-aktivitas yang terlibat dalam memindahkan barang dari perusahaan ke pelanggan dan mengumpulkan piutang yang jatuh tempo dari para pelanggannya. Aktivitas-aktivitas ini mencakup transportasi ke pusat distribusi, perdagangan, pengapalan dan pengiriman, pengajuan rekening dan aktivitas yang terkait dengan fungsi kredit dan penagihan piutang.</a:t>
            </a:r>
          </a:p>
          <a:p>
            <a:pPr eaLnBrk="1" hangingPunct="1">
              <a:defRPr/>
            </a:pPr>
            <a:r>
              <a:rPr lang="en-US" sz="2400" dirty="0" smtClean="0"/>
              <a:t>Aktivitas Pemasaran</a:t>
            </a:r>
            <a:br>
              <a:rPr lang="en-US" sz="2400" dirty="0" smtClean="0"/>
            </a:br>
            <a:r>
              <a:rPr lang="en-US" sz="2400" dirty="0" smtClean="0"/>
              <a:t>Aktivitas pemasaran adalah aktivitas-aktivitas yang dilakukan oleh perusahaan untuk memperoleh pesanan. Aktivitas-aktivitas ini meliputi uji pemasaran; pembentukan, pelatihan, dan pengawasan terhadap tenaga penjualan; periklanan, dan promosi penjualan yang seluruhnya memiliki karakteristik-karakteristik yang menimbulkan permasalahan pengendalian manajemen.</a:t>
            </a:r>
          </a:p>
          <a:p>
            <a:pPr eaLnBrk="1" hangingPunct="1">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a:xfrm>
            <a:off x="457200" y="277813"/>
            <a:ext cx="8229600" cy="712787"/>
          </a:xfrm>
        </p:spPr>
        <p:txBody>
          <a:bodyPr/>
          <a:lstStyle/>
          <a:p>
            <a:pPr algn="l" eaLnBrk="1" hangingPunct="1">
              <a:defRPr/>
            </a:pPr>
            <a:r>
              <a:rPr lang="en-US" sz="4000" smtClean="0"/>
              <a:t>Pengertian</a:t>
            </a:r>
          </a:p>
        </p:txBody>
      </p:sp>
      <p:sp>
        <p:nvSpPr>
          <p:cNvPr id="332803" name="Rectangle 3"/>
          <p:cNvSpPr>
            <a:spLocks noGrp="1" noChangeArrowheads="1"/>
          </p:cNvSpPr>
          <p:nvPr>
            <p:ph type="body" idx="1"/>
          </p:nvPr>
        </p:nvSpPr>
        <p:spPr>
          <a:xfrm>
            <a:off x="457200" y="1600200"/>
            <a:ext cx="8229600" cy="4800600"/>
          </a:xfrm>
        </p:spPr>
        <p:txBody>
          <a:bodyPr/>
          <a:lstStyle/>
          <a:p>
            <a:pPr algn="just" eaLnBrk="1" hangingPunct="1">
              <a:lnSpc>
                <a:spcPct val="90000"/>
              </a:lnSpc>
              <a:defRPr/>
            </a:pPr>
            <a:r>
              <a:rPr lang="en-US" dirty="0" err="1" smtClean="0"/>
              <a:t>Pusat</a:t>
            </a:r>
            <a:r>
              <a:rPr lang="en-US" dirty="0" smtClean="0"/>
              <a:t> </a:t>
            </a:r>
            <a:r>
              <a:rPr lang="en-US" dirty="0" err="1" smtClean="0"/>
              <a:t>pertanggungjawaban</a:t>
            </a:r>
            <a:r>
              <a:rPr lang="en-US" dirty="0" smtClean="0"/>
              <a:t> </a:t>
            </a:r>
            <a:r>
              <a:rPr lang="en-US" dirty="0" smtClean="0"/>
              <a:t>merupakan organisasi yang dipimpin oleh seorang manajer yang bertanggung jawab terhadap aktivitas yang dilakukan.</a:t>
            </a:r>
          </a:p>
          <a:p>
            <a:pPr algn="just" eaLnBrk="1" hangingPunct="1">
              <a:lnSpc>
                <a:spcPct val="90000"/>
              </a:lnSpc>
              <a:defRPr/>
            </a:pPr>
            <a:r>
              <a:rPr lang="en-US" dirty="0" smtClean="0"/>
              <a:t>Pada hakekatnya, perusahaan merupakan sekumpulan </a:t>
            </a:r>
            <a:r>
              <a:rPr lang="en-US" dirty="0" err="1" smtClean="0"/>
              <a:t>pusat-pusat</a:t>
            </a:r>
            <a:r>
              <a:rPr lang="en-US" dirty="0" smtClean="0"/>
              <a:t> </a:t>
            </a:r>
            <a:r>
              <a:rPr lang="en-US" dirty="0" err="1" smtClean="0"/>
              <a:t>pertanggungjawaban</a:t>
            </a:r>
            <a:r>
              <a:rPr lang="en-US" dirty="0" smtClean="0"/>
              <a:t>, </a:t>
            </a:r>
            <a:r>
              <a:rPr lang="en-US" dirty="0" smtClean="0"/>
              <a:t>yang </a:t>
            </a:r>
            <a:r>
              <a:rPr lang="en-US" dirty="0" smtClean="0"/>
              <a:t>masing-masing diwakili oleh sebuah kotak dalam bagan organisasi.</a:t>
            </a:r>
          </a:p>
          <a:p>
            <a:pPr algn="just" eaLnBrk="1" hangingPunct="1">
              <a:lnSpc>
                <a:spcPct val="90000"/>
              </a:lnSpc>
              <a:defRPr/>
            </a:pPr>
            <a:r>
              <a:rPr lang="en-US" dirty="0" err="1" smtClean="0"/>
              <a:t>Pusat-pusat</a:t>
            </a:r>
            <a:r>
              <a:rPr lang="en-US" dirty="0" smtClean="0"/>
              <a:t> </a:t>
            </a:r>
            <a:r>
              <a:rPr lang="en-US" dirty="0" err="1" smtClean="0"/>
              <a:t>pertanggungjawaban</a:t>
            </a:r>
            <a:r>
              <a:rPr lang="en-US" dirty="0" smtClean="0"/>
              <a:t> </a:t>
            </a:r>
            <a:r>
              <a:rPr lang="en-US" dirty="0" smtClean="0"/>
              <a:t>tersebut, kemudian membentuk hierarki.</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2803">
                                            <p:txEl>
                                              <p:pRg st="0" end="0"/>
                                            </p:txEl>
                                          </p:spTgt>
                                        </p:tgtEl>
                                        <p:attrNameLst>
                                          <p:attrName>style.visibility</p:attrName>
                                        </p:attrNameLst>
                                      </p:cBhvr>
                                      <p:to>
                                        <p:strVal val="visible"/>
                                      </p:to>
                                    </p:set>
                                    <p:anim calcmode="lin" valueType="num">
                                      <p:cBhvr>
                                        <p:cTn id="7" dur="1000" fill="hold"/>
                                        <p:tgtEl>
                                          <p:spTgt spid="33280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3280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280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32803">
                                            <p:txEl>
                                              <p:pRg st="1" end="1"/>
                                            </p:txEl>
                                          </p:spTgt>
                                        </p:tgtEl>
                                        <p:attrNameLst>
                                          <p:attrName>style.visibility</p:attrName>
                                        </p:attrNameLst>
                                      </p:cBhvr>
                                      <p:to>
                                        <p:strVal val="visible"/>
                                      </p:to>
                                    </p:set>
                                    <p:anim calcmode="lin" valueType="num">
                                      <p:cBhvr>
                                        <p:cTn id="14" dur="1000" fill="hold"/>
                                        <p:tgtEl>
                                          <p:spTgt spid="33280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3280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3280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32803">
                                            <p:txEl>
                                              <p:pRg st="2" end="2"/>
                                            </p:txEl>
                                          </p:spTgt>
                                        </p:tgtEl>
                                        <p:attrNameLst>
                                          <p:attrName>style.visibility</p:attrName>
                                        </p:attrNameLst>
                                      </p:cBhvr>
                                      <p:to>
                                        <p:strVal val="visible"/>
                                      </p:to>
                                    </p:set>
                                    <p:anim calcmode="lin" valueType="num">
                                      <p:cBhvr>
                                        <p:cTn id="21" dur="1000" fill="hold"/>
                                        <p:tgtEl>
                                          <p:spTgt spid="33280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3280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328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609600"/>
          <a:ext cx="8610600" cy="5120640"/>
        </p:xfrm>
        <a:graphic>
          <a:graphicData uri="http://schemas.openxmlformats.org/drawingml/2006/table">
            <a:tbl>
              <a:tblPr firstRow="1" bandRow="1">
                <a:tableStyleId>{5C22544A-7EE6-4342-B048-85BDC9FD1C3A}</a:tableStyleId>
              </a:tblPr>
              <a:tblGrid>
                <a:gridCol w="1435100"/>
                <a:gridCol w="1422400"/>
                <a:gridCol w="1447800"/>
                <a:gridCol w="1435100"/>
                <a:gridCol w="1435100"/>
                <a:gridCol w="1435100"/>
              </a:tblGrid>
              <a:tr h="370840">
                <a:tc>
                  <a:txBody>
                    <a:bodyPr/>
                    <a:lstStyle/>
                    <a:p>
                      <a:r>
                        <a:rPr lang="en-US" sz="1400" dirty="0" smtClean="0"/>
                        <a:t>FUNGSI DALAM PERUSAHAAN</a:t>
                      </a:r>
                      <a:endParaRPr lang="en-US" sz="1400" dirty="0"/>
                    </a:p>
                  </a:txBody>
                  <a:tcPr/>
                </a:tc>
                <a:tc>
                  <a:txBody>
                    <a:bodyPr/>
                    <a:lstStyle/>
                    <a:p>
                      <a:r>
                        <a:rPr lang="en-US" sz="1400" dirty="0" smtClean="0"/>
                        <a:t>TIPE PUSAT PERTANGGUNGJAWABAN </a:t>
                      </a:r>
                      <a:endParaRPr lang="en-US" sz="1400" dirty="0"/>
                    </a:p>
                  </a:txBody>
                  <a:tcPr/>
                </a:tc>
                <a:tc>
                  <a:txBody>
                    <a:bodyPr/>
                    <a:lstStyle/>
                    <a:p>
                      <a:r>
                        <a:rPr lang="en-US" sz="1400" dirty="0" smtClean="0"/>
                        <a:t>MASUKAN</a:t>
                      </a:r>
                      <a:endParaRPr lang="en-US" sz="1400" dirty="0"/>
                    </a:p>
                  </a:txBody>
                  <a:tcPr/>
                </a:tc>
                <a:tc>
                  <a:txBody>
                    <a:bodyPr/>
                    <a:lstStyle/>
                    <a:p>
                      <a:r>
                        <a:rPr lang="en-US" sz="1400" dirty="0" smtClean="0"/>
                        <a:t>PROSES</a:t>
                      </a:r>
                      <a:endParaRPr lang="en-US" sz="1400" dirty="0"/>
                    </a:p>
                  </a:txBody>
                  <a:tcPr/>
                </a:tc>
                <a:tc>
                  <a:txBody>
                    <a:bodyPr/>
                    <a:lstStyle/>
                    <a:p>
                      <a:r>
                        <a:rPr lang="en-US" sz="1400" dirty="0" smtClean="0"/>
                        <a:t>KELUARAN</a:t>
                      </a:r>
                      <a:endParaRPr lang="en-US" sz="1400" dirty="0"/>
                    </a:p>
                  </a:txBody>
                  <a:tcPr/>
                </a:tc>
                <a:tc>
                  <a:txBody>
                    <a:bodyPr/>
                    <a:lstStyle/>
                    <a:p>
                      <a:r>
                        <a:rPr lang="en-US" sz="1400" dirty="0" smtClean="0"/>
                        <a:t>UKURAN KINERJA</a:t>
                      </a:r>
                      <a:endParaRPr lang="en-US" sz="1400" dirty="0"/>
                    </a:p>
                  </a:txBody>
                  <a:tcPr/>
                </a:tc>
              </a:tr>
              <a:tr h="370840">
                <a:tc>
                  <a:txBody>
                    <a:bodyPr/>
                    <a:lstStyle/>
                    <a:p>
                      <a:r>
                        <a:rPr lang="en-US" sz="1400" dirty="0" smtClean="0"/>
                        <a:t>PERSONALIA</a:t>
                      </a:r>
                      <a:endParaRPr lang="en-US" sz="1400" dirty="0"/>
                    </a:p>
                  </a:txBody>
                  <a:tcPr/>
                </a:tc>
                <a:tc>
                  <a:txBody>
                    <a:bodyPr/>
                    <a:lstStyle/>
                    <a:p>
                      <a:r>
                        <a:rPr lang="en-US" sz="1400" dirty="0" smtClean="0"/>
                        <a:t>COST CENTRE </a:t>
                      </a:r>
                      <a:endParaRPr lang="en-US" sz="1400" dirty="0"/>
                    </a:p>
                  </a:txBody>
                  <a:tcPr/>
                </a:tc>
                <a:tc>
                  <a:txBody>
                    <a:bodyPr/>
                    <a:lstStyle/>
                    <a:p>
                      <a:r>
                        <a:rPr lang="en-US" sz="1400" dirty="0" smtClean="0"/>
                        <a:t>SUMBER DAYA DAN BIAYA </a:t>
                      </a:r>
                      <a:endParaRPr lang="en-US" sz="1400" dirty="0"/>
                    </a:p>
                  </a:txBody>
                  <a:tcPr/>
                </a:tc>
                <a:tc>
                  <a:txBody>
                    <a:bodyPr/>
                    <a:lstStyle/>
                    <a:p>
                      <a:r>
                        <a:rPr lang="en-US" sz="1400" dirty="0" smtClean="0"/>
                        <a:t>AKTIVITAS POKOK FUNGSINYA </a:t>
                      </a:r>
                      <a:endParaRPr lang="en-US" sz="1400" dirty="0"/>
                    </a:p>
                  </a:txBody>
                  <a:tcPr/>
                </a:tc>
                <a:tc>
                  <a:txBody>
                    <a:bodyPr/>
                    <a:lstStyle/>
                    <a:p>
                      <a:r>
                        <a:rPr lang="en-US" sz="1400" dirty="0" smtClean="0"/>
                        <a:t>PENGELOLAAN SDM </a:t>
                      </a:r>
                      <a:endParaRPr lang="en-US" sz="1400" dirty="0"/>
                    </a:p>
                  </a:txBody>
                  <a:tcPr/>
                </a:tc>
                <a:tc>
                  <a:txBody>
                    <a:bodyPr/>
                    <a:lstStyle/>
                    <a:p>
                      <a:r>
                        <a:rPr lang="en-US" sz="1400" dirty="0" smtClean="0"/>
                        <a:t>BIAYA YANG DIANGGARKAN</a:t>
                      </a:r>
                      <a:endParaRPr lang="en-US" sz="1400" dirty="0"/>
                    </a:p>
                  </a:txBody>
                  <a:tcPr/>
                </a:tc>
              </a:tr>
              <a:tr h="370840">
                <a:tc>
                  <a:txBody>
                    <a:bodyPr/>
                    <a:lstStyle/>
                    <a:p>
                      <a:r>
                        <a:rPr lang="en-US" sz="1400" dirty="0" smtClean="0"/>
                        <a:t>KEUANGAN</a:t>
                      </a:r>
                      <a:endParaRPr lang="en-US" sz="1400" dirty="0"/>
                    </a:p>
                  </a:txBody>
                  <a:tcPr/>
                </a:tc>
                <a:tc>
                  <a:txBody>
                    <a:bodyPr/>
                    <a:lstStyle/>
                    <a:p>
                      <a:r>
                        <a:rPr lang="en-US" sz="1400" dirty="0" smtClean="0"/>
                        <a:t>COST CENTRE </a:t>
                      </a:r>
                      <a:endParaRPr lang="en-US" sz="1400" dirty="0"/>
                    </a:p>
                  </a:txBody>
                  <a:tcPr/>
                </a:tc>
                <a:tc>
                  <a:txBody>
                    <a:bodyPr/>
                    <a:lstStyle/>
                    <a:p>
                      <a:r>
                        <a:rPr lang="en-US" sz="1400" dirty="0" smtClean="0"/>
                        <a:t>SUMBER DAYA DAN BIAYA</a:t>
                      </a:r>
                      <a:endParaRPr lang="en-US" sz="1400" dirty="0"/>
                    </a:p>
                  </a:txBody>
                  <a:tcPr/>
                </a:tc>
                <a:tc>
                  <a:txBody>
                    <a:bodyPr/>
                    <a:lstStyle/>
                    <a:p>
                      <a:r>
                        <a:rPr lang="en-US" sz="1400" dirty="0" smtClean="0"/>
                        <a:t>AKTIVITAS</a:t>
                      </a:r>
                    </a:p>
                    <a:p>
                      <a:r>
                        <a:rPr lang="en-US" sz="1400" dirty="0" smtClean="0"/>
                        <a:t>POKOK FUNGSINYA </a:t>
                      </a:r>
                      <a:endParaRPr lang="en-US" sz="1400" dirty="0"/>
                    </a:p>
                  </a:txBody>
                  <a:tcPr/>
                </a:tc>
                <a:tc>
                  <a:txBody>
                    <a:bodyPr/>
                    <a:lstStyle/>
                    <a:p>
                      <a:r>
                        <a:rPr lang="en-US" sz="1400" dirty="0" smtClean="0"/>
                        <a:t>PENGELOLAAN KEUANGAN </a:t>
                      </a:r>
                      <a:endParaRPr lang="en-US" sz="1400" dirty="0"/>
                    </a:p>
                  </a:txBody>
                  <a:tcPr/>
                </a:tc>
                <a:tc>
                  <a:txBody>
                    <a:bodyPr/>
                    <a:lstStyle/>
                    <a:p>
                      <a:r>
                        <a:rPr lang="en-US" sz="1400" dirty="0" smtClean="0"/>
                        <a:t>BIAYA YANG DIANGGARKAN</a:t>
                      </a:r>
                      <a:endParaRPr lang="en-US" sz="1400" dirty="0"/>
                    </a:p>
                  </a:txBody>
                  <a:tcPr/>
                </a:tc>
              </a:tr>
              <a:tr h="370840">
                <a:tc>
                  <a:txBody>
                    <a:bodyPr/>
                    <a:lstStyle/>
                    <a:p>
                      <a:r>
                        <a:rPr lang="en-US" sz="1400" smtClean="0"/>
                        <a:t>LOGISTIK</a:t>
                      </a:r>
                      <a:endParaRPr lang="en-US" sz="1400" dirty="0"/>
                    </a:p>
                  </a:txBody>
                  <a:tcPr/>
                </a:tc>
                <a:tc>
                  <a:txBody>
                    <a:bodyPr/>
                    <a:lstStyle/>
                    <a:p>
                      <a:r>
                        <a:rPr lang="en-US" sz="1400" dirty="0" smtClean="0"/>
                        <a:t>COST CENTRE </a:t>
                      </a:r>
                      <a:endParaRPr lang="en-US" sz="1400" dirty="0"/>
                    </a:p>
                  </a:txBody>
                  <a:tcPr/>
                </a:tc>
                <a:tc>
                  <a:txBody>
                    <a:bodyPr/>
                    <a:lstStyle/>
                    <a:p>
                      <a:r>
                        <a:rPr lang="en-US" sz="1400" dirty="0" smtClean="0"/>
                        <a:t>SUMBER DAYA DAN BIAYA </a:t>
                      </a:r>
                      <a:endParaRPr lang="en-US" sz="1400" dirty="0"/>
                    </a:p>
                  </a:txBody>
                  <a:tcPr/>
                </a:tc>
                <a:tc>
                  <a:txBody>
                    <a:bodyPr/>
                    <a:lstStyle/>
                    <a:p>
                      <a:r>
                        <a:rPr lang="en-US" sz="1400" dirty="0" smtClean="0"/>
                        <a:t>AKTIVITAS POKOK FUNGSINYA </a:t>
                      </a:r>
                      <a:endParaRPr lang="en-US" sz="1400" dirty="0"/>
                    </a:p>
                  </a:txBody>
                  <a:tcPr/>
                </a:tc>
                <a:tc>
                  <a:txBody>
                    <a:bodyPr/>
                    <a:lstStyle/>
                    <a:p>
                      <a:r>
                        <a:rPr lang="en-US" sz="1400" dirty="0" smtClean="0"/>
                        <a:t>PENGELOLAAN LOGISTIK </a:t>
                      </a:r>
                      <a:endParaRPr lang="en-US" sz="1400" dirty="0"/>
                    </a:p>
                  </a:txBody>
                  <a:tcPr/>
                </a:tc>
                <a:tc>
                  <a:txBody>
                    <a:bodyPr/>
                    <a:lstStyle/>
                    <a:p>
                      <a:r>
                        <a:rPr lang="en-US" sz="1400" dirty="0" smtClean="0"/>
                        <a:t>BIAYA YANG DIANGGARKAN</a:t>
                      </a:r>
                      <a:endParaRPr lang="en-US" sz="1400" dirty="0"/>
                    </a:p>
                  </a:txBody>
                  <a:tcPr/>
                </a:tc>
              </a:tr>
              <a:tr h="370840">
                <a:tc>
                  <a:txBody>
                    <a:bodyPr/>
                    <a:lstStyle/>
                    <a:p>
                      <a:r>
                        <a:rPr lang="en-US" sz="1400" dirty="0" smtClean="0"/>
                        <a:t>PEMASARAN</a:t>
                      </a:r>
                      <a:endParaRPr lang="en-US" sz="1400" dirty="0"/>
                    </a:p>
                  </a:txBody>
                  <a:tcPr/>
                </a:tc>
                <a:tc>
                  <a:txBody>
                    <a:bodyPr/>
                    <a:lstStyle/>
                    <a:p>
                      <a:r>
                        <a:rPr lang="en-US" sz="1400" dirty="0" smtClean="0"/>
                        <a:t>REVENUE CENTRE </a:t>
                      </a:r>
                      <a:endParaRPr lang="en-US" sz="1400" dirty="0"/>
                    </a:p>
                  </a:txBody>
                  <a:tcPr/>
                </a:tc>
                <a:tc>
                  <a:txBody>
                    <a:bodyPr/>
                    <a:lstStyle/>
                    <a:p>
                      <a:r>
                        <a:rPr lang="en-US" sz="1400" dirty="0" smtClean="0"/>
                        <a:t>SUMBER DAYA DAN BIAYA </a:t>
                      </a:r>
                      <a:endParaRPr lang="en-US" sz="1400" dirty="0"/>
                    </a:p>
                  </a:txBody>
                  <a:tcPr/>
                </a:tc>
                <a:tc>
                  <a:txBody>
                    <a:bodyPr/>
                    <a:lstStyle/>
                    <a:p>
                      <a:r>
                        <a:rPr lang="en-US" sz="1400" dirty="0" smtClean="0"/>
                        <a:t>AKTIVITAS POKOK FUNGSINYA </a:t>
                      </a:r>
                      <a:endParaRPr lang="en-US" sz="1400" dirty="0"/>
                    </a:p>
                  </a:txBody>
                  <a:tcPr/>
                </a:tc>
                <a:tc>
                  <a:txBody>
                    <a:bodyPr/>
                    <a:lstStyle/>
                    <a:p>
                      <a:r>
                        <a:rPr lang="en-US" sz="1400" dirty="0" smtClean="0"/>
                        <a:t>PENGELOLAAN PEMASARAN </a:t>
                      </a:r>
                      <a:endParaRPr lang="en-US" sz="1400" dirty="0"/>
                    </a:p>
                  </a:txBody>
                  <a:tcPr/>
                </a:tc>
                <a:tc>
                  <a:txBody>
                    <a:bodyPr/>
                    <a:lstStyle/>
                    <a:p>
                      <a:r>
                        <a:rPr lang="en-US" sz="1400" dirty="0" smtClean="0"/>
                        <a:t>TARGET PEMASARAN YANG DICAPAI</a:t>
                      </a:r>
                      <a:endParaRPr lang="en-US" sz="1400" dirty="0"/>
                    </a:p>
                  </a:txBody>
                  <a:tcPr/>
                </a:tc>
              </a:tr>
              <a:tr h="370840">
                <a:tc>
                  <a:txBody>
                    <a:bodyPr/>
                    <a:lstStyle/>
                    <a:p>
                      <a:r>
                        <a:rPr lang="en-US" sz="1400" dirty="0" smtClean="0"/>
                        <a:t>PRODUKSI</a:t>
                      </a:r>
                      <a:endParaRPr lang="en-US" sz="1400" dirty="0"/>
                    </a:p>
                  </a:txBody>
                  <a:tcPr/>
                </a:tc>
                <a:tc>
                  <a:txBody>
                    <a:bodyPr/>
                    <a:lstStyle/>
                    <a:p>
                      <a:r>
                        <a:rPr lang="en-US" sz="1400" dirty="0" smtClean="0"/>
                        <a:t>COST CENTRE</a:t>
                      </a:r>
                      <a:endParaRPr lang="en-US" sz="1400" dirty="0"/>
                    </a:p>
                  </a:txBody>
                  <a:tcPr/>
                </a:tc>
                <a:tc>
                  <a:txBody>
                    <a:bodyPr/>
                    <a:lstStyle/>
                    <a:p>
                      <a:r>
                        <a:rPr lang="en-US" sz="1400" dirty="0" smtClean="0"/>
                        <a:t>SUMBER DAYA DAN BIAYA</a:t>
                      </a:r>
                      <a:endParaRPr lang="en-US" sz="1400" dirty="0"/>
                    </a:p>
                  </a:txBody>
                  <a:tcPr/>
                </a:tc>
                <a:tc>
                  <a:txBody>
                    <a:bodyPr/>
                    <a:lstStyle/>
                    <a:p>
                      <a:r>
                        <a:rPr lang="en-US" sz="1400" dirty="0" smtClean="0"/>
                        <a:t>AKTIVITAS POKOK FUNGSINYA</a:t>
                      </a:r>
                      <a:endParaRPr lang="en-US" sz="1400" dirty="0"/>
                    </a:p>
                  </a:txBody>
                  <a:tcPr/>
                </a:tc>
                <a:tc>
                  <a:txBody>
                    <a:bodyPr/>
                    <a:lstStyle/>
                    <a:p>
                      <a:r>
                        <a:rPr lang="en-US" sz="1400" dirty="0" smtClean="0"/>
                        <a:t>PENGELOLAAN PRODUKSI</a:t>
                      </a:r>
                      <a:endParaRPr lang="en-US" sz="1400" dirty="0"/>
                    </a:p>
                  </a:txBody>
                  <a:tcPr/>
                </a:tc>
                <a:tc>
                  <a:txBody>
                    <a:bodyPr/>
                    <a:lstStyle/>
                    <a:p>
                      <a:r>
                        <a:rPr lang="en-US" sz="1400" dirty="0" smtClean="0"/>
                        <a:t>TARGET PRODUKSI YANG DICAPAI</a:t>
                      </a:r>
                      <a:endParaRPr lang="en-US" sz="1400" dirty="0"/>
                    </a:p>
                  </a:txBody>
                  <a:tcPr/>
                </a:tc>
              </a:tr>
              <a:tr h="370840">
                <a:tc>
                  <a:txBody>
                    <a:bodyPr/>
                    <a:lstStyle/>
                    <a:p>
                      <a:r>
                        <a:rPr lang="en-US" sz="1400" dirty="0" smtClean="0"/>
                        <a:t>TOTAL PERUSAHAAN</a:t>
                      </a:r>
                      <a:endParaRPr lang="en-US" sz="1400" dirty="0"/>
                    </a:p>
                  </a:txBody>
                  <a:tcPr/>
                </a:tc>
                <a:tc>
                  <a:txBody>
                    <a:bodyPr/>
                    <a:lstStyle/>
                    <a:p>
                      <a:r>
                        <a:rPr lang="en-US" sz="1400" dirty="0" smtClean="0"/>
                        <a:t>INVESTMENT CENTRE</a:t>
                      </a:r>
                      <a:endParaRPr lang="en-US" sz="1400" dirty="0"/>
                    </a:p>
                  </a:txBody>
                  <a:tcPr/>
                </a:tc>
                <a:tc>
                  <a:txBody>
                    <a:bodyPr/>
                    <a:lstStyle/>
                    <a:p>
                      <a:r>
                        <a:rPr lang="en-US" sz="1400" dirty="0" smtClean="0"/>
                        <a:t>SUMBER DAYA DAN BIAYA</a:t>
                      </a:r>
                      <a:endParaRPr lang="en-US" sz="1400" dirty="0"/>
                    </a:p>
                  </a:txBody>
                  <a:tcPr/>
                </a:tc>
                <a:tc>
                  <a:txBody>
                    <a:bodyPr/>
                    <a:lstStyle/>
                    <a:p>
                      <a:r>
                        <a:rPr lang="en-US" sz="1400" dirty="0" smtClean="0"/>
                        <a:t>AKTIVITAS POKOK FUNGSINYA</a:t>
                      </a:r>
                      <a:endParaRPr lang="en-US" sz="1400" dirty="0"/>
                    </a:p>
                  </a:txBody>
                  <a:tcPr/>
                </a:tc>
                <a:tc>
                  <a:txBody>
                    <a:bodyPr/>
                    <a:lstStyle/>
                    <a:p>
                      <a:r>
                        <a:rPr lang="en-US" sz="1400" dirty="0" smtClean="0"/>
                        <a:t>PENGELOLAAN SELURUH PERUSAHAAN</a:t>
                      </a:r>
                      <a:endParaRPr lang="en-US" sz="1400" dirty="0"/>
                    </a:p>
                  </a:txBody>
                  <a:tcPr/>
                </a:tc>
                <a:tc>
                  <a:txBody>
                    <a:bodyPr/>
                    <a:lstStyle/>
                    <a:p>
                      <a:r>
                        <a:rPr lang="en-US" sz="1400" dirty="0" smtClean="0"/>
                        <a:t>LABA DAN RETURN ON INVESTMENT</a:t>
                      </a:r>
                      <a:endParaRPr lang="en-US" sz="14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4"/>
          <p:cNvGraphicFramePr>
            <a:graphicFrameLocks noChangeAspect="1"/>
          </p:cNvGraphicFramePr>
          <p:nvPr/>
        </p:nvGraphicFramePr>
        <p:xfrm>
          <a:off x="2209800" y="2286000"/>
          <a:ext cx="4664075" cy="3390900"/>
        </p:xfrm>
        <a:graphic>
          <a:graphicData uri="http://schemas.openxmlformats.org/presentationml/2006/ole">
            <p:oleObj spid="_x0000_s1026" name="Clip" r:id="rId4" imgW="4663440" imgH="3390840" progId="MS_ClipArt_Gallery.2">
              <p:embed/>
            </p:oleObj>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8" name="Rectangle 4"/>
          <p:cNvSpPr>
            <a:spLocks noGrp="1" noChangeArrowheads="1"/>
          </p:cNvSpPr>
          <p:nvPr>
            <p:ph type="ctrTitle"/>
          </p:nvPr>
        </p:nvSpPr>
        <p:spPr/>
        <p:txBody>
          <a:bodyPr/>
          <a:lstStyle/>
          <a:p>
            <a:pPr eaLnBrk="1" hangingPunct="1">
              <a:defRPr/>
            </a:pPr>
            <a:r>
              <a:rPr lang="en-US" smtClean="0"/>
              <a:t>Kasus 4.1</a:t>
            </a:r>
          </a:p>
        </p:txBody>
      </p:sp>
      <p:sp>
        <p:nvSpPr>
          <p:cNvPr id="431109" name="Rectangle 5"/>
          <p:cNvSpPr>
            <a:spLocks noGrp="1" noChangeArrowheads="1"/>
          </p:cNvSpPr>
          <p:nvPr>
            <p:ph type="subTitle" idx="1"/>
          </p:nvPr>
        </p:nvSpPr>
        <p:spPr/>
        <p:txBody>
          <a:bodyPr/>
          <a:lstStyle/>
          <a:p>
            <a:pPr eaLnBrk="1" hangingPunct="1">
              <a:defRPr/>
            </a:pPr>
            <a:r>
              <a:rPr lang="en-US" smtClean="0"/>
              <a:t>VERSHIRE COMPANY</a:t>
            </a:r>
          </a:p>
          <a:p>
            <a:pPr eaLnBrk="1" hangingPunct="1">
              <a:defRPr/>
            </a:pPr>
            <a:r>
              <a:rPr lang="en-US" smtClean="0"/>
              <a:t>(Hal.192)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Tugas</a:t>
            </a:r>
          </a:p>
        </p:txBody>
      </p:sp>
      <p:sp>
        <p:nvSpPr>
          <p:cNvPr id="3" name="Content Placeholder 2"/>
          <p:cNvSpPr>
            <a:spLocks noGrp="1"/>
          </p:cNvSpPr>
          <p:nvPr>
            <p:ph idx="1"/>
          </p:nvPr>
        </p:nvSpPr>
        <p:spPr/>
        <p:txBody>
          <a:bodyPr/>
          <a:lstStyle/>
          <a:p>
            <a:pPr eaLnBrk="1" hangingPunct="1">
              <a:defRPr/>
            </a:pPr>
            <a:r>
              <a:rPr lang="en-US" dirty="0" smtClean="0"/>
              <a:t>Kel 1 : Soal No. 1</a:t>
            </a:r>
          </a:p>
          <a:p>
            <a:pPr eaLnBrk="1" hangingPunct="1">
              <a:buFont typeface="Wingdings" pitchFamily="2" charset="2"/>
              <a:buNone/>
              <a:defRPr/>
            </a:pPr>
            <a:r>
              <a:rPr lang="en-US" dirty="0" smtClean="0"/>
              <a:t>Kisi-kisi : Jabarkanlah kelebihan dan kelemahan tersebut sesuai dengan poin-poin pada penyusunan anggaran, penilaian kinerja serta pemberian insentif manajemen</a:t>
            </a:r>
          </a:p>
          <a:p>
            <a:pPr eaLnBrk="1" hangingPunct="1">
              <a:defRPr/>
            </a:pPr>
            <a:r>
              <a:rPr lang="en-US" dirty="0" smtClean="0"/>
              <a:t>Kel 2 : Soal No. 2</a:t>
            </a:r>
          </a:p>
          <a:p>
            <a:pPr eaLnBrk="1" hangingPunct="1">
              <a:buFont typeface="Wingdings" pitchFamily="2" charset="2"/>
              <a:buNone/>
              <a:defRPr/>
            </a:pPr>
            <a:r>
              <a:rPr lang="en-US" dirty="0" smtClean="0"/>
              <a:t>Kisi-kisi : Uraikanlah kedalam 9 poin urutan pembentukan anggaran mulai dari bulan Mei sd Desember</a:t>
            </a:r>
          </a:p>
          <a:p>
            <a:pPr eaLnBrk="1" hangingPunct="1">
              <a:buFont typeface="Wingdings" pitchFamily="2" charset="2"/>
              <a:buNone/>
              <a:defRPr/>
            </a:pPr>
            <a:endParaRPr lang="en-US" dirty="0" smtClean="0"/>
          </a:p>
          <a:p>
            <a:pPr eaLnBrk="1" hangingPunct="1">
              <a:buFont typeface="Wingdings" pitchFamily="2" charset="2"/>
              <a:buNone/>
              <a:defRPr/>
            </a:pPr>
            <a:endParaRPr lang="en-US" dirty="0" smtClean="0"/>
          </a:p>
          <a:p>
            <a:pPr eaLnBrk="1" hangingPunct="1">
              <a:defRPr/>
            </a:pPr>
            <a:endParaRPr lang="en-US" dirty="0" smtClean="0"/>
          </a:p>
          <a:p>
            <a:pPr eaLnBrk="1" hangingPunct="1">
              <a:defRPr/>
            </a:pPr>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305800" cy="5902325"/>
          </a:xfrm>
        </p:spPr>
        <p:txBody>
          <a:bodyPr/>
          <a:lstStyle/>
          <a:p>
            <a:pPr eaLnBrk="1" hangingPunct="1">
              <a:defRPr/>
            </a:pPr>
            <a:r>
              <a:rPr lang="en-US" sz="2800" dirty="0" smtClean="0"/>
              <a:t>Kel 3 : Soal No. 3</a:t>
            </a:r>
          </a:p>
          <a:p>
            <a:pPr eaLnBrk="1" hangingPunct="1">
              <a:buFont typeface="Wingdings" pitchFamily="2" charset="2"/>
              <a:buNone/>
              <a:defRPr/>
            </a:pPr>
            <a:r>
              <a:rPr lang="en-US" sz="2800" dirty="0" smtClean="0"/>
              <a:t>Kisi-kisi : Jawablah sesuai dengan teori pusat pertanggungjawaban dan sesuaikan dengan kasus yang ada</a:t>
            </a:r>
          </a:p>
          <a:p>
            <a:pPr eaLnBrk="1" hangingPunct="1">
              <a:defRPr/>
            </a:pPr>
            <a:r>
              <a:rPr lang="en-US" sz="2800" dirty="0" smtClean="0"/>
              <a:t>Kel 4 : Soal No. 4</a:t>
            </a:r>
          </a:p>
          <a:p>
            <a:pPr eaLnBrk="1" hangingPunct="1">
              <a:buFont typeface="Wingdings" pitchFamily="2" charset="2"/>
              <a:buNone/>
              <a:defRPr/>
            </a:pPr>
            <a:r>
              <a:rPr lang="en-US" sz="2800" dirty="0" smtClean="0"/>
              <a:t>Kisi-kisi : Pabrik dinilai kinerjanya dengan menghitung laba bersih dan komparasi antarpabrik, bagaimana menurut pendapat anda mengenai hal ini?</a:t>
            </a:r>
          </a:p>
          <a:p>
            <a:pPr eaLnBrk="1" hangingPunct="1">
              <a:defRPr/>
            </a:pPr>
            <a:r>
              <a:rPr lang="en-US" sz="2800" dirty="0" smtClean="0"/>
              <a:t>Kel 5 : Soal No. 5</a:t>
            </a:r>
          </a:p>
          <a:p>
            <a:pPr eaLnBrk="1" hangingPunct="1">
              <a:buFont typeface="Wingdings" pitchFamily="2" charset="2"/>
              <a:buNone/>
              <a:defRPr/>
            </a:pPr>
            <a:r>
              <a:rPr lang="en-US" sz="2800" dirty="0" smtClean="0"/>
              <a:t>Kisi-kisi : Bila harus mendesain ulang, atasilah kelemahan-kelemahan berkaitan dengan sistem pembuatan anggaran, sistem pengukuran kinerja dan sistem insentif manajemen</a:t>
            </a:r>
          </a:p>
          <a:p>
            <a:pPr eaLnBrk="1" hangingPunct="1">
              <a:defRPr/>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p:txBody>
          <a:bodyPr/>
          <a:lstStyle/>
          <a:p>
            <a:pPr eaLnBrk="1" hangingPunct="1">
              <a:defRPr/>
            </a:pPr>
            <a:r>
              <a:rPr lang="en-US" dirty="0" err="1" smtClean="0"/>
              <a:t>Sifat</a:t>
            </a:r>
            <a:r>
              <a:rPr lang="en-US" dirty="0" smtClean="0"/>
              <a:t> </a:t>
            </a:r>
            <a:r>
              <a:rPr lang="en-US" dirty="0" err="1" smtClean="0"/>
              <a:t>Pusat</a:t>
            </a:r>
            <a:r>
              <a:rPr lang="en-US" dirty="0" smtClean="0"/>
              <a:t> </a:t>
            </a:r>
            <a:r>
              <a:rPr lang="en-US" dirty="0" err="1" smtClean="0"/>
              <a:t>pertanggungjawaban</a:t>
            </a:r>
            <a:endParaRPr lang="en-US" dirty="0" smtClean="0"/>
          </a:p>
        </p:txBody>
      </p:sp>
      <p:sp>
        <p:nvSpPr>
          <p:cNvPr id="333827" name="Rectangle 3"/>
          <p:cNvSpPr>
            <a:spLocks noGrp="1" noChangeArrowheads="1"/>
          </p:cNvSpPr>
          <p:nvPr>
            <p:ph type="body" idx="1"/>
          </p:nvPr>
        </p:nvSpPr>
        <p:spPr>
          <a:xfrm>
            <a:off x="457200" y="1641475"/>
            <a:ext cx="8229600" cy="4530725"/>
          </a:xfrm>
        </p:spPr>
        <p:txBody>
          <a:bodyPr/>
          <a:lstStyle/>
          <a:p>
            <a:pPr eaLnBrk="1" hangingPunct="1">
              <a:lnSpc>
                <a:spcPct val="90000"/>
              </a:lnSpc>
              <a:defRPr/>
            </a:pPr>
            <a:r>
              <a:rPr lang="en-US" dirty="0" err="1" smtClean="0"/>
              <a:t>Pusat</a:t>
            </a:r>
            <a:r>
              <a:rPr lang="en-US" dirty="0" smtClean="0"/>
              <a:t> </a:t>
            </a:r>
            <a:r>
              <a:rPr lang="en-US" dirty="0" err="1" smtClean="0"/>
              <a:t>tangung</a:t>
            </a:r>
            <a:r>
              <a:rPr lang="en-US" dirty="0" smtClean="0"/>
              <a:t> </a:t>
            </a:r>
            <a:r>
              <a:rPr lang="en-US" dirty="0" err="1" smtClean="0"/>
              <a:t>jawab</a:t>
            </a:r>
            <a:r>
              <a:rPr lang="en-US" dirty="0" smtClean="0"/>
              <a:t> </a:t>
            </a:r>
            <a:r>
              <a:rPr lang="en-US" dirty="0" err="1" smtClean="0"/>
              <a:t>muncul</a:t>
            </a:r>
            <a:r>
              <a:rPr lang="en-US" dirty="0" smtClean="0"/>
              <a:t> </a:t>
            </a:r>
            <a:r>
              <a:rPr lang="en-US" dirty="0" err="1" smtClean="0"/>
              <a:t>guna</a:t>
            </a:r>
            <a:r>
              <a:rPr lang="en-US" dirty="0" smtClean="0"/>
              <a:t> </a:t>
            </a:r>
            <a:r>
              <a:rPr lang="en-US" dirty="0" err="1" smtClean="0"/>
              <a:t>mewujudkan</a:t>
            </a:r>
            <a:r>
              <a:rPr lang="en-US" dirty="0" smtClean="0"/>
              <a:t> </a:t>
            </a:r>
            <a:r>
              <a:rPr lang="en-US" dirty="0" err="1" smtClean="0"/>
              <a:t>satu</a:t>
            </a:r>
            <a:r>
              <a:rPr lang="en-US" dirty="0" smtClean="0"/>
              <a:t> </a:t>
            </a:r>
            <a:r>
              <a:rPr lang="en-US" dirty="0" err="1" smtClean="0"/>
              <a:t>atau</a:t>
            </a:r>
            <a:r>
              <a:rPr lang="en-US" dirty="0" smtClean="0"/>
              <a:t> </a:t>
            </a:r>
            <a:r>
              <a:rPr lang="en-US" dirty="0" err="1" smtClean="0"/>
              <a:t>lebih</a:t>
            </a:r>
            <a:r>
              <a:rPr lang="en-US" dirty="0" smtClean="0"/>
              <a:t> </a:t>
            </a:r>
            <a:r>
              <a:rPr lang="en-US" dirty="0" err="1" smtClean="0"/>
              <a:t>maksud</a:t>
            </a:r>
            <a:r>
              <a:rPr lang="en-US" dirty="0" smtClean="0"/>
              <a:t>, yang </a:t>
            </a:r>
            <a:r>
              <a:rPr lang="en-US" dirty="0" err="1" smtClean="0"/>
              <a:t>disebut</a:t>
            </a:r>
            <a:r>
              <a:rPr lang="en-US" dirty="0" smtClean="0"/>
              <a:t> </a:t>
            </a:r>
            <a:r>
              <a:rPr lang="en-US" dirty="0" err="1" smtClean="0"/>
              <a:t>dengan</a:t>
            </a:r>
            <a:r>
              <a:rPr lang="en-US" dirty="0" smtClean="0"/>
              <a:t> </a:t>
            </a:r>
            <a:r>
              <a:rPr lang="en-US" dirty="0" err="1" smtClean="0"/>
              <a:t>cita-cita</a:t>
            </a:r>
            <a:r>
              <a:rPr lang="en-US" dirty="0" smtClean="0"/>
              <a:t>.</a:t>
            </a:r>
          </a:p>
          <a:p>
            <a:pPr eaLnBrk="1" hangingPunct="1">
              <a:lnSpc>
                <a:spcPct val="90000"/>
              </a:lnSpc>
              <a:defRPr/>
            </a:pPr>
            <a:r>
              <a:rPr lang="en-US" dirty="0" err="1" smtClean="0"/>
              <a:t>Untuk</a:t>
            </a:r>
            <a:r>
              <a:rPr lang="en-US" dirty="0" smtClean="0"/>
              <a:t> </a:t>
            </a:r>
            <a:r>
              <a:rPr lang="en-US" dirty="0" err="1" smtClean="0"/>
              <a:t>mewujudkan</a:t>
            </a:r>
            <a:r>
              <a:rPr lang="en-US" dirty="0" smtClean="0"/>
              <a:t> </a:t>
            </a:r>
            <a:r>
              <a:rPr lang="en-US" dirty="0" err="1" smtClean="0"/>
              <a:t>cita-cita</a:t>
            </a:r>
            <a:r>
              <a:rPr lang="en-US" dirty="0" smtClean="0"/>
              <a:t> </a:t>
            </a:r>
            <a:r>
              <a:rPr lang="en-US" dirty="0" err="1" smtClean="0"/>
              <a:t>tersebut</a:t>
            </a:r>
            <a:r>
              <a:rPr lang="en-US" dirty="0" smtClean="0"/>
              <a:t>, </a:t>
            </a:r>
            <a:r>
              <a:rPr lang="en-US" dirty="0" err="1" smtClean="0"/>
              <a:t>maka</a:t>
            </a:r>
            <a:r>
              <a:rPr lang="en-US" dirty="0" smtClean="0"/>
              <a:t> </a:t>
            </a:r>
            <a:r>
              <a:rPr lang="en-US" dirty="0" err="1" smtClean="0"/>
              <a:t>manajemen</a:t>
            </a:r>
            <a:r>
              <a:rPr lang="en-US" dirty="0" smtClean="0"/>
              <a:t> senior </a:t>
            </a:r>
            <a:r>
              <a:rPr lang="en-US" dirty="0" err="1" smtClean="0"/>
              <a:t>menentukan</a:t>
            </a:r>
            <a:r>
              <a:rPr lang="en-US" dirty="0" smtClean="0"/>
              <a:t> </a:t>
            </a:r>
            <a:r>
              <a:rPr lang="en-US" dirty="0" err="1" smtClean="0"/>
              <a:t>sejumlah</a:t>
            </a:r>
            <a:r>
              <a:rPr lang="en-US" dirty="0" smtClean="0"/>
              <a:t> </a:t>
            </a:r>
            <a:r>
              <a:rPr lang="en-US" dirty="0" err="1" smtClean="0"/>
              <a:t>strategi</a:t>
            </a:r>
            <a:r>
              <a:rPr lang="en-US" dirty="0" smtClean="0"/>
              <a:t>..</a:t>
            </a:r>
          </a:p>
          <a:p>
            <a:pPr eaLnBrk="1" hangingPunct="1">
              <a:lnSpc>
                <a:spcPct val="90000"/>
              </a:lnSpc>
              <a:defRPr/>
            </a:pPr>
            <a:r>
              <a:rPr lang="en-US" dirty="0" err="1" smtClean="0"/>
              <a:t>Fungsi</a:t>
            </a:r>
            <a:r>
              <a:rPr lang="en-US" dirty="0" smtClean="0"/>
              <a:t> </a:t>
            </a:r>
            <a:r>
              <a:rPr lang="en-US" dirty="0" err="1" smtClean="0"/>
              <a:t>dari</a:t>
            </a:r>
            <a:r>
              <a:rPr lang="en-US" dirty="0" smtClean="0"/>
              <a:t> </a:t>
            </a:r>
            <a:r>
              <a:rPr lang="en-US" dirty="0" err="1" smtClean="0"/>
              <a:t>berbagai</a:t>
            </a:r>
            <a:r>
              <a:rPr lang="en-US" dirty="0" smtClean="0"/>
              <a:t> </a:t>
            </a:r>
            <a:r>
              <a:rPr lang="en-US" dirty="0" err="1" smtClean="0"/>
              <a:t>pusat</a:t>
            </a:r>
            <a:r>
              <a:rPr lang="en-US" dirty="0" smtClean="0"/>
              <a:t> </a:t>
            </a:r>
            <a:r>
              <a:rPr lang="en-US" dirty="0" err="1" smtClean="0"/>
              <a:t>tanggung</a:t>
            </a:r>
            <a:r>
              <a:rPr lang="en-US" dirty="0" smtClean="0"/>
              <a:t> </a:t>
            </a:r>
            <a:r>
              <a:rPr lang="en-US" dirty="0" err="1" smtClean="0"/>
              <a:t>jawab</a:t>
            </a:r>
            <a:r>
              <a:rPr lang="en-US" dirty="0" smtClean="0"/>
              <a:t> </a:t>
            </a:r>
            <a:r>
              <a:rPr lang="en-US" dirty="0" err="1" smtClean="0"/>
              <a:t>dalam</a:t>
            </a:r>
            <a:r>
              <a:rPr lang="en-US" dirty="0" smtClean="0"/>
              <a:t> </a:t>
            </a:r>
            <a:r>
              <a:rPr lang="en-US" dirty="0" err="1" smtClean="0"/>
              <a:t>perusahaan</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mengimplementasikan</a:t>
            </a:r>
            <a:r>
              <a:rPr lang="en-US" dirty="0" smtClean="0"/>
              <a:t> </a:t>
            </a:r>
            <a:r>
              <a:rPr lang="en-US" dirty="0" err="1" smtClean="0"/>
              <a:t>strategi</a:t>
            </a:r>
            <a:r>
              <a:rPr lang="en-US" dirty="0" smtClean="0"/>
              <a:t> </a:t>
            </a:r>
            <a:r>
              <a:rPr lang="en-US" dirty="0" err="1" smtClean="0"/>
              <a:t>tersebut</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3827">
                                            <p:txEl>
                                              <p:pRg st="0" end="0"/>
                                            </p:txEl>
                                          </p:spTgt>
                                        </p:tgtEl>
                                        <p:attrNameLst>
                                          <p:attrName>style.visibility</p:attrName>
                                        </p:attrNameLst>
                                      </p:cBhvr>
                                      <p:to>
                                        <p:strVal val="visible"/>
                                      </p:to>
                                    </p:set>
                                    <p:anim calcmode="lin" valueType="num">
                                      <p:cBhvr additive="base">
                                        <p:cTn id="7" dur="500" fill="hold"/>
                                        <p:tgtEl>
                                          <p:spTgt spid="3338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3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3827">
                                            <p:txEl>
                                              <p:pRg st="1" end="1"/>
                                            </p:txEl>
                                          </p:spTgt>
                                        </p:tgtEl>
                                        <p:attrNameLst>
                                          <p:attrName>style.visibility</p:attrName>
                                        </p:attrNameLst>
                                      </p:cBhvr>
                                      <p:to>
                                        <p:strVal val="visible"/>
                                      </p:to>
                                    </p:set>
                                    <p:anim calcmode="lin" valueType="num">
                                      <p:cBhvr additive="base">
                                        <p:cTn id="13" dur="500" fill="hold"/>
                                        <p:tgtEl>
                                          <p:spTgt spid="3338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38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33827">
                                            <p:txEl>
                                              <p:pRg st="2" end="2"/>
                                            </p:txEl>
                                          </p:spTgt>
                                        </p:tgtEl>
                                        <p:attrNameLst>
                                          <p:attrName>style.visibility</p:attrName>
                                        </p:attrNameLst>
                                      </p:cBhvr>
                                      <p:to>
                                        <p:strVal val="visible"/>
                                      </p:to>
                                    </p:set>
                                    <p:anim calcmode="lin" valueType="num">
                                      <p:cBhvr additive="base">
                                        <p:cTn id="19" dur="500" fill="hold"/>
                                        <p:tgtEl>
                                          <p:spTgt spid="3338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338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2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title" idx="4294967295"/>
          </p:nvPr>
        </p:nvSpPr>
        <p:spPr>
          <a:xfrm>
            <a:off x="457200" y="304800"/>
            <a:ext cx="8229600" cy="838200"/>
          </a:xfrm>
        </p:spPr>
        <p:txBody>
          <a:bodyPr/>
          <a:lstStyle/>
          <a:p>
            <a:pPr eaLnBrk="1" hangingPunct="1">
              <a:defRPr/>
            </a:pPr>
            <a:r>
              <a:rPr lang="en-US" sz="3600" dirty="0" err="1" smtClean="0"/>
              <a:t>Bagan</a:t>
            </a:r>
            <a:r>
              <a:rPr lang="en-US" sz="3600" dirty="0" smtClean="0"/>
              <a:t> Cara </a:t>
            </a:r>
            <a:r>
              <a:rPr lang="en-US" sz="3600" dirty="0" err="1" smtClean="0"/>
              <a:t>Kerja</a:t>
            </a:r>
            <a:r>
              <a:rPr lang="en-US" sz="3600" dirty="0" smtClean="0"/>
              <a:t> </a:t>
            </a:r>
            <a:r>
              <a:rPr lang="en-US" sz="3600" dirty="0" err="1" smtClean="0"/>
              <a:t>Setiap</a:t>
            </a:r>
            <a:r>
              <a:rPr lang="en-US" sz="3600" dirty="0" smtClean="0"/>
              <a:t> </a:t>
            </a:r>
            <a:r>
              <a:rPr lang="en-US" sz="3600" dirty="0" err="1" smtClean="0"/>
              <a:t>Pusat</a:t>
            </a:r>
            <a:r>
              <a:rPr lang="en-US" sz="3600" dirty="0" smtClean="0"/>
              <a:t> </a:t>
            </a:r>
            <a:r>
              <a:rPr lang="en-US" sz="3600" dirty="0" err="1" smtClean="0"/>
              <a:t>pertanggungjawaban</a:t>
            </a:r>
            <a:endParaRPr lang="en-US" sz="3600" dirty="0" smtClean="0"/>
          </a:p>
        </p:txBody>
      </p:sp>
      <p:sp>
        <p:nvSpPr>
          <p:cNvPr id="7171" name="Rectangle 4"/>
          <p:cNvSpPr>
            <a:spLocks noChangeArrowheads="1"/>
          </p:cNvSpPr>
          <p:nvPr/>
        </p:nvSpPr>
        <p:spPr bwMode="auto">
          <a:xfrm>
            <a:off x="3124200" y="2057400"/>
            <a:ext cx="2971800" cy="1371600"/>
          </a:xfrm>
          <a:prstGeom prst="rect">
            <a:avLst/>
          </a:prstGeom>
          <a:solidFill>
            <a:srgbClr val="00FFFF">
              <a:alpha val="20000"/>
            </a:srgbClr>
          </a:solidFill>
          <a:ln w="9525">
            <a:solidFill>
              <a:schemeClr val="tx1"/>
            </a:solidFill>
            <a:miter lim="800000"/>
            <a:headEnd/>
            <a:tailEnd/>
          </a:ln>
        </p:spPr>
        <p:txBody>
          <a:bodyPr wrap="none" anchor="ctr"/>
          <a:lstStyle/>
          <a:p>
            <a:pPr algn="ctr"/>
            <a:r>
              <a:rPr lang="en-US" sz="4000" b="1"/>
              <a:t>Pekerjaan</a:t>
            </a:r>
          </a:p>
        </p:txBody>
      </p:sp>
      <p:sp>
        <p:nvSpPr>
          <p:cNvPr id="7172" name="Rectangle 5"/>
          <p:cNvSpPr>
            <a:spLocks noChangeArrowheads="1"/>
          </p:cNvSpPr>
          <p:nvPr/>
        </p:nvSpPr>
        <p:spPr bwMode="auto">
          <a:xfrm>
            <a:off x="1066800" y="2057400"/>
            <a:ext cx="1905000" cy="1371600"/>
          </a:xfrm>
          <a:prstGeom prst="rect">
            <a:avLst/>
          </a:prstGeom>
          <a:noFill/>
          <a:ln w="9525">
            <a:noFill/>
            <a:miter lim="800000"/>
            <a:headEnd/>
            <a:tailEnd/>
          </a:ln>
        </p:spPr>
        <p:txBody>
          <a:bodyPr anchor="ctr"/>
          <a:lstStyle/>
          <a:p>
            <a:pPr algn="ctr" eaLnBrk="1" hangingPunct="1"/>
            <a:r>
              <a:rPr lang="en-US" sz="2800">
                <a:solidFill>
                  <a:schemeClr val="tx2"/>
                </a:solidFill>
              </a:rPr>
              <a:t>Input</a:t>
            </a:r>
            <a:br>
              <a:rPr lang="en-US" sz="2800">
                <a:solidFill>
                  <a:schemeClr val="tx2"/>
                </a:solidFill>
              </a:rPr>
            </a:br>
            <a:r>
              <a:rPr lang="en-US" sz="1600">
                <a:solidFill>
                  <a:schemeClr val="tx2"/>
                </a:solidFill>
              </a:rPr>
              <a:t>Sumber daya yang digunakan, diukur dari biaayanya</a:t>
            </a:r>
          </a:p>
        </p:txBody>
      </p:sp>
      <p:sp>
        <p:nvSpPr>
          <p:cNvPr id="7173" name="Rectangle 8"/>
          <p:cNvSpPr>
            <a:spLocks noChangeArrowheads="1"/>
          </p:cNvSpPr>
          <p:nvPr/>
        </p:nvSpPr>
        <p:spPr bwMode="auto">
          <a:xfrm>
            <a:off x="3657600" y="3581400"/>
            <a:ext cx="1905000" cy="457200"/>
          </a:xfrm>
          <a:prstGeom prst="rect">
            <a:avLst/>
          </a:prstGeom>
          <a:noFill/>
          <a:ln w="9525">
            <a:noFill/>
            <a:miter lim="800000"/>
            <a:headEnd/>
            <a:tailEnd/>
          </a:ln>
        </p:spPr>
        <p:txBody>
          <a:bodyPr anchor="ctr"/>
          <a:lstStyle/>
          <a:p>
            <a:pPr algn="ctr" eaLnBrk="1" hangingPunct="1"/>
            <a:r>
              <a:rPr lang="en-US" sz="2800">
                <a:solidFill>
                  <a:schemeClr val="tx2"/>
                </a:solidFill>
              </a:rPr>
              <a:t>Modal</a:t>
            </a:r>
          </a:p>
        </p:txBody>
      </p:sp>
      <p:sp>
        <p:nvSpPr>
          <p:cNvPr id="7174" name="Line 10"/>
          <p:cNvSpPr>
            <a:spLocks noChangeShapeType="1"/>
          </p:cNvSpPr>
          <p:nvPr/>
        </p:nvSpPr>
        <p:spPr bwMode="auto">
          <a:xfrm>
            <a:off x="1219200" y="2590800"/>
            <a:ext cx="1676400" cy="0"/>
          </a:xfrm>
          <a:prstGeom prst="line">
            <a:avLst/>
          </a:prstGeom>
          <a:noFill/>
          <a:ln w="28575">
            <a:solidFill>
              <a:schemeClr val="tx1"/>
            </a:solidFill>
            <a:round/>
            <a:headEnd/>
            <a:tailEnd type="triangle" w="med" len="med"/>
          </a:ln>
        </p:spPr>
        <p:txBody>
          <a:bodyPr/>
          <a:lstStyle/>
          <a:p>
            <a:endParaRPr lang="en-US"/>
          </a:p>
        </p:txBody>
      </p:sp>
      <p:sp>
        <p:nvSpPr>
          <p:cNvPr id="7175" name="Line 11"/>
          <p:cNvSpPr>
            <a:spLocks noChangeShapeType="1"/>
          </p:cNvSpPr>
          <p:nvPr/>
        </p:nvSpPr>
        <p:spPr bwMode="auto">
          <a:xfrm>
            <a:off x="6400800" y="2590800"/>
            <a:ext cx="1676400" cy="0"/>
          </a:xfrm>
          <a:prstGeom prst="line">
            <a:avLst/>
          </a:prstGeom>
          <a:noFill/>
          <a:ln w="28575">
            <a:solidFill>
              <a:schemeClr val="tx1"/>
            </a:solidFill>
            <a:round/>
            <a:headEnd/>
            <a:tailEnd type="triangle" w="med" len="med"/>
          </a:ln>
        </p:spPr>
        <p:txBody>
          <a:bodyPr/>
          <a:lstStyle/>
          <a:p>
            <a:endParaRPr lang="en-US"/>
          </a:p>
        </p:txBody>
      </p:sp>
      <p:sp>
        <p:nvSpPr>
          <p:cNvPr id="7176" name="Rectangle 12"/>
          <p:cNvSpPr>
            <a:spLocks noChangeArrowheads="1"/>
          </p:cNvSpPr>
          <p:nvPr/>
        </p:nvSpPr>
        <p:spPr bwMode="auto">
          <a:xfrm>
            <a:off x="6324600" y="1905000"/>
            <a:ext cx="1905000" cy="1371600"/>
          </a:xfrm>
          <a:prstGeom prst="rect">
            <a:avLst/>
          </a:prstGeom>
          <a:noFill/>
          <a:ln w="9525">
            <a:noFill/>
            <a:miter lim="800000"/>
            <a:headEnd/>
            <a:tailEnd/>
          </a:ln>
        </p:spPr>
        <p:txBody>
          <a:bodyPr anchor="ctr"/>
          <a:lstStyle/>
          <a:p>
            <a:pPr algn="ctr" eaLnBrk="1" hangingPunct="1"/>
            <a:r>
              <a:rPr lang="en-US" sz="2800">
                <a:solidFill>
                  <a:schemeClr val="tx2"/>
                </a:solidFill>
              </a:rPr>
              <a:t>Output</a:t>
            </a:r>
            <a:br>
              <a:rPr lang="en-US" sz="2800">
                <a:solidFill>
                  <a:schemeClr val="tx2"/>
                </a:solidFill>
              </a:rPr>
            </a:br>
            <a:r>
              <a:rPr lang="en-US" sz="800">
                <a:solidFill>
                  <a:schemeClr val="tx2"/>
                </a:solidFill>
              </a:rPr>
              <a:t/>
            </a:r>
            <a:br>
              <a:rPr lang="en-US" sz="800">
                <a:solidFill>
                  <a:schemeClr val="tx2"/>
                </a:solidFill>
              </a:rPr>
            </a:br>
            <a:r>
              <a:rPr lang="en-US" sz="1600">
                <a:solidFill>
                  <a:schemeClr val="tx2"/>
                </a:solidFill>
              </a:rPr>
              <a:t>Barang atau jasa</a:t>
            </a:r>
          </a:p>
        </p:txBody>
      </p:sp>
      <p:sp>
        <p:nvSpPr>
          <p:cNvPr id="7177" name="Rectangle 13"/>
          <p:cNvSpPr>
            <a:spLocks noChangeArrowheads="1"/>
          </p:cNvSpPr>
          <p:nvPr/>
        </p:nvSpPr>
        <p:spPr bwMode="auto">
          <a:xfrm>
            <a:off x="685800" y="1524000"/>
            <a:ext cx="7772400" cy="2667000"/>
          </a:xfrm>
          <a:prstGeom prst="rect">
            <a:avLst/>
          </a:prstGeom>
          <a:solidFill>
            <a:srgbClr val="0000FF">
              <a:alpha val="7843"/>
            </a:srgbClr>
          </a:solidFill>
          <a:ln w="9525">
            <a:solidFill>
              <a:schemeClr val="tx1"/>
            </a:solidFill>
            <a:miter lim="800000"/>
            <a:headEnd/>
            <a:tailEnd/>
          </a:ln>
        </p:spPr>
        <p:txBody>
          <a:bodyPr wrap="none" anchor="ctr"/>
          <a:lstStyle/>
          <a:p>
            <a:endParaRPr lang="en-US"/>
          </a:p>
        </p:txBody>
      </p:sp>
      <p:sp>
        <p:nvSpPr>
          <p:cNvPr id="7178" name="Rectangle 14"/>
          <p:cNvSpPr>
            <a:spLocks noChangeArrowheads="1"/>
          </p:cNvSpPr>
          <p:nvPr/>
        </p:nvSpPr>
        <p:spPr bwMode="auto">
          <a:xfrm>
            <a:off x="381000" y="4495800"/>
            <a:ext cx="8305800" cy="1905000"/>
          </a:xfrm>
          <a:prstGeom prst="rect">
            <a:avLst/>
          </a:prstGeom>
          <a:noFill/>
          <a:ln w="9525">
            <a:noFill/>
            <a:miter lim="800000"/>
            <a:headEnd/>
            <a:tailEnd/>
          </a:ln>
        </p:spPr>
        <p:txBody>
          <a:bodyPr anchor="ctr"/>
          <a:lstStyle/>
          <a:p>
            <a:pPr algn="just" eaLnBrk="1" hangingPunct="1"/>
            <a:r>
              <a:rPr lang="en-US" sz="2000" dirty="0" err="1">
                <a:solidFill>
                  <a:schemeClr val="tx2"/>
                </a:solidFill>
              </a:rPr>
              <a:t>Pusat</a:t>
            </a:r>
            <a:r>
              <a:rPr lang="en-US" sz="2000" dirty="0">
                <a:solidFill>
                  <a:schemeClr val="tx2"/>
                </a:solidFill>
              </a:rPr>
              <a:t> </a:t>
            </a:r>
            <a:r>
              <a:rPr lang="en-US" sz="2000" dirty="0" err="1" smtClean="0">
                <a:solidFill>
                  <a:schemeClr val="tx2"/>
                </a:solidFill>
              </a:rPr>
              <a:t>pertanggungjawaban</a:t>
            </a:r>
            <a:r>
              <a:rPr lang="en-US" sz="2000" dirty="0" smtClean="0">
                <a:solidFill>
                  <a:schemeClr val="tx2"/>
                </a:solidFill>
              </a:rPr>
              <a:t> </a:t>
            </a:r>
            <a:r>
              <a:rPr lang="en-US" sz="2000" dirty="0" err="1">
                <a:solidFill>
                  <a:schemeClr val="tx2"/>
                </a:solidFill>
              </a:rPr>
              <a:t>menerima</a:t>
            </a:r>
            <a:r>
              <a:rPr lang="en-US" sz="2000" dirty="0">
                <a:solidFill>
                  <a:schemeClr val="tx2"/>
                </a:solidFill>
              </a:rPr>
              <a:t> </a:t>
            </a:r>
            <a:r>
              <a:rPr lang="en-US" sz="2000" dirty="0" err="1">
                <a:solidFill>
                  <a:schemeClr val="tx2"/>
                </a:solidFill>
              </a:rPr>
              <a:t>masukan</a:t>
            </a:r>
            <a:r>
              <a:rPr lang="en-US" sz="2000" dirty="0">
                <a:solidFill>
                  <a:schemeClr val="tx2"/>
                </a:solidFill>
              </a:rPr>
              <a:t>. </a:t>
            </a:r>
            <a:r>
              <a:rPr lang="en-US" sz="2000" dirty="0" err="1">
                <a:solidFill>
                  <a:schemeClr val="tx2"/>
                </a:solidFill>
              </a:rPr>
              <a:t>Dengan</a:t>
            </a:r>
            <a:r>
              <a:rPr lang="en-US" sz="2000" dirty="0">
                <a:solidFill>
                  <a:schemeClr val="tx2"/>
                </a:solidFill>
              </a:rPr>
              <a:t> </a:t>
            </a:r>
            <a:r>
              <a:rPr lang="en-US" sz="2000" dirty="0" err="1">
                <a:solidFill>
                  <a:schemeClr val="tx2"/>
                </a:solidFill>
              </a:rPr>
              <a:t>menggunakan</a:t>
            </a:r>
            <a:r>
              <a:rPr lang="en-US" sz="2000" dirty="0">
                <a:solidFill>
                  <a:schemeClr val="tx2"/>
                </a:solidFill>
              </a:rPr>
              <a:t> modal </a:t>
            </a:r>
            <a:r>
              <a:rPr lang="en-US" sz="2000" dirty="0" err="1">
                <a:solidFill>
                  <a:schemeClr val="tx2"/>
                </a:solidFill>
              </a:rPr>
              <a:t>kerja</a:t>
            </a:r>
            <a:r>
              <a:rPr lang="en-US" sz="2000" dirty="0">
                <a:solidFill>
                  <a:schemeClr val="tx2"/>
                </a:solidFill>
              </a:rPr>
              <a:t>, </a:t>
            </a:r>
            <a:r>
              <a:rPr lang="en-US" sz="2000" dirty="0" err="1">
                <a:solidFill>
                  <a:schemeClr val="tx2"/>
                </a:solidFill>
              </a:rPr>
              <a:t>pusat</a:t>
            </a:r>
            <a:r>
              <a:rPr lang="en-US" sz="2000" dirty="0">
                <a:solidFill>
                  <a:schemeClr val="tx2"/>
                </a:solidFill>
              </a:rPr>
              <a:t> </a:t>
            </a:r>
            <a:r>
              <a:rPr lang="en-US" sz="2000" dirty="0" err="1" smtClean="0">
                <a:solidFill>
                  <a:schemeClr val="tx2"/>
                </a:solidFill>
              </a:rPr>
              <a:t>pertanggungjawaban</a:t>
            </a:r>
            <a:r>
              <a:rPr lang="en-US" sz="2000" dirty="0" smtClean="0">
                <a:solidFill>
                  <a:schemeClr val="tx2"/>
                </a:solidFill>
              </a:rPr>
              <a:t> </a:t>
            </a:r>
            <a:r>
              <a:rPr lang="en-US" sz="2000" dirty="0" err="1">
                <a:solidFill>
                  <a:schemeClr val="tx2"/>
                </a:solidFill>
              </a:rPr>
              <a:t>melaksanakan</a:t>
            </a:r>
            <a:r>
              <a:rPr lang="en-US" sz="2000" dirty="0">
                <a:solidFill>
                  <a:schemeClr val="tx2"/>
                </a:solidFill>
              </a:rPr>
              <a:t> </a:t>
            </a:r>
            <a:r>
              <a:rPr lang="en-US" sz="2000" dirty="0" err="1">
                <a:solidFill>
                  <a:schemeClr val="tx2"/>
                </a:solidFill>
              </a:rPr>
              <a:t>fungsi-fungsi</a:t>
            </a:r>
            <a:r>
              <a:rPr lang="en-US" sz="2000" dirty="0">
                <a:solidFill>
                  <a:schemeClr val="tx2"/>
                </a:solidFill>
              </a:rPr>
              <a:t> </a:t>
            </a:r>
            <a:r>
              <a:rPr lang="en-US" sz="2000" dirty="0" err="1">
                <a:solidFill>
                  <a:schemeClr val="tx2"/>
                </a:solidFill>
              </a:rPr>
              <a:t>tertentu</a:t>
            </a:r>
            <a:r>
              <a:rPr lang="en-US" sz="2000" dirty="0">
                <a:solidFill>
                  <a:schemeClr val="tx2"/>
                </a:solidFill>
              </a:rPr>
              <a:t>, </a:t>
            </a:r>
            <a:r>
              <a:rPr lang="en-US" sz="2000" dirty="0" err="1">
                <a:solidFill>
                  <a:schemeClr val="tx2"/>
                </a:solidFill>
              </a:rPr>
              <a:t>dengan</a:t>
            </a:r>
            <a:r>
              <a:rPr lang="en-US" sz="2000" dirty="0">
                <a:solidFill>
                  <a:schemeClr val="tx2"/>
                </a:solidFill>
              </a:rPr>
              <a:t> </a:t>
            </a:r>
            <a:r>
              <a:rPr lang="en-US" sz="2000" dirty="0" err="1">
                <a:solidFill>
                  <a:schemeClr val="tx2"/>
                </a:solidFill>
              </a:rPr>
              <a:t>tujuan</a:t>
            </a:r>
            <a:r>
              <a:rPr lang="en-US" sz="2000" dirty="0">
                <a:solidFill>
                  <a:schemeClr val="tx2"/>
                </a:solidFill>
              </a:rPr>
              <a:t> </a:t>
            </a:r>
            <a:r>
              <a:rPr lang="en-US" sz="2000" dirty="0" err="1">
                <a:solidFill>
                  <a:schemeClr val="tx2"/>
                </a:solidFill>
              </a:rPr>
              <a:t>akhir</a:t>
            </a:r>
            <a:r>
              <a:rPr lang="en-US" sz="2000" dirty="0">
                <a:solidFill>
                  <a:schemeClr val="tx2"/>
                </a:solidFill>
              </a:rPr>
              <a:t> </a:t>
            </a:r>
            <a:r>
              <a:rPr lang="en-US" sz="2000" dirty="0" err="1">
                <a:solidFill>
                  <a:schemeClr val="tx2"/>
                </a:solidFill>
              </a:rPr>
              <a:t>untuk</a:t>
            </a:r>
            <a:r>
              <a:rPr lang="en-US" sz="2000" dirty="0">
                <a:solidFill>
                  <a:schemeClr val="tx2"/>
                </a:solidFill>
              </a:rPr>
              <a:t> </a:t>
            </a:r>
            <a:r>
              <a:rPr lang="en-US" sz="2000" dirty="0" err="1">
                <a:solidFill>
                  <a:schemeClr val="tx2"/>
                </a:solidFill>
              </a:rPr>
              <a:t>mengubah</a:t>
            </a:r>
            <a:r>
              <a:rPr lang="en-US" sz="2000" dirty="0">
                <a:solidFill>
                  <a:schemeClr val="tx2"/>
                </a:solidFill>
              </a:rPr>
              <a:t> input </a:t>
            </a:r>
            <a:r>
              <a:rPr lang="en-US" sz="2000" dirty="0" err="1">
                <a:solidFill>
                  <a:schemeClr val="tx2"/>
                </a:solidFill>
              </a:rPr>
              <a:t>menjadi</a:t>
            </a:r>
            <a:r>
              <a:rPr lang="en-US" sz="2000" dirty="0">
                <a:solidFill>
                  <a:schemeClr val="tx2"/>
                </a:solidFill>
              </a:rPr>
              <a:t> output, </a:t>
            </a:r>
            <a:r>
              <a:rPr lang="en-US" sz="2000" dirty="0" err="1">
                <a:solidFill>
                  <a:schemeClr val="tx2"/>
                </a:solidFill>
              </a:rPr>
              <a:t>baik</a:t>
            </a:r>
            <a:r>
              <a:rPr lang="en-US" sz="2000" dirty="0">
                <a:solidFill>
                  <a:schemeClr val="tx2"/>
                </a:solidFill>
              </a:rPr>
              <a:t> yang </a:t>
            </a:r>
            <a:r>
              <a:rPr lang="en-US" sz="2000" dirty="0" err="1">
                <a:solidFill>
                  <a:schemeClr val="tx2"/>
                </a:solidFill>
              </a:rPr>
              <a:t>berwujud</a:t>
            </a:r>
            <a:r>
              <a:rPr lang="en-US" sz="2000" dirty="0">
                <a:solidFill>
                  <a:schemeClr val="tx2"/>
                </a:solidFill>
              </a:rPr>
              <a:t> </a:t>
            </a:r>
            <a:r>
              <a:rPr lang="en-US" sz="2000" dirty="0" err="1">
                <a:solidFill>
                  <a:schemeClr val="tx2"/>
                </a:solidFill>
              </a:rPr>
              <a:t>maupun</a:t>
            </a:r>
            <a:r>
              <a:rPr lang="en-US" sz="2000" dirty="0">
                <a:solidFill>
                  <a:schemeClr val="tx2"/>
                </a:solidFill>
              </a:rPr>
              <a:t> yang </a:t>
            </a:r>
            <a:r>
              <a:rPr lang="en-US" sz="2000" dirty="0" err="1">
                <a:solidFill>
                  <a:schemeClr val="tx2"/>
                </a:solidFill>
              </a:rPr>
              <a:t>tidak</a:t>
            </a:r>
            <a:r>
              <a:rPr lang="en-US" sz="2000" dirty="0">
                <a:solidFill>
                  <a:schemeClr val="tx2"/>
                </a:solidFill>
              </a:rPr>
              <a:t> </a:t>
            </a:r>
            <a:r>
              <a:rPr lang="en-US" sz="2000" dirty="0" err="1">
                <a:solidFill>
                  <a:schemeClr val="tx2"/>
                </a:solidFill>
              </a:rPr>
              <a:t>berwujud</a:t>
            </a:r>
            <a:r>
              <a:rPr lang="en-US" sz="2000" dirty="0">
                <a:solidFill>
                  <a:schemeClr val="tx2"/>
                </a:solidFill>
              </a:rPr>
              <a:t>. Output yang </a:t>
            </a:r>
            <a:r>
              <a:rPr lang="en-US" sz="2000" dirty="0" err="1">
                <a:solidFill>
                  <a:schemeClr val="tx2"/>
                </a:solidFill>
              </a:rPr>
              <a:t>dihasilkan</a:t>
            </a:r>
            <a:r>
              <a:rPr lang="en-US" sz="2000" dirty="0">
                <a:solidFill>
                  <a:schemeClr val="tx2"/>
                </a:solidFill>
              </a:rPr>
              <a:t> </a:t>
            </a:r>
            <a:r>
              <a:rPr lang="en-US" sz="2000" dirty="0" err="1">
                <a:solidFill>
                  <a:schemeClr val="tx2"/>
                </a:solidFill>
              </a:rPr>
              <a:t>bisa</a:t>
            </a:r>
            <a:r>
              <a:rPr lang="en-US" sz="2000" dirty="0">
                <a:solidFill>
                  <a:schemeClr val="tx2"/>
                </a:solidFill>
              </a:rPr>
              <a:t> </a:t>
            </a:r>
            <a:r>
              <a:rPr lang="en-US" sz="2000" dirty="0" err="1">
                <a:solidFill>
                  <a:schemeClr val="tx2"/>
                </a:solidFill>
              </a:rPr>
              <a:t>saja</a:t>
            </a:r>
            <a:r>
              <a:rPr lang="en-US" sz="2000" dirty="0">
                <a:solidFill>
                  <a:schemeClr val="tx2"/>
                </a:solidFill>
              </a:rPr>
              <a:t> </a:t>
            </a:r>
            <a:r>
              <a:rPr lang="en-US" sz="2000" dirty="0" err="1">
                <a:solidFill>
                  <a:schemeClr val="tx2"/>
                </a:solidFill>
              </a:rPr>
              <a:t>diserahkan</a:t>
            </a:r>
            <a:r>
              <a:rPr lang="en-US" sz="2000" dirty="0">
                <a:solidFill>
                  <a:schemeClr val="tx2"/>
                </a:solidFill>
              </a:rPr>
              <a:t> </a:t>
            </a:r>
            <a:r>
              <a:rPr lang="en-US" sz="2000" dirty="0" err="1">
                <a:solidFill>
                  <a:schemeClr val="tx2"/>
                </a:solidFill>
              </a:rPr>
              <a:t>ke</a:t>
            </a:r>
            <a:r>
              <a:rPr lang="en-US" sz="2000" dirty="0">
                <a:solidFill>
                  <a:schemeClr val="tx2"/>
                </a:solidFill>
              </a:rPr>
              <a:t> </a:t>
            </a:r>
            <a:r>
              <a:rPr lang="en-US" sz="2000" dirty="0" err="1">
                <a:solidFill>
                  <a:schemeClr val="tx2"/>
                </a:solidFill>
              </a:rPr>
              <a:t>pusat</a:t>
            </a:r>
            <a:r>
              <a:rPr lang="en-US" sz="2000" dirty="0">
                <a:solidFill>
                  <a:schemeClr val="tx2"/>
                </a:solidFill>
              </a:rPr>
              <a:t> </a:t>
            </a:r>
            <a:r>
              <a:rPr lang="en-US" sz="2000" dirty="0" err="1" smtClean="0">
                <a:solidFill>
                  <a:schemeClr val="tx2"/>
                </a:solidFill>
              </a:rPr>
              <a:t>pertanggungjawaban</a:t>
            </a:r>
            <a:r>
              <a:rPr lang="en-US" sz="2000" dirty="0" smtClean="0">
                <a:solidFill>
                  <a:schemeClr val="tx2"/>
                </a:solidFill>
              </a:rPr>
              <a:t> </a:t>
            </a:r>
            <a:r>
              <a:rPr lang="en-US" sz="2000" dirty="0">
                <a:solidFill>
                  <a:schemeClr val="tx2"/>
                </a:solidFill>
              </a:rPr>
              <a:t>yang lain, </a:t>
            </a:r>
            <a:r>
              <a:rPr lang="en-US" sz="2000" dirty="0" err="1">
                <a:solidFill>
                  <a:schemeClr val="tx2"/>
                </a:solidFill>
              </a:rPr>
              <a:t>dimana</a:t>
            </a:r>
            <a:r>
              <a:rPr lang="en-US" sz="2000" dirty="0">
                <a:solidFill>
                  <a:schemeClr val="tx2"/>
                </a:solidFill>
              </a:rPr>
              <a:t> output </a:t>
            </a:r>
            <a:r>
              <a:rPr lang="en-US" sz="2000" dirty="0" err="1">
                <a:solidFill>
                  <a:schemeClr val="tx2"/>
                </a:solidFill>
              </a:rPr>
              <a:t>tersebut</a:t>
            </a:r>
            <a:r>
              <a:rPr lang="en-US" sz="2000" dirty="0">
                <a:solidFill>
                  <a:schemeClr val="tx2"/>
                </a:solidFill>
              </a:rPr>
              <a:t> </a:t>
            </a:r>
            <a:r>
              <a:rPr lang="en-US" sz="2000" dirty="0" err="1">
                <a:solidFill>
                  <a:schemeClr val="tx2"/>
                </a:solidFill>
              </a:rPr>
              <a:t>kemudian</a:t>
            </a:r>
            <a:r>
              <a:rPr lang="en-US" sz="2000" dirty="0">
                <a:solidFill>
                  <a:schemeClr val="tx2"/>
                </a:solidFill>
              </a:rPr>
              <a:t> </a:t>
            </a:r>
            <a:r>
              <a:rPr lang="en-US" sz="2000" dirty="0" err="1">
                <a:solidFill>
                  <a:schemeClr val="tx2"/>
                </a:solidFill>
              </a:rPr>
              <a:t>menjadi</a:t>
            </a:r>
            <a:r>
              <a:rPr lang="en-US" sz="2000" dirty="0">
                <a:solidFill>
                  <a:schemeClr val="tx2"/>
                </a:solidFill>
              </a:rPr>
              <a:t> input </a:t>
            </a:r>
            <a:r>
              <a:rPr lang="en-US" sz="2000" dirty="0" err="1">
                <a:solidFill>
                  <a:schemeClr val="tx2"/>
                </a:solidFill>
              </a:rPr>
              <a:t>di</a:t>
            </a:r>
            <a:r>
              <a:rPr lang="en-US" sz="2000" dirty="0">
                <a:solidFill>
                  <a:schemeClr val="tx2"/>
                </a:solidFill>
              </a:rPr>
              <a:t> </a:t>
            </a:r>
            <a:r>
              <a:rPr lang="en-US" sz="2000" dirty="0" err="1">
                <a:solidFill>
                  <a:schemeClr val="tx2"/>
                </a:solidFill>
              </a:rPr>
              <a:t>pusat</a:t>
            </a:r>
            <a:r>
              <a:rPr lang="en-US" sz="2000" dirty="0">
                <a:solidFill>
                  <a:schemeClr val="tx2"/>
                </a:solidFill>
              </a:rPr>
              <a:t> </a:t>
            </a:r>
            <a:r>
              <a:rPr lang="en-US" sz="2000" dirty="0" err="1" smtClean="0">
                <a:solidFill>
                  <a:schemeClr val="tx2"/>
                </a:solidFill>
              </a:rPr>
              <a:t>pertanggungjawaban</a:t>
            </a:r>
            <a:r>
              <a:rPr lang="en-US" sz="2000" dirty="0" smtClean="0">
                <a:solidFill>
                  <a:schemeClr val="tx2"/>
                </a:solidFill>
              </a:rPr>
              <a:t> </a:t>
            </a:r>
            <a:r>
              <a:rPr lang="en-US" sz="2000" dirty="0">
                <a:solidFill>
                  <a:schemeClr val="tx2"/>
                </a:solidFill>
              </a:rPr>
              <a:t>yang lain </a:t>
            </a:r>
            <a:r>
              <a:rPr lang="en-US" sz="2000" dirty="0" err="1">
                <a:solidFill>
                  <a:schemeClr val="tx2"/>
                </a:solidFill>
              </a:rPr>
              <a:t>tersebut</a:t>
            </a:r>
            <a:endParaRPr lang="en-US" sz="2000" dirty="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p:cNvSpPr>
            <a:spLocks noGrp="1" noChangeArrowheads="1"/>
          </p:cNvSpPr>
          <p:nvPr>
            <p:ph type="title"/>
          </p:nvPr>
        </p:nvSpPr>
        <p:spPr/>
        <p:txBody>
          <a:bodyPr/>
          <a:lstStyle/>
          <a:p>
            <a:pPr eaLnBrk="1" hangingPunct="1">
              <a:defRPr/>
            </a:pPr>
            <a:r>
              <a:rPr lang="en-US" sz="4000" smtClean="0"/>
              <a:t>Hubungan Antara Input dan Output</a:t>
            </a:r>
          </a:p>
        </p:txBody>
      </p:sp>
      <p:sp>
        <p:nvSpPr>
          <p:cNvPr id="335875" name="Rectangle 3"/>
          <p:cNvSpPr>
            <a:spLocks noGrp="1" noChangeArrowheads="1"/>
          </p:cNvSpPr>
          <p:nvPr>
            <p:ph type="body" idx="1"/>
          </p:nvPr>
        </p:nvSpPr>
        <p:spPr/>
        <p:txBody>
          <a:bodyPr/>
          <a:lstStyle/>
          <a:p>
            <a:pPr algn="just" eaLnBrk="1" hangingPunct="1">
              <a:defRPr/>
            </a:pPr>
            <a:r>
              <a:rPr lang="en-US" dirty="0" err="1" smtClean="0"/>
              <a:t>Manajemen</a:t>
            </a:r>
            <a:r>
              <a:rPr lang="en-US" dirty="0" smtClean="0"/>
              <a:t> </a:t>
            </a:r>
            <a:r>
              <a:rPr lang="en-US" dirty="0" err="1" smtClean="0"/>
              <a:t>bertanggung</a:t>
            </a:r>
            <a:r>
              <a:rPr lang="en-US" dirty="0" smtClean="0"/>
              <a:t> </a:t>
            </a:r>
            <a:r>
              <a:rPr lang="en-US" dirty="0" err="1" smtClean="0"/>
              <a:t>jawab</a:t>
            </a:r>
            <a:r>
              <a:rPr lang="en-US" dirty="0" smtClean="0"/>
              <a:t> </a:t>
            </a:r>
            <a:r>
              <a:rPr lang="en-US" dirty="0" err="1" smtClean="0"/>
              <a:t>untuk</a:t>
            </a:r>
            <a:r>
              <a:rPr lang="en-US" dirty="0" smtClean="0"/>
              <a:t> </a:t>
            </a:r>
            <a:r>
              <a:rPr lang="en-US" dirty="0" err="1" smtClean="0"/>
              <a:t>memastikan</a:t>
            </a:r>
            <a:r>
              <a:rPr lang="en-US" dirty="0" smtClean="0"/>
              <a:t> </a:t>
            </a:r>
            <a:r>
              <a:rPr lang="en-US" dirty="0" err="1" smtClean="0"/>
              <a:t>hubungan</a:t>
            </a:r>
            <a:r>
              <a:rPr lang="en-US" dirty="0" smtClean="0"/>
              <a:t> yang optimal </a:t>
            </a:r>
            <a:r>
              <a:rPr lang="en-US" dirty="0" err="1" smtClean="0"/>
              <a:t>antara</a:t>
            </a:r>
            <a:r>
              <a:rPr lang="en-US" dirty="0" smtClean="0"/>
              <a:t> input </a:t>
            </a:r>
            <a:r>
              <a:rPr lang="en-US" dirty="0" err="1" smtClean="0"/>
              <a:t>dan</a:t>
            </a:r>
            <a:r>
              <a:rPr lang="en-US" dirty="0" smtClean="0"/>
              <a:t> output.</a:t>
            </a:r>
          </a:p>
          <a:p>
            <a:pPr algn="just" eaLnBrk="1" hangingPunct="1">
              <a:defRPr/>
            </a:pPr>
            <a:r>
              <a:rPr lang="en-US" dirty="0" smtClean="0"/>
              <a:t>Di </a:t>
            </a:r>
            <a:r>
              <a:rPr lang="en-US" dirty="0" err="1" smtClean="0"/>
              <a:t>sejumlah</a:t>
            </a:r>
            <a:r>
              <a:rPr lang="en-US" dirty="0" smtClean="0"/>
              <a:t> </a:t>
            </a:r>
            <a:r>
              <a:rPr lang="en-US" dirty="0" err="1" smtClean="0"/>
              <a:t>pusat</a:t>
            </a:r>
            <a:r>
              <a:rPr lang="en-US" dirty="0" smtClean="0"/>
              <a:t> </a:t>
            </a:r>
            <a:r>
              <a:rPr lang="en-US" dirty="0" err="1" smtClean="0"/>
              <a:t>pertanggungjawaban</a:t>
            </a:r>
            <a:r>
              <a:rPr lang="en-US" dirty="0" smtClean="0"/>
              <a:t>, </a:t>
            </a:r>
            <a:r>
              <a:rPr lang="en-US" dirty="0" err="1" smtClean="0"/>
              <a:t>hubungan</a:t>
            </a:r>
            <a:r>
              <a:rPr lang="en-US" dirty="0" smtClean="0"/>
              <a:t> </a:t>
            </a:r>
            <a:r>
              <a:rPr lang="en-US" dirty="0" err="1" smtClean="0"/>
              <a:t>ini</a:t>
            </a:r>
            <a:r>
              <a:rPr lang="en-US" dirty="0" smtClean="0"/>
              <a:t> </a:t>
            </a:r>
            <a:r>
              <a:rPr lang="en-US" dirty="0" err="1" smtClean="0"/>
              <a:t>bersifat</a:t>
            </a:r>
            <a:r>
              <a:rPr lang="en-US" dirty="0" smtClean="0"/>
              <a:t> </a:t>
            </a:r>
            <a:r>
              <a:rPr lang="en-US" dirty="0" err="1" smtClean="0"/>
              <a:t>timbal</a:t>
            </a:r>
            <a:r>
              <a:rPr lang="en-US" dirty="0" smtClean="0"/>
              <a:t> </a:t>
            </a:r>
            <a:r>
              <a:rPr lang="en-US" dirty="0" err="1" smtClean="0"/>
              <a:t>balik</a:t>
            </a:r>
            <a:r>
              <a:rPr lang="en-US" dirty="0" smtClean="0"/>
              <a:t> </a:t>
            </a:r>
            <a:r>
              <a:rPr lang="en-US" dirty="0" err="1" smtClean="0"/>
              <a:t>dan</a:t>
            </a:r>
            <a:r>
              <a:rPr lang="en-US" dirty="0" smtClean="0"/>
              <a:t> </a:t>
            </a:r>
            <a:r>
              <a:rPr lang="en-US" dirty="0" err="1" smtClean="0"/>
              <a:t>langsung</a:t>
            </a:r>
            <a:r>
              <a:rPr lang="en-US" dirty="0" smtClean="0"/>
              <a:t>. </a:t>
            </a:r>
            <a:r>
              <a:rPr lang="en-US" dirty="0" err="1" smtClean="0"/>
              <a:t>Akan</a:t>
            </a:r>
            <a:r>
              <a:rPr lang="en-US" dirty="0" smtClean="0"/>
              <a:t> </a:t>
            </a:r>
            <a:r>
              <a:rPr lang="en-US" dirty="0" err="1" smtClean="0"/>
              <a:t>tetapi</a:t>
            </a:r>
            <a:r>
              <a:rPr lang="en-US" dirty="0" smtClean="0"/>
              <a:t> </a:t>
            </a:r>
            <a:r>
              <a:rPr lang="en-US" dirty="0" err="1" smtClean="0"/>
              <a:t>dalam</a:t>
            </a:r>
            <a:r>
              <a:rPr lang="en-US" dirty="0" smtClean="0"/>
              <a:t> </a:t>
            </a:r>
            <a:r>
              <a:rPr lang="en-US" dirty="0" err="1" smtClean="0"/>
              <a:t>sejumlah</a:t>
            </a:r>
            <a:r>
              <a:rPr lang="en-US" dirty="0" smtClean="0"/>
              <a:t> </a:t>
            </a:r>
            <a:r>
              <a:rPr lang="en-US" dirty="0" err="1" smtClean="0"/>
              <a:t>situasi</a:t>
            </a:r>
            <a:r>
              <a:rPr lang="en-US" dirty="0" smtClean="0"/>
              <a:t> input </a:t>
            </a:r>
            <a:r>
              <a:rPr lang="en-US" dirty="0" err="1" smtClean="0"/>
              <a:t>tidak</a:t>
            </a:r>
            <a:r>
              <a:rPr lang="en-US" dirty="0" smtClean="0"/>
              <a:t> </a:t>
            </a:r>
            <a:r>
              <a:rPr lang="en-US" dirty="0" err="1" smtClean="0"/>
              <a:t>secara</a:t>
            </a:r>
            <a:r>
              <a:rPr lang="en-US" dirty="0" smtClean="0"/>
              <a:t> </a:t>
            </a:r>
            <a:r>
              <a:rPr lang="en-US" dirty="0" err="1" smtClean="0"/>
              <a:t>langsung</a:t>
            </a:r>
            <a:r>
              <a:rPr lang="en-US" dirty="0" smtClean="0"/>
              <a:t> </a:t>
            </a:r>
            <a:r>
              <a:rPr lang="en-US" dirty="0" err="1" smtClean="0"/>
              <a:t>berkaitan</a:t>
            </a:r>
            <a:r>
              <a:rPr lang="en-US" dirty="0" smtClean="0"/>
              <a:t> </a:t>
            </a:r>
            <a:r>
              <a:rPr lang="en-US" dirty="0" err="1" smtClean="0"/>
              <a:t>dengan</a:t>
            </a:r>
            <a:r>
              <a:rPr lang="en-US" dirty="0" smtClean="0"/>
              <a:t> output yang </a:t>
            </a:r>
            <a:r>
              <a:rPr lang="en-US" dirty="0" err="1" smtClean="0"/>
              <a:t>dihasilkan</a:t>
            </a:r>
            <a:r>
              <a:rPr lang="en-US" dirty="0" smtClean="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a:xfrm>
            <a:off x="457200" y="277813"/>
            <a:ext cx="8229600" cy="712787"/>
          </a:xfrm>
        </p:spPr>
        <p:txBody>
          <a:bodyPr/>
          <a:lstStyle/>
          <a:p>
            <a:pPr eaLnBrk="1" hangingPunct="1">
              <a:defRPr/>
            </a:pPr>
            <a:r>
              <a:rPr lang="en-US" sz="4000" smtClean="0"/>
              <a:t>Mengukur Input</a:t>
            </a:r>
          </a:p>
        </p:txBody>
      </p:sp>
      <p:sp>
        <p:nvSpPr>
          <p:cNvPr id="337923" name="Rectangle 3"/>
          <p:cNvSpPr>
            <a:spLocks noGrp="1" noChangeArrowheads="1"/>
          </p:cNvSpPr>
          <p:nvPr>
            <p:ph type="body" idx="1"/>
          </p:nvPr>
        </p:nvSpPr>
        <p:spPr>
          <a:xfrm>
            <a:off x="457200" y="1219200"/>
            <a:ext cx="8229600" cy="5410200"/>
          </a:xfrm>
        </p:spPr>
        <p:txBody>
          <a:bodyPr/>
          <a:lstStyle/>
          <a:p>
            <a:pPr algn="just" eaLnBrk="1" hangingPunct="1">
              <a:defRPr/>
            </a:pPr>
            <a:r>
              <a:rPr lang="en-US" dirty="0" err="1" smtClean="0"/>
              <a:t>Kebanyakan</a:t>
            </a:r>
            <a:r>
              <a:rPr lang="en-US" dirty="0" smtClean="0"/>
              <a:t> input yang </a:t>
            </a:r>
            <a:r>
              <a:rPr lang="en-US" dirty="0" err="1" smtClean="0"/>
              <a:t>digunakan</a:t>
            </a:r>
            <a:r>
              <a:rPr lang="en-US" dirty="0" smtClean="0"/>
              <a:t> </a:t>
            </a:r>
            <a:r>
              <a:rPr lang="en-US" dirty="0" err="1" smtClean="0"/>
              <a:t>oleh</a:t>
            </a:r>
            <a:r>
              <a:rPr lang="en-US" dirty="0" smtClean="0"/>
              <a:t> </a:t>
            </a:r>
            <a:r>
              <a:rPr lang="en-US" dirty="0" err="1" smtClean="0"/>
              <a:t>pusat</a:t>
            </a:r>
            <a:r>
              <a:rPr lang="en-US" dirty="0" smtClean="0"/>
              <a:t> </a:t>
            </a:r>
            <a:r>
              <a:rPr lang="en-US" dirty="0" err="1" smtClean="0"/>
              <a:t>pertanggungjawaban</a:t>
            </a:r>
            <a:r>
              <a:rPr lang="en-US" dirty="0" smtClean="0"/>
              <a:t> </a:t>
            </a:r>
            <a:r>
              <a:rPr lang="en-US" dirty="0" err="1" smtClean="0"/>
              <a:t>dapat</a:t>
            </a:r>
            <a:r>
              <a:rPr lang="en-US" dirty="0" smtClean="0"/>
              <a:t> </a:t>
            </a:r>
            <a:r>
              <a:rPr lang="en-US" dirty="0" err="1" smtClean="0"/>
              <a:t>dinyatakan</a:t>
            </a:r>
            <a:r>
              <a:rPr lang="en-US" dirty="0" smtClean="0"/>
              <a:t> </a:t>
            </a:r>
            <a:r>
              <a:rPr lang="en-US" dirty="0" err="1" smtClean="0"/>
              <a:t>dalam</a:t>
            </a:r>
            <a:r>
              <a:rPr lang="en-US" dirty="0" smtClean="0"/>
              <a:t> </a:t>
            </a:r>
            <a:r>
              <a:rPr lang="en-US" dirty="0" err="1" smtClean="0"/>
              <a:t>ukuran-ukuran</a:t>
            </a:r>
            <a:r>
              <a:rPr lang="en-US" dirty="0" smtClean="0"/>
              <a:t> </a:t>
            </a:r>
            <a:r>
              <a:rPr lang="en-US" dirty="0" err="1" smtClean="0"/>
              <a:t>fisik</a:t>
            </a:r>
            <a:r>
              <a:rPr lang="en-US" dirty="0" smtClean="0"/>
              <a:t> (jam </a:t>
            </a:r>
            <a:r>
              <a:rPr lang="en-US" dirty="0" err="1" smtClean="0"/>
              <a:t>kerja</a:t>
            </a:r>
            <a:r>
              <a:rPr lang="en-US" dirty="0" smtClean="0"/>
              <a:t>, kilogram, </a:t>
            </a:r>
            <a:r>
              <a:rPr lang="en-US" dirty="0" err="1" smtClean="0"/>
              <a:t>dll</a:t>
            </a:r>
            <a:r>
              <a:rPr lang="en-US" dirty="0" smtClean="0"/>
              <a:t>)</a:t>
            </a:r>
          </a:p>
          <a:p>
            <a:pPr algn="just" eaLnBrk="1" hangingPunct="1">
              <a:defRPr/>
            </a:pPr>
            <a:r>
              <a:rPr lang="en-US" dirty="0" err="1" smtClean="0"/>
              <a:t>Dalam</a:t>
            </a:r>
            <a:r>
              <a:rPr lang="en-US" dirty="0" smtClean="0"/>
              <a:t> </a:t>
            </a:r>
            <a:r>
              <a:rPr lang="en-US" dirty="0" err="1" smtClean="0"/>
              <a:t>Sistem</a:t>
            </a:r>
            <a:r>
              <a:rPr lang="en-US" dirty="0" smtClean="0"/>
              <a:t> </a:t>
            </a:r>
            <a:r>
              <a:rPr lang="en-US" dirty="0" err="1" smtClean="0"/>
              <a:t>Pengendalian</a:t>
            </a:r>
            <a:r>
              <a:rPr lang="en-US" dirty="0" smtClean="0"/>
              <a:t> </a:t>
            </a:r>
            <a:r>
              <a:rPr lang="en-US" dirty="0" err="1" smtClean="0"/>
              <a:t>Manajamen</a:t>
            </a:r>
            <a:r>
              <a:rPr lang="en-US" dirty="0" smtClean="0"/>
              <a:t>, </a:t>
            </a:r>
            <a:r>
              <a:rPr lang="en-US" dirty="0" err="1" smtClean="0"/>
              <a:t>ukuran</a:t>
            </a:r>
            <a:r>
              <a:rPr lang="en-US" dirty="0" smtClean="0"/>
              <a:t> </a:t>
            </a:r>
            <a:r>
              <a:rPr lang="en-US" dirty="0" err="1" smtClean="0"/>
              <a:t>fisik</a:t>
            </a:r>
            <a:r>
              <a:rPr lang="en-US" dirty="0" smtClean="0"/>
              <a:t> </a:t>
            </a:r>
            <a:r>
              <a:rPr lang="en-US" dirty="0" err="1" smtClean="0"/>
              <a:t>tersebut</a:t>
            </a:r>
            <a:r>
              <a:rPr lang="en-US" dirty="0" smtClean="0"/>
              <a:t> </a:t>
            </a:r>
            <a:r>
              <a:rPr lang="en-US" dirty="0" err="1" smtClean="0"/>
              <a:t>di</a:t>
            </a:r>
            <a:r>
              <a:rPr lang="en-US" dirty="0" smtClean="0"/>
              <a:t> </a:t>
            </a:r>
            <a:r>
              <a:rPr lang="en-US" dirty="0" err="1" smtClean="0"/>
              <a:t>terjemahkan</a:t>
            </a:r>
            <a:r>
              <a:rPr lang="en-US" dirty="0" smtClean="0"/>
              <a:t> </a:t>
            </a:r>
            <a:r>
              <a:rPr lang="en-US" dirty="0" err="1" smtClean="0"/>
              <a:t>dalam</a:t>
            </a:r>
            <a:r>
              <a:rPr lang="en-US" dirty="0" smtClean="0"/>
              <a:t> </a:t>
            </a:r>
            <a:r>
              <a:rPr lang="en-US" dirty="0" err="1" smtClean="0"/>
              <a:t>satuan</a:t>
            </a:r>
            <a:r>
              <a:rPr lang="en-US" dirty="0" smtClean="0"/>
              <a:t> </a:t>
            </a:r>
            <a:r>
              <a:rPr lang="en-US" dirty="0" err="1" smtClean="0"/>
              <a:t>moneter</a:t>
            </a:r>
            <a:r>
              <a:rPr lang="en-US" dirty="0" smtClean="0"/>
              <a:t>.</a:t>
            </a:r>
          </a:p>
          <a:p>
            <a:pPr algn="just" eaLnBrk="1" hangingPunct="1">
              <a:defRPr/>
            </a:pPr>
            <a:r>
              <a:rPr lang="en-US" dirty="0" err="1" smtClean="0"/>
              <a:t>Jumlah</a:t>
            </a:r>
            <a:r>
              <a:rPr lang="en-US" dirty="0" smtClean="0"/>
              <a:t> </a:t>
            </a:r>
            <a:r>
              <a:rPr lang="en-US" dirty="0" err="1" smtClean="0"/>
              <a:t>moneter</a:t>
            </a:r>
            <a:r>
              <a:rPr lang="en-US" dirty="0" smtClean="0"/>
              <a:t> yang </a:t>
            </a:r>
            <a:r>
              <a:rPr lang="en-US" dirty="0" err="1" smtClean="0"/>
              <a:t>dihasilkan</a:t>
            </a:r>
            <a:r>
              <a:rPr lang="en-US" dirty="0" smtClean="0"/>
              <a:t> </a:t>
            </a:r>
            <a:r>
              <a:rPr lang="en-US" dirty="0" err="1" smtClean="0"/>
              <a:t>dari</a:t>
            </a:r>
            <a:r>
              <a:rPr lang="en-US" dirty="0" smtClean="0"/>
              <a:t> </a:t>
            </a:r>
            <a:r>
              <a:rPr lang="en-US" dirty="0" err="1" smtClean="0"/>
              <a:t>perhitungan</a:t>
            </a:r>
            <a:r>
              <a:rPr lang="en-US" dirty="0" smtClean="0"/>
              <a:t> </a:t>
            </a:r>
            <a:r>
              <a:rPr lang="en-US" dirty="0" err="1" smtClean="0"/>
              <a:t>tersebut</a:t>
            </a:r>
            <a:r>
              <a:rPr lang="en-US" dirty="0" smtClean="0"/>
              <a:t> </a:t>
            </a:r>
            <a:r>
              <a:rPr lang="en-US" dirty="0" err="1" smtClean="0"/>
              <a:t>disebut</a:t>
            </a:r>
            <a:r>
              <a:rPr lang="en-US" dirty="0" smtClean="0"/>
              <a:t> </a:t>
            </a:r>
            <a:r>
              <a:rPr lang="en-US" dirty="0" err="1" smtClean="0"/>
              <a:t>dengan</a:t>
            </a:r>
            <a:r>
              <a:rPr lang="en-US" dirty="0" smtClean="0"/>
              <a:t> “</a:t>
            </a:r>
            <a:r>
              <a:rPr lang="en-US" dirty="0" err="1" smtClean="0"/>
              <a:t>biaya</a:t>
            </a:r>
            <a:r>
              <a:rPr lang="en-US" dirty="0" smtClean="0"/>
              <a:t>”.</a:t>
            </a:r>
          </a:p>
          <a:p>
            <a:pPr algn="just" eaLnBrk="1" hangingPunct="1">
              <a:defRPr/>
            </a:pPr>
            <a:r>
              <a:rPr lang="en-US" dirty="0" smtClean="0"/>
              <a:t>Input </a:t>
            </a:r>
            <a:r>
              <a:rPr lang="en-US" dirty="0" err="1" smtClean="0"/>
              <a:t>adalah</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dipergunakan</a:t>
            </a:r>
            <a:r>
              <a:rPr lang="en-US" dirty="0" smtClean="0"/>
              <a:t> </a:t>
            </a:r>
            <a:r>
              <a:rPr lang="en-US" dirty="0" err="1" smtClean="0"/>
              <a:t>oleh</a:t>
            </a:r>
            <a:r>
              <a:rPr lang="en-US" dirty="0" smtClean="0"/>
              <a:t> </a:t>
            </a:r>
            <a:r>
              <a:rPr lang="en-US" dirty="0" err="1" smtClean="0"/>
              <a:t>pusat</a:t>
            </a:r>
            <a:r>
              <a:rPr lang="en-US" dirty="0" smtClean="0"/>
              <a:t> </a:t>
            </a:r>
            <a:r>
              <a:rPr lang="en-US" dirty="0" err="1" smtClean="0"/>
              <a:t>pertanggungjawaban</a:t>
            </a:r>
            <a:r>
              <a:rPr lang="en-US" dirty="0" smtClean="0"/>
              <a:t>.</a:t>
            </a: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a:xfrm>
            <a:off x="457200" y="277813"/>
            <a:ext cx="8229600" cy="788987"/>
          </a:xfrm>
        </p:spPr>
        <p:txBody>
          <a:bodyPr/>
          <a:lstStyle/>
          <a:p>
            <a:pPr eaLnBrk="1" hangingPunct="1">
              <a:defRPr/>
            </a:pPr>
            <a:r>
              <a:rPr lang="en-US" smtClean="0"/>
              <a:t>Mengukur Output</a:t>
            </a:r>
          </a:p>
        </p:txBody>
      </p:sp>
      <p:sp>
        <p:nvSpPr>
          <p:cNvPr id="338947" name="Rectangle 3"/>
          <p:cNvSpPr>
            <a:spLocks noGrp="1" noChangeArrowheads="1"/>
          </p:cNvSpPr>
          <p:nvPr>
            <p:ph type="body" idx="1"/>
          </p:nvPr>
        </p:nvSpPr>
        <p:spPr>
          <a:xfrm>
            <a:off x="457200" y="1295400"/>
            <a:ext cx="8229600" cy="4835525"/>
          </a:xfrm>
        </p:spPr>
        <p:txBody>
          <a:bodyPr/>
          <a:lstStyle/>
          <a:p>
            <a:pPr algn="just" eaLnBrk="1" hangingPunct="1">
              <a:defRPr/>
            </a:pPr>
            <a:r>
              <a:rPr lang="en-US" smtClean="0"/>
              <a:t>Pada organisasi profit, pendapatan pertahun umumnya digunakan untuk mengukur hasil dari output. Akan tetapi angka ini tidak menyatakan seluruh kinerja organisasi selama periode tersebut.</a:t>
            </a:r>
          </a:p>
          <a:p>
            <a:pPr algn="just" eaLnBrk="1" hangingPunct="1">
              <a:defRPr/>
            </a:pPr>
            <a:r>
              <a:rPr lang="en-US" smtClean="0"/>
              <a:t>Pada organisasi non profit, tidak ada tolok ukur yang pasti untuk mengukur output.</a:t>
            </a:r>
          </a:p>
          <a:p>
            <a:pPr algn="just" eaLnBrk="1" hangingPunct="1">
              <a:defRPr/>
            </a:pPr>
            <a:r>
              <a:rPr lang="en-US" smtClean="0"/>
              <a:t>Bahkan banyak organisasi yang tidak berusaha untuk mengukur outputnya.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2"/>
          <p:cNvSpPr>
            <a:spLocks noGrp="1" noChangeArrowheads="1"/>
          </p:cNvSpPr>
          <p:nvPr>
            <p:ph type="title"/>
          </p:nvPr>
        </p:nvSpPr>
        <p:spPr>
          <a:xfrm>
            <a:off x="457200" y="277813"/>
            <a:ext cx="8229600" cy="636587"/>
          </a:xfrm>
        </p:spPr>
        <p:txBody>
          <a:bodyPr/>
          <a:lstStyle/>
          <a:p>
            <a:pPr eaLnBrk="1" hangingPunct="1">
              <a:defRPr/>
            </a:pPr>
            <a:r>
              <a:rPr lang="en-US" sz="4000" smtClean="0"/>
              <a:t>Efisiensi dan Efektifitas</a:t>
            </a:r>
          </a:p>
        </p:txBody>
      </p:sp>
      <p:sp>
        <p:nvSpPr>
          <p:cNvPr id="339971" name="Rectangle 3"/>
          <p:cNvSpPr>
            <a:spLocks noGrp="1" noChangeArrowheads="1"/>
          </p:cNvSpPr>
          <p:nvPr>
            <p:ph type="body" idx="1"/>
          </p:nvPr>
        </p:nvSpPr>
        <p:spPr>
          <a:xfrm>
            <a:off x="457200" y="1066800"/>
            <a:ext cx="8229600" cy="5486400"/>
          </a:xfrm>
        </p:spPr>
        <p:txBody>
          <a:bodyPr/>
          <a:lstStyle/>
          <a:p>
            <a:pPr algn="just" eaLnBrk="1" hangingPunct="1">
              <a:defRPr/>
            </a:pPr>
            <a:r>
              <a:rPr lang="en-US" dirty="0" err="1" smtClean="0"/>
              <a:t>Konsep</a:t>
            </a:r>
            <a:r>
              <a:rPr lang="en-US" dirty="0" smtClean="0"/>
              <a:t> input, output, </a:t>
            </a:r>
            <a:r>
              <a:rPr lang="en-US" dirty="0" err="1" smtClean="0"/>
              <a:t>dan</a:t>
            </a:r>
            <a:r>
              <a:rPr lang="en-US" dirty="0" smtClean="0"/>
              <a:t> </a:t>
            </a:r>
            <a:r>
              <a:rPr lang="en-US" dirty="0" err="1" smtClean="0"/>
              <a:t>biaya</a:t>
            </a:r>
            <a:r>
              <a:rPr lang="en-US" dirty="0" smtClean="0"/>
              <a:t> </a:t>
            </a:r>
            <a:r>
              <a:rPr lang="en-US" dirty="0" err="1" smtClean="0"/>
              <a:t>bisa</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menjelaskan</a:t>
            </a:r>
            <a:r>
              <a:rPr lang="en-US" dirty="0" smtClean="0"/>
              <a:t> </a:t>
            </a:r>
            <a:r>
              <a:rPr lang="en-US" dirty="0" err="1" smtClean="0"/>
              <a:t>makna</a:t>
            </a:r>
            <a:r>
              <a:rPr lang="en-US" dirty="0" smtClean="0"/>
              <a:t> </a:t>
            </a:r>
            <a:r>
              <a:rPr lang="en-US" dirty="0" err="1" smtClean="0"/>
              <a:t>dari</a:t>
            </a:r>
            <a:r>
              <a:rPr lang="en-US" dirty="0" smtClean="0"/>
              <a:t> </a:t>
            </a:r>
            <a:r>
              <a:rPr lang="en-US" dirty="0" err="1" smtClean="0"/>
              <a:t>efisiensi</a:t>
            </a:r>
            <a:r>
              <a:rPr lang="en-US" dirty="0" smtClean="0"/>
              <a:t> </a:t>
            </a:r>
            <a:r>
              <a:rPr lang="en-US" dirty="0" err="1" smtClean="0"/>
              <a:t>dan</a:t>
            </a:r>
            <a:r>
              <a:rPr lang="en-US" dirty="0" smtClean="0"/>
              <a:t> </a:t>
            </a:r>
            <a:r>
              <a:rPr lang="en-US" dirty="0" err="1" smtClean="0"/>
              <a:t>efektifitas</a:t>
            </a:r>
            <a:r>
              <a:rPr lang="en-US" dirty="0" smtClean="0"/>
              <a:t>.</a:t>
            </a:r>
          </a:p>
          <a:p>
            <a:pPr algn="just" eaLnBrk="1" hangingPunct="1">
              <a:defRPr/>
            </a:pPr>
            <a:r>
              <a:rPr lang="en-US" dirty="0" err="1" smtClean="0"/>
              <a:t>Efisiensi</a:t>
            </a:r>
            <a:r>
              <a:rPr lang="en-US" dirty="0" smtClean="0"/>
              <a:t> </a:t>
            </a:r>
            <a:r>
              <a:rPr lang="en-US" dirty="0" err="1" smtClean="0"/>
              <a:t>adalah</a:t>
            </a:r>
            <a:r>
              <a:rPr lang="en-US" dirty="0" smtClean="0"/>
              <a:t> </a:t>
            </a:r>
            <a:r>
              <a:rPr lang="en-US" dirty="0" err="1" smtClean="0"/>
              <a:t>rasio</a:t>
            </a:r>
            <a:r>
              <a:rPr lang="en-US" dirty="0" smtClean="0"/>
              <a:t> output </a:t>
            </a:r>
            <a:r>
              <a:rPr lang="en-US" dirty="0" err="1" smtClean="0"/>
              <a:t>terhadap</a:t>
            </a:r>
            <a:r>
              <a:rPr lang="en-US" dirty="0" smtClean="0"/>
              <a:t> input, </a:t>
            </a:r>
            <a:r>
              <a:rPr lang="en-US" dirty="0" err="1" smtClean="0"/>
              <a:t>atau</a:t>
            </a:r>
            <a:r>
              <a:rPr lang="en-US" dirty="0" smtClean="0"/>
              <a:t> </a:t>
            </a:r>
            <a:r>
              <a:rPr lang="en-US" dirty="0" err="1" smtClean="0"/>
              <a:t>jumlah</a:t>
            </a:r>
            <a:r>
              <a:rPr lang="en-US" dirty="0" smtClean="0"/>
              <a:t> output per unit input.</a:t>
            </a:r>
          </a:p>
          <a:p>
            <a:pPr algn="just" eaLnBrk="1" hangingPunct="1">
              <a:defRPr/>
            </a:pPr>
            <a:r>
              <a:rPr lang="en-US" dirty="0" err="1" smtClean="0"/>
              <a:t>Umumnya</a:t>
            </a:r>
            <a:r>
              <a:rPr lang="en-US" dirty="0" smtClean="0"/>
              <a:t>, </a:t>
            </a:r>
            <a:r>
              <a:rPr lang="en-US" dirty="0" err="1" smtClean="0"/>
              <a:t>efisiensi</a:t>
            </a:r>
            <a:r>
              <a:rPr lang="en-US" dirty="0" smtClean="0"/>
              <a:t> </a:t>
            </a:r>
            <a:r>
              <a:rPr lang="en-US" dirty="0" err="1" smtClean="0"/>
              <a:t>diukur</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membandingkan</a:t>
            </a:r>
            <a:r>
              <a:rPr lang="en-US" dirty="0" smtClean="0"/>
              <a:t> </a:t>
            </a:r>
            <a:r>
              <a:rPr lang="en-US" dirty="0" err="1" smtClean="0"/>
              <a:t>biaya</a:t>
            </a:r>
            <a:r>
              <a:rPr lang="en-US" dirty="0" smtClean="0"/>
              <a:t> </a:t>
            </a:r>
            <a:r>
              <a:rPr lang="en-US" dirty="0" err="1" smtClean="0"/>
              <a:t>aktual</a:t>
            </a:r>
            <a:r>
              <a:rPr lang="en-US" dirty="0" smtClean="0"/>
              <a:t> </a:t>
            </a:r>
            <a:r>
              <a:rPr lang="en-US" dirty="0" err="1" smtClean="0"/>
              <a:t>dengan</a:t>
            </a:r>
            <a:r>
              <a:rPr lang="en-US" dirty="0" smtClean="0"/>
              <a:t> </a:t>
            </a:r>
            <a:r>
              <a:rPr lang="en-US" dirty="0" err="1" smtClean="0"/>
              <a:t>standar</a:t>
            </a:r>
            <a:r>
              <a:rPr lang="en-US" dirty="0" smtClean="0"/>
              <a:t>.</a:t>
            </a:r>
          </a:p>
          <a:p>
            <a:pPr algn="just" eaLnBrk="1" hangingPunct="1">
              <a:defRPr/>
            </a:pPr>
            <a:r>
              <a:rPr lang="en-US" dirty="0" err="1" smtClean="0"/>
              <a:t>Efektifitas</a:t>
            </a:r>
            <a:r>
              <a:rPr lang="en-US" dirty="0" smtClean="0"/>
              <a:t> </a:t>
            </a:r>
            <a:r>
              <a:rPr lang="en-US" dirty="0" err="1" smtClean="0"/>
              <a:t>ditentukan</a:t>
            </a:r>
            <a:r>
              <a:rPr lang="en-US" dirty="0" smtClean="0"/>
              <a:t> </a:t>
            </a:r>
            <a:r>
              <a:rPr lang="en-US" dirty="0" err="1" smtClean="0"/>
              <a:t>oleh</a:t>
            </a:r>
            <a:r>
              <a:rPr lang="en-US" dirty="0" smtClean="0"/>
              <a:t> </a:t>
            </a:r>
            <a:r>
              <a:rPr lang="en-US" dirty="0" err="1" smtClean="0"/>
              <a:t>hubungan</a:t>
            </a:r>
            <a:r>
              <a:rPr lang="en-US" dirty="0" smtClean="0"/>
              <a:t> </a:t>
            </a:r>
            <a:r>
              <a:rPr lang="en-US" dirty="0" err="1" smtClean="0"/>
              <a:t>antara</a:t>
            </a:r>
            <a:r>
              <a:rPr lang="en-US" dirty="0" smtClean="0"/>
              <a:t> output yang </a:t>
            </a:r>
            <a:r>
              <a:rPr lang="en-US" dirty="0" err="1" smtClean="0"/>
              <a:t>dihasilkan</a:t>
            </a:r>
            <a:r>
              <a:rPr lang="en-US" dirty="0" smtClean="0"/>
              <a:t> </a:t>
            </a:r>
            <a:r>
              <a:rPr lang="en-US" dirty="0" err="1" smtClean="0"/>
              <a:t>oleh</a:t>
            </a:r>
            <a:r>
              <a:rPr lang="en-US" dirty="0" smtClean="0"/>
              <a:t> </a:t>
            </a:r>
            <a:r>
              <a:rPr lang="en-US" dirty="0" err="1" smtClean="0"/>
              <a:t>suatu</a:t>
            </a:r>
            <a:r>
              <a:rPr lang="en-US" dirty="0" smtClean="0"/>
              <a:t> </a:t>
            </a:r>
            <a:r>
              <a:rPr lang="en-US" dirty="0" err="1" smtClean="0"/>
              <a:t>pusat</a:t>
            </a:r>
            <a:r>
              <a:rPr lang="en-US" dirty="0" smtClean="0"/>
              <a:t> </a:t>
            </a:r>
            <a:r>
              <a:rPr lang="en-US" dirty="0" err="1" smtClean="0"/>
              <a:t>pertanggungjawaban</a:t>
            </a:r>
            <a:r>
              <a:rPr lang="en-US" dirty="0" smtClean="0"/>
              <a:t> </a:t>
            </a:r>
            <a:r>
              <a:rPr lang="en-US" dirty="0" err="1" smtClean="0"/>
              <a:t>dengan</a:t>
            </a:r>
            <a:r>
              <a:rPr lang="en-US" dirty="0" smtClean="0"/>
              <a:t> </a:t>
            </a:r>
            <a:r>
              <a:rPr lang="en-US" dirty="0" err="1" smtClean="0"/>
              <a:t>tujuannya</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9971">
                                            <p:txEl>
                                              <p:pRg st="0" end="0"/>
                                            </p:txEl>
                                          </p:spTgt>
                                        </p:tgtEl>
                                        <p:attrNameLst>
                                          <p:attrName>style.visibility</p:attrName>
                                        </p:attrNameLst>
                                      </p:cBhvr>
                                      <p:to>
                                        <p:strVal val="visible"/>
                                      </p:to>
                                    </p:set>
                                    <p:anim calcmode="lin" valueType="num">
                                      <p:cBhvr>
                                        <p:cTn id="7" dur="1000" fill="hold"/>
                                        <p:tgtEl>
                                          <p:spTgt spid="339971">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3997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997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39971">
                                            <p:txEl>
                                              <p:pRg st="1" end="1"/>
                                            </p:txEl>
                                          </p:spTgt>
                                        </p:tgtEl>
                                        <p:attrNameLst>
                                          <p:attrName>style.visibility</p:attrName>
                                        </p:attrNameLst>
                                      </p:cBhvr>
                                      <p:to>
                                        <p:strVal val="visible"/>
                                      </p:to>
                                    </p:set>
                                    <p:anim calcmode="lin" valueType="num">
                                      <p:cBhvr>
                                        <p:cTn id="14" dur="1000" fill="hold"/>
                                        <p:tgtEl>
                                          <p:spTgt spid="339971">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3997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3997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39971">
                                            <p:txEl>
                                              <p:pRg st="2" end="2"/>
                                            </p:txEl>
                                          </p:spTgt>
                                        </p:tgtEl>
                                        <p:attrNameLst>
                                          <p:attrName>style.visibility</p:attrName>
                                        </p:attrNameLst>
                                      </p:cBhvr>
                                      <p:to>
                                        <p:strVal val="visible"/>
                                      </p:to>
                                    </p:set>
                                    <p:anim calcmode="lin" valueType="num">
                                      <p:cBhvr>
                                        <p:cTn id="21" dur="1000" fill="hold"/>
                                        <p:tgtEl>
                                          <p:spTgt spid="339971">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3997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3997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39971">
                                            <p:txEl>
                                              <p:pRg st="3" end="3"/>
                                            </p:txEl>
                                          </p:spTgt>
                                        </p:tgtEl>
                                        <p:attrNameLst>
                                          <p:attrName>style.visibility</p:attrName>
                                        </p:attrNameLst>
                                      </p:cBhvr>
                                      <p:to>
                                        <p:strVal val="visible"/>
                                      </p:to>
                                    </p:set>
                                    <p:anim calcmode="lin" valueType="num">
                                      <p:cBhvr>
                                        <p:cTn id="28" dur="1000" fill="hold"/>
                                        <p:tgtEl>
                                          <p:spTgt spid="339971">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39971">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399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1" grpId="0" build="p"/>
    </p:bldLst>
  </p:timing>
</p:sld>
</file>

<file path=ppt/theme/theme1.xml><?xml version="1.0" encoding="utf-8"?>
<a:theme xmlns:a="http://schemas.openxmlformats.org/drawingml/2006/main" name="default">
  <a:themeElements>
    <a:clrScheme name="default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defaul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default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default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default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default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default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default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default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default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Competition</Template>
  <TotalTime>908</TotalTime>
  <Words>1085</Words>
  <Application>Microsoft PowerPoint</Application>
  <PresentationFormat>On-screen Show (4:3)</PresentationFormat>
  <Paragraphs>167</Paragraphs>
  <Slides>34</Slides>
  <Notes>15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9" baseType="lpstr">
      <vt:lpstr>Times New Roman</vt:lpstr>
      <vt:lpstr>Arial</vt:lpstr>
      <vt:lpstr>Wingdings</vt:lpstr>
      <vt:lpstr>default</vt:lpstr>
      <vt:lpstr>Microsoft Clip Gallery</vt:lpstr>
      <vt:lpstr>Pusat Pertanggungjawanan : Pendapatan dan Biaya</vt:lpstr>
      <vt:lpstr>Capaian Pembelajaran </vt:lpstr>
      <vt:lpstr>Pengertian</vt:lpstr>
      <vt:lpstr>Sifat Pusat pertanggungjawaban</vt:lpstr>
      <vt:lpstr>Bagan Cara Kerja Setiap Pusat pertanggungjawaban</vt:lpstr>
      <vt:lpstr>Hubungan Antara Input dan Output</vt:lpstr>
      <vt:lpstr>Mengukur Input</vt:lpstr>
      <vt:lpstr>Mengukur Output</vt:lpstr>
      <vt:lpstr>Efisiensi dan Efektifitas</vt:lpstr>
      <vt:lpstr>Efisiensi dan Efektifitas</vt:lpstr>
      <vt:lpstr>Jenis-jenis Pusat pertanggungjawaban</vt:lpstr>
      <vt:lpstr>Pusat Pendapatan</vt:lpstr>
      <vt:lpstr>Pusat Beban / Biaya</vt:lpstr>
      <vt:lpstr>Beban / Biaya Teknik</vt:lpstr>
      <vt:lpstr>Beban / Biaya Kebijakan</vt:lpstr>
      <vt:lpstr>Ciri-ciri  Pengendalian umum</vt:lpstr>
      <vt:lpstr>Anggaran incremental </vt:lpstr>
      <vt:lpstr>Tinjauan berdasarkan nol (zero-base review) </vt:lpstr>
      <vt:lpstr>Jenis Pengendalian Keuangan</vt:lpstr>
      <vt:lpstr>Pengukuran Kinerja</vt:lpstr>
      <vt:lpstr>Pusat Administratif dan Pendukung</vt:lpstr>
      <vt:lpstr>Permasalahan dalam Pengendalian</vt:lpstr>
      <vt:lpstr>Penyusunan Anggaran </vt:lpstr>
      <vt:lpstr>Pusat Penelitian dan Pengembangan</vt:lpstr>
      <vt:lpstr>Rangkaian Kesatuan Penelitian dan Pengembangan </vt:lpstr>
      <vt:lpstr>Program Litbang</vt:lpstr>
      <vt:lpstr>Anggaran Tahunan</vt:lpstr>
      <vt:lpstr>Pengukuran Kinerja</vt:lpstr>
      <vt:lpstr>Pusat Pemasaran</vt:lpstr>
      <vt:lpstr>Slide 30</vt:lpstr>
      <vt:lpstr>Slide 31</vt:lpstr>
      <vt:lpstr>Kasus 4.1</vt:lpstr>
      <vt:lpstr>Tugas</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Pusat Tanggung Jawab Pusat Pendapatan dan Beban</dc:title>
  <dc:creator>User</dc:creator>
  <cp:lastModifiedBy>lenovo</cp:lastModifiedBy>
  <cp:revision>35</cp:revision>
  <cp:lastPrinted>1601-01-01T00:00:00Z</cp:lastPrinted>
  <dcterms:created xsi:type="dcterms:W3CDTF">2008-03-23T00:46:52Z</dcterms:created>
  <dcterms:modified xsi:type="dcterms:W3CDTF">2019-03-27T23:40:20Z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