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91"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2" r:id="rId26"/>
    <p:sldId id="283" r:id="rId27"/>
    <p:sldId id="284" r:id="rId28"/>
    <p:sldId id="285" r:id="rId29"/>
    <p:sldId id="286" r:id="rId30"/>
    <p:sldId id="287" r:id="rId31"/>
    <p:sldId id="289" r:id="rId32"/>
    <p:sldId id="290" r:id="rId33"/>
    <p:sldId id="280" r:id="rId34"/>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0FA410-CFCD-47BE-92E8-ECCCEED7900C}" type="datetimeFigureOut">
              <a:rPr lang="id-ID" smtClean="0"/>
              <a:t>11/01/2024</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5CDE35-AAE4-40F6-9A98-9ED129591CAD}" type="slidenum">
              <a:rPr lang="id-ID" smtClean="0"/>
              <a:t>‹#›</a:t>
            </a:fld>
            <a:endParaRPr lang="id-ID"/>
          </a:p>
        </p:txBody>
      </p:sp>
    </p:spTree>
    <p:extLst>
      <p:ext uri="{BB962C8B-B14F-4D97-AF65-F5344CB8AC3E}">
        <p14:creationId xmlns:p14="http://schemas.microsoft.com/office/powerpoint/2010/main" val="3727870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EE5CDE35-AAE4-40F6-9A98-9ED129591CAD}" type="slidenum">
              <a:rPr lang="id-ID" smtClean="0"/>
              <a:t>6</a:t>
            </a:fld>
            <a:endParaRPr lang="id-ID"/>
          </a:p>
        </p:txBody>
      </p:sp>
    </p:spTree>
    <p:extLst>
      <p:ext uri="{BB962C8B-B14F-4D97-AF65-F5344CB8AC3E}">
        <p14:creationId xmlns:p14="http://schemas.microsoft.com/office/powerpoint/2010/main" val="3047891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200" b="1" dirty="0">
                <a:solidFill>
                  <a:srgbClr val="C00000"/>
                </a:solidFill>
                <a:latin typeface="Arial Rounded MT Bold" pitchFamily="34" charset="0"/>
              </a:rPr>
              <a:t> </a:t>
            </a:r>
            <a:endParaRPr lang="id-ID" dirty="0"/>
          </a:p>
        </p:txBody>
      </p:sp>
      <p:sp>
        <p:nvSpPr>
          <p:cNvPr id="4" name="Slide Number Placeholder 3"/>
          <p:cNvSpPr>
            <a:spLocks noGrp="1"/>
          </p:cNvSpPr>
          <p:nvPr>
            <p:ph type="sldNum" sz="quarter" idx="10"/>
          </p:nvPr>
        </p:nvSpPr>
        <p:spPr/>
        <p:txBody>
          <a:bodyPr/>
          <a:lstStyle/>
          <a:p>
            <a:fld id="{EE5CDE35-AAE4-40F6-9A98-9ED129591CAD}" type="slidenum">
              <a:rPr lang="id-ID" smtClean="0"/>
              <a:t>13</a:t>
            </a:fld>
            <a:endParaRPr lang="id-ID"/>
          </a:p>
        </p:txBody>
      </p:sp>
    </p:spTree>
    <p:extLst>
      <p:ext uri="{BB962C8B-B14F-4D97-AF65-F5344CB8AC3E}">
        <p14:creationId xmlns:p14="http://schemas.microsoft.com/office/powerpoint/2010/main" val="4203124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EE5CDE35-AAE4-40F6-9A98-9ED129591CAD}" type="slidenum">
              <a:rPr lang="id-ID" smtClean="0"/>
              <a:t>14</a:t>
            </a:fld>
            <a:endParaRPr lang="id-ID"/>
          </a:p>
        </p:txBody>
      </p:sp>
    </p:spTree>
    <p:extLst>
      <p:ext uri="{BB962C8B-B14F-4D97-AF65-F5344CB8AC3E}">
        <p14:creationId xmlns:p14="http://schemas.microsoft.com/office/powerpoint/2010/main" val="3254062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EE5CDE35-AAE4-40F6-9A98-9ED129591CAD}" type="slidenum">
              <a:rPr lang="id-ID" smtClean="0"/>
              <a:t>17</a:t>
            </a:fld>
            <a:endParaRPr lang="id-ID"/>
          </a:p>
        </p:txBody>
      </p:sp>
    </p:spTree>
    <p:extLst>
      <p:ext uri="{BB962C8B-B14F-4D97-AF65-F5344CB8AC3E}">
        <p14:creationId xmlns:p14="http://schemas.microsoft.com/office/powerpoint/2010/main" val="4005497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B5E5184-BCAC-4BDE-8D17-0DD14E165224}" type="datetimeFigureOut">
              <a:rPr lang="id-ID" smtClean="0"/>
              <a:t>11/01/2024</a:t>
            </a:fld>
            <a:endParaRPr lang="id-ID"/>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id-ID"/>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B4E57FB-9106-49AC-954D-083AEABD1F57}"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B5E5184-BCAC-4BDE-8D17-0DD14E165224}" type="datetimeFigureOut">
              <a:rPr lang="id-ID" smtClean="0"/>
              <a:t>11/01/2024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B4E57FB-9106-49AC-954D-083AEABD1F57}"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B5E5184-BCAC-4BDE-8D17-0DD14E165224}" type="datetimeFigureOut">
              <a:rPr lang="id-ID" smtClean="0"/>
              <a:t>11/01/2024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B4E57FB-9106-49AC-954D-083AEABD1F57}"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B5E5184-BCAC-4BDE-8D17-0DD14E165224}" type="datetimeFigureOut">
              <a:rPr lang="id-ID" smtClean="0"/>
              <a:t>11/01/2024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B4E57FB-9106-49AC-954D-083AEABD1F57}" type="slidenum">
              <a:rPr lang="id-ID" smtClean="0"/>
              <a:t>‹#›</a:t>
            </a:fld>
            <a:endParaRPr lang="id-ID"/>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B5E5184-BCAC-4BDE-8D17-0DD14E165224}" type="datetimeFigureOut">
              <a:rPr lang="id-ID" smtClean="0"/>
              <a:t>11/01/2024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B4E57FB-9106-49AC-954D-083AEABD1F57}" type="slidenum">
              <a:rPr lang="id-ID" smtClean="0"/>
              <a:t>‹#›</a:t>
            </a:fld>
            <a:endParaRPr lang="id-ID"/>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B5E5184-BCAC-4BDE-8D17-0DD14E165224}" type="datetimeFigureOut">
              <a:rPr lang="id-ID" smtClean="0"/>
              <a:t>11/01/2024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B4E57FB-9106-49AC-954D-083AEABD1F57}" type="slidenum">
              <a:rPr lang="id-ID" smtClean="0"/>
              <a:t>‹#›</a:t>
            </a:fld>
            <a:endParaRPr lang="id-ID"/>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B5E5184-BCAC-4BDE-8D17-0DD14E165224}" type="datetimeFigureOut">
              <a:rPr lang="id-ID" smtClean="0"/>
              <a:t>11/01/2024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6B4E57FB-9106-49AC-954D-083AEABD1F57}"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B5E5184-BCAC-4BDE-8D17-0DD14E165224}" type="datetimeFigureOut">
              <a:rPr lang="id-ID" smtClean="0"/>
              <a:t>11/01/2024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6B4E57FB-9106-49AC-954D-083AEABD1F57}" type="slidenum">
              <a:rPr lang="id-ID" smtClean="0"/>
              <a:t>‹#›</a:t>
            </a:fld>
            <a:endParaRPr lang="id-ID"/>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5E5184-BCAC-4BDE-8D17-0DD14E165224}" type="datetimeFigureOut">
              <a:rPr lang="id-ID" smtClean="0"/>
              <a:t>11/01/2024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6B4E57FB-9106-49AC-954D-083AEABD1F57}"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2B5E5184-BCAC-4BDE-8D17-0DD14E165224}" type="datetimeFigureOut">
              <a:rPr lang="id-ID" smtClean="0"/>
              <a:t>11/01/2024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B4E57FB-9106-49AC-954D-083AEABD1F57}"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B5E5184-BCAC-4BDE-8D17-0DD14E165224}" type="datetimeFigureOut">
              <a:rPr lang="id-ID" smtClean="0"/>
              <a:t>11/01/2024</a:t>
            </a:fld>
            <a:endParaRPr lang="id-ID"/>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d-ID"/>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B4E57FB-9106-49AC-954D-083AEABD1F57}" type="slidenum">
              <a:rPr lang="id-ID" smtClean="0"/>
              <a:t>‹#›</a:t>
            </a:fld>
            <a:endParaRPr lang="id-ID"/>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B5E5184-BCAC-4BDE-8D17-0DD14E165224}" type="datetimeFigureOut">
              <a:rPr lang="id-ID" smtClean="0"/>
              <a:t>11/01/2024</a:t>
            </a:fld>
            <a:endParaRPr lang="id-ID"/>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d-ID"/>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B4E57FB-9106-49AC-954D-083AEABD1F57}"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ahun 2028, Jakarta Geser Tokyo sebagai Metropolitan Terbesar Du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a:bodyPr>
          <a:lstStyle/>
          <a:p>
            <a:pPr algn="ctr"/>
            <a:r>
              <a:rPr lang="en-US" sz="3600" dirty="0">
                <a:latin typeface="Arial Narrow" panose="020B0606020202030204" pitchFamily="34" charset="0"/>
              </a:rPr>
              <a:t>PASAR OLIGOPOLI DAN MANOPOLISTIK</a:t>
            </a:r>
          </a:p>
        </p:txBody>
      </p:sp>
    </p:spTree>
    <p:extLst>
      <p:ext uri="{BB962C8B-B14F-4D97-AF65-F5344CB8AC3E}">
        <p14:creationId xmlns:p14="http://schemas.microsoft.com/office/powerpoint/2010/main" val="1025225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Macam Pas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94" y="0"/>
            <a:ext cx="9099754" cy="5733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846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asar oligopo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80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837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762872" cy="4525963"/>
          </a:xfrm>
        </p:spPr>
        <p:txBody>
          <a:bodyPr>
            <a:normAutofit lnSpcReduction="10000"/>
          </a:bodyPr>
          <a:lstStyle/>
          <a:p>
            <a:pPr marL="817563" indent="-457200" algn="just">
              <a:buClrTx/>
              <a:buSzPct val="100000"/>
              <a:buFont typeface="+mj-lt"/>
              <a:buAutoNum type="arabicPeriod"/>
              <a:defRPr/>
            </a:pPr>
            <a:r>
              <a:rPr lang="id-ID" sz="2000" dirty="0">
                <a:latin typeface="Arial Narrow" pitchFamily="34" charset="0"/>
              </a:rPr>
              <a:t>Hak paten yang tidak memungkinkan perusahaan lain memproduksi barang yang sama.  </a:t>
            </a:r>
          </a:p>
          <a:p>
            <a:pPr marL="817563" indent="-457200" algn="just">
              <a:buClrTx/>
              <a:buSzPct val="100000"/>
              <a:buFont typeface="+mj-lt"/>
              <a:buAutoNum type="arabicPeriod"/>
              <a:defRPr/>
            </a:pPr>
            <a:r>
              <a:rPr lang="id-ID" sz="2000" dirty="0">
                <a:latin typeface="Arial Narrow" pitchFamily="34" charset="0"/>
              </a:rPr>
              <a:t>Modal yang di butuhkan terlalu besar, para pengusaha enggan untuk menanggung risiko yang besar.</a:t>
            </a:r>
          </a:p>
          <a:p>
            <a:pPr marL="817563" indent="-457200" algn="just">
              <a:buClrTx/>
              <a:buSzPct val="100000"/>
              <a:buFont typeface="+mj-lt"/>
              <a:buAutoNum type="arabicPeriod"/>
              <a:defRPr/>
            </a:pPr>
            <a:r>
              <a:rPr lang="id-ID" sz="2000" dirty="0">
                <a:latin typeface="Arial Narrow" pitchFamily="34" charset="0"/>
              </a:rPr>
              <a:t>Perusahaan lama telah terkenal sehingga sulit untuk tersaingi sehingga menimbulkan risiko yang besar bagi perusahaan baru.</a:t>
            </a:r>
          </a:p>
          <a:p>
            <a:pPr marL="817563" indent="-457200" algn="just">
              <a:buClrTx/>
              <a:buSzPct val="100000"/>
              <a:buFont typeface="+mj-lt"/>
              <a:buAutoNum type="arabicPeriod"/>
              <a:defRPr/>
            </a:pPr>
            <a:r>
              <a:rPr lang="id-ID" sz="2000" dirty="0">
                <a:latin typeface="Arial Narrow" pitchFamily="34" charset="0"/>
              </a:rPr>
              <a:t>Skala Ekonomis</a:t>
            </a:r>
          </a:p>
          <a:p>
            <a:pPr marL="817563" indent="-457200" algn="just">
              <a:buClrTx/>
              <a:buSzPct val="100000"/>
              <a:buFont typeface="+mj-lt"/>
              <a:buAutoNum type="arabicPeriod"/>
              <a:defRPr/>
            </a:pPr>
            <a:r>
              <a:rPr lang="id-ID" sz="2000" dirty="0">
                <a:latin typeface="Arial Narrow" pitchFamily="34" charset="0"/>
              </a:rPr>
              <a:t>Ongkos produksi yang berbeda antar perusahaan Ongkos produksi yang berbeda antar perusahaan</a:t>
            </a:r>
          </a:p>
          <a:p>
            <a:pPr marL="109728" indent="0">
              <a:buNone/>
            </a:pPr>
            <a:endParaRPr lang="id-ID" dirty="0"/>
          </a:p>
        </p:txBody>
      </p:sp>
      <p:sp>
        <p:nvSpPr>
          <p:cNvPr id="3" name="Title 2"/>
          <p:cNvSpPr>
            <a:spLocks noGrp="1"/>
          </p:cNvSpPr>
          <p:nvPr>
            <p:ph type="title"/>
          </p:nvPr>
        </p:nvSpPr>
        <p:spPr/>
        <p:txBody>
          <a:bodyPr>
            <a:normAutofit/>
          </a:bodyPr>
          <a:lstStyle/>
          <a:p>
            <a:r>
              <a:rPr lang="id-ID" sz="2700" dirty="0">
                <a:latin typeface="Arial Narrow" pitchFamily="34" charset="0"/>
              </a:rPr>
              <a:t>FAKTOR-FAKTOR PENGHAMBAT PASAR OLIGOPOLI</a:t>
            </a:r>
            <a:br>
              <a:rPr lang="id-ID" sz="4400" dirty="0"/>
            </a:br>
            <a:endParaRPr lang="id-ID" dirty="0"/>
          </a:p>
        </p:txBody>
      </p:sp>
      <p:pic>
        <p:nvPicPr>
          <p:cNvPr id="1026" name="Picture 2" descr="Pengertian Hak Cipta, Hak Paten dan Hak Merek | Ensikloblog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1188" y="1481328"/>
            <a:ext cx="3672408"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529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36" y="1052736"/>
            <a:ext cx="4811462" cy="4525963"/>
          </a:xfrm>
          <a:solidFill>
            <a:schemeClr val="accent6">
              <a:lumMod val="20000"/>
              <a:lumOff val="80000"/>
            </a:schemeClr>
          </a:solidFill>
        </p:spPr>
        <p:txBody>
          <a:bodyPr>
            <a:normAutofit/>
          </a:bodyPr>
          <a:lstStyle/>
          <a:p>
            <a:pPr marL="566928" indent="-457200">
              <a:buClrTx/>
              <a:buSzPct val="100000"/>
              <a:buFont typeface="+mj-lt"/>
              <a:buAutoNum type="arabicPeriod"/>
            </a:pPr>
            <a:r>
              <a:rPr lang="id-ID" sz="2400" b="1" dirty="0">
                <a:latin typeface="Arial Narrow" pitchFamily="34" charset="0"/>
              </a:rPr>
              <a:t>Memberi kebebasan memilih bagi pembeli.</a:t>
            </a:r>
          </a:p>
          <a:p>
            <a:pPr marL="566928" indent="-457200">
              <a:buClrTx/>
              <a:buSzPct val="100000"/>
              <a:buFont typeface="+mj-lt"/>
              <a:buAutoNum type="arabicPeriod"/>
            </a:pPr>
            <a:r>
              <a:rPr lang="id-ID" sz="2400" b="1" dirty="0">
                <a:latin typeface="Arial Narrow" pitchFamily="34" charset="0"/>
              </a:rPr>
              <a:t>Mampu melakukan penelitian dan pengembangan produk.</a:t>
            </a:r>
          </a:p>
          <a:p>
            <a:pPr marL="566928" indent="-457200">
              <a:buClrTx/>
              <a:buSzPct val="100000"/>
              <a:buFont typeface="+mj-lt"/>
              <a:buAutoNum type="arabicPeriod"/>
            </a:pPr>
            <a:r>
              <a:rPr lang="id-ID" sz="2400" b="1" dirty="0">
                <a:latin typeface="Arial Narrow" pitchFamily="34" charset="0"/>
              </a:rPr>
              <a:t>Lebih memperhatikan kepuasan konsumen karena adanya persaingan penjual</a:t>
            </a:r>
            <a:r>
              <a:rPr lang="id-ID" sz="2400" dirty="0">
                <a:latin typeface="Arial Narrow" pitchFamily="34" charset="0"/>
              </a:rPr>
              <a:t>.</a:t>
            </a:r>
          </a:p>
          <a:p>
            <a:pPr marL="566928" indent="-457200">
              <a:buClrTx/>
              <a:buSzPct val="100000"/>
              <a:buFont typeface="+mj-lt"/>
              <a:buAutoNum type="arabicPeriod"/>
            </a:pPr>
            <a:r>
              <a:rPr lang="id-ID" sz="2400" b="1" dirty="0">
                <a:latin typeface="Arial Narrow" pitchFamily="34" charset="0"/>
              </a:rPr>
              <a:t>Adanya penerapan teknologi baru</a:t>
            </a:r>
          </a:p>
        </p:txBody>
      </p:sp>
      <p:sp>
        <p:nvSpPr>
          <p:cNvPr id="3" name="Title 2"/>
          <p:cNvSpPr>
            <a:spLocks noGrp="1"/>
          </p:cNvSpPr>
          <p:nvPr>
            <p:ph type="title"/>
          </p:nvPr>
        </p:nvSpPr>
        <p:spPr>
          <a:xfrm>
            <a:off x="457200" y="274638"/>
            <a:ext cx="8229600" cy="706090"/>
          </a:xfrm>
        </p:spPr>
        <p:txBody>
          <a:bodyPr>
            <a:normAutofit/>
          </a:bodyPr>
          <a:lstStyle/>
          <a:p>
            <a:r>
              <a:rPr lang="id-ID" sz="2400" dirty="0">
                <a:latin typeface="Arial Narrow" pitchFamily="34" charset="0"/>
              </a:rPr>
              <a:t>KELEBIHAN PASAR OLIGOPOLI</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052736"/>
            <a:ext cx="4355976"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7526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207" y="1260103"/>
            <a:ext cx="8229600" cy="4525963"/>
          </a:xfrm>
        </p:spPr>
        <p:txBody>
          <a:bodyPr>
            <a:normAutofit/>
          </a:bodyPr>
          <a:lstStyle/>
          <a:p>
            <a:pPr marL="566928" indent="-457200">
              <a:buClrTx/>
              <a:buSzPct val="100000"/>
              <a:buFont typeface="+mj-lt"/>
              <a:buAutoNum type="arabicPeriod"/>
            </a:pPr>
            <a:r>
              <a:rPr lang="id-ID" sz="2000" dirty="0">
                <a:latin typeface="Arial Narrow" pitchFamily="34" charset="0"/>
              </a:rPr>
              <a:t>Menciptakan ketimpangan distribusi pendapatan </a:t>
            </a:r>
          </a:p>
          <a:p>
            <a:pPr marL="566928" indent="-457200">
              <a:buClrTx/>
              <a:buSzPct val="100000"/>
              <a:buFont typeface="+mj-lt"/>
              <a:buAutoNum type="arabicPeriod"/>
            </a:pPr>
            <a:r>
              <a:rPr lang="id-ID" sz="2000" dirty="0">
                <a:latin typeface="Arial Narrow" pitchFamily="34" charset="0"/>
              </a:rPr>
              <a:t>Harga yang stabil dan terlalu tinggi bisa mendorong  timbulnya inflasi </a:t>
            </a:r>
          </a:p>
          <a:p>
            <a:pPr marL="566928" indent="-457200">
              <a:buClrTx/>
              <a:buSzPct val="100000"/>
              <a:buFont typeface="+mj-lt"/>
              <a:buAutoNum type="arabicPeriod"/>
            </a:pPr>
            <a:r>
              <a:rPr lang="id-ID" sz="2000" dirty="0">
                <a:latin typeface="Arial Narrow" pitchFamily="34" charset="0"/>
              </a:rPr>
              <a:t>Bisa timbul pemborosan biaya produksi apabila ada kerjasama antar oligopolis karena semangat bersaing kurang </a:t>
            </a:r>
          </a:p>
          <a:p>
            <a:pPr marL="566928" indent="-457200">
              <a:buClrTx/>
              <a:buSzPct val="100000"/>
              <a:buFont typeface="+mj-lt"/>
              <a:buAutoNum type="arabicPeriod"/>
            </a:pPr>
            <a:r>
              <a:rPr lang="id-ID" sz="2000" dirty="0">
                <a:latin typeface="Arial Narrow" pitchFamily="34" charset="0"/>
              </a:rPr>
              <a:t>Bisa timbul eksploitasi terhadap pembeli dan pemilik  faktor produksi </a:t>
            </a:r>
          </a:p>
          <a:p>
            <a:pPr marL="566928" indent="-457200">
              <a:buClrTx/>
              <a:buSzPct val="100000"/>
              <a:buFont typeface="+mj-lt"/>
              <a:buAutoNum type="arabicPeriod"/>
            </a:pPr>
            <a:r>
              <a:rPr lang="id-ID" sz="2000" dirty="0">
                <a:latin typeface="Arial Narrow" pitchFamily="34" charset="0"/>
              </a:rPr>
              <a:t>Sulit ditembus / dimasuki perusahaan baru </a:t>
            </a:r>
          </a:p>
          <a:p>
            <a:pPr marL="109728" indent="0">
              <a:buNone/>
            </a:pPr>
            <a:endParaRPr lang="id-ID" sz="2800" b="1" dirty="0">
              <a:solidFill>
                <a:srgbClr val="C00000"/>
              </a:solidFill>
              <a:latin typeface="Arial Rounded MT Bold" pitchFamily="34" charset="0"/>
            </a:endParaRPr>
          </a:p>
          <a:p>
            <a:pPr marL="109728" indent="0">
              <a:buNone/>
            </a:pPr>
            <a:endParaRPr lang="id-ID" dirty="0"/>
          </a:p>
        </p:txBody>
      </p:sp>
      <p:sp>
        <p:nvSpPr>
          <p:cNvPr id="3" name="Title 2"/>
          <p:cNvSpPr>
            <a:spLocks noGrp="1"/>
          </p:cNvSpPr>
          <p:nvPr>
            <p:ph type="title"/>
          </p:nvPr>
        </p:nvSpPr>
        <p:spPr/>
        <p:txBody>
          <a:bodyPr>
            <a:normAutofit/>
          </a:bodyPr>
          <a:lstStyle/>
          <a:p>
            <a:pPr>
              <a:defRPr/>
            </a:pPr>
            <a:r>
              <a:rPr lang="id-ID" sz="2400" dirty="0">
                <a:latin typeface="Arial Narrow" pitchFamily="34" charset="0"/>
              </a:rPr>
              <a:t>KELEMAHAN PASAR OLIGOPOLI.</a:t>
            </a:r>
          </a:p>
        </p:txBody>
      </p:sp>
      <p:pic>
        <p:nvPicPr>
          <p:cNvPr id="12290" name="Picture 2" descr="Robot” Sebagai Pengganti “Perawat”? – Gustinerz.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0902" y="3347884"/>
            <a:ext cx="5973097" cy="35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096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Macam Macam Pasar ekonom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87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64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16" y="1412776"/>
            <a:ext cx="4277032" cy="4525963"/>
          </a:xfrm>
        </p:spPr>
        <p:txBody>
          <a:bodyPr>
            <a:normAutofit/>
          </a:bodyPr>
          <a:lstStyle/>
          <a:p>
            <a:pPr marL="109728" indent="0">
              <a:buNone/>
            </a:pPr>
            <a:r>
              <a:rPr lang="id-ID" sz="2400" dirty="0">
                <a:latin typeface="Arial Narrow" pitchFamily="34" charset="0"/>
              </a:rPr>
              <a:t>Oligopoli dengan kesepakatan (Collusive Oligopoly)</a:t>
            </a:r>
          </a:p>
          <a:p>
            <a:pPr marL="530225" indent="0" algn="just">
              <a:buNone/>
            </a:pPr>
            <a:r>
              <a:rPr lang="id-ID" sz="2000" dirty="0">
                <a:latin typeface="Arial Narrow" pitchFamily="34" charset="0"/>
              </a:rPr>
              <a:t>Kesepakatan antara perusahaan dalam pasar oligopoli biasanya berupa kesepakatan harga dan produksi (kesepakatan ini kadang disebut sebagai “kolusi” atau “kartel”) dengan tujuan menghindari perang harga yang akan membawa kerugian bagi masing-masing perusahaan pada kondisi tertentu (contoh adalah kesepakatan produksi dan harga pada OPEC).</a:t>
            </a:r>
          </a:p>
          <a:p>
            <a:pPr marL="109728" indent="0">
              <a:buNone/>
            </a:pPr>
            <a:endParaRPr lang="id-ID" sz="2400" dirty="0">
              <a:latin typeface="Arial Narrow" pitchFamily="34" charset="0"/>
            </a:endParaRPr>
          </a:p>
          <a:p>
            <a:pPr marL="109728" indent="0">
              <a:buNone/>
            </a:pPr>
            <a:endParaRPr lang="id-ID" dirty="0"/>
          </a:p>
        </p:txBody>
      </p:sp>
      <p:sp>
        <p:nvSpPr>
          <p:cNvPr id="3" name="Title 2"/>
          <p:cNvSpPr>
            <a:spLocks noGrp="1"/>
          </p:cNvSpPr>
          <p:nvPr>
            <p:ph type="title"/>
          </p:nvPr>
        </p:nvSpPr>
        <p:spPr>
          <a:xfrm>
            <a:off x="460375" y="160338"/>
            <a:ext cx="8229600" cy="1143000"/>
          </a:xfrm>
        </p:spPr>
        <p:txBody>
          <a:bodyPr>
            <a:normAutofit/>
          </a:bodyPr>
          <a:lstStyle/>
          <a:p>
            <a:pPr algn="ctr"/>
            <a:r>
              <a:rPr lang="id-ID" sz="2000" dirty="0">
                <a:latin typeface="Arial Narrow" pitchFamily="34" charset="0"/>
              </a:rPr>
              <a:t>HUBUNGAN ANTARA PERUSAHAAN - PERUSAHAAN DALAM PASAR OLIGOPOLI.</a:t>
            </a:r>
          </a:p>
        </p:txBody>
      </p:sp>
      <p:sp>
        <p:nvSpPr>
          <p:cNvPr id="4" name="AutoShape 2" descr="opec countries flags on gears - Buy this stock illustration and explore  similar illustrations at Adobe Stock | Adobe 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14343" name="Picture 7" descr="OPEC (Pengan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1841" y="2099871"/>
            <a:ext cx="4468761"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700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7704"/>
            <a:ext cx="3898776" cy="5579588"/>
          </a:xfrm>
        </p:spPr>
        <p:txBody>
          <a:bodyPr/>
          <a:lstStyle/>
          <a:p>
            <a:pPr marL="109728" indent="0">
              <a:buNone/>
            </a:pPr>
            <a:r>
              <a:rPr lang="id-ID" sz="2400" dirty="0">
                <a:latin typeface="Arial Narrow" pitchFamily="34" charset="0"/>
              </a:rPr>
              <a:t>Oligopoli tanpa kesepakatan (Non Collusive Oligopoly</a:t>
            </a:r>
            <a:r>
              <a:rPr lang="id-ID" sz="2800" dirty="0">
                <a:latin typeface="Arial Rounded MT Bold" pitchFamily="34" charset="0"/>
              </a:rPr>
              <a:t>)</a:t>
            </a:r>
          </a:p>
          <a:p>
            <a:pPr marL="109728" indent="0" algn="just">
              <a:buNone/>
            </a:pPr>
            <a:r>
              <a:rPr lang="id-ID" sz="2000" dirty="0">
                <a:latin typeface="Arial Narrow" pitchFamily="34" charset="0"/>
              </a:rPr>
              <a:t>Persaingan antar perusahaan dalam pasar oligopoli biasanya berupa perbedaan harga dan jumlah produk yang dihasilkan. Perbedaan harga dan jumlah produksi (bisa saling berhubungan positif timbal balik) dilakukan dalam rangka ingin mendapatkan jumlah pembeli yang lebih banyak dari sebelumnya (dari pesaingnya).  </a:t>
            </a:r>
          </a:p>
          <a:p>
            <a:pPr marL="109728" indent="0">
              <a:buNone/>
            </a:pPr>
            <a:endParaRPr lang="id-ID" dirty="0"/>
          </a:p>
        </p:txBody>
      </p:sp>
      <p:sp>
        <p:nvSpPr>
          <p:cNvPr id="4" name="AutoShape 2" descr="PERSAINGAN SMARTPHONE DUNIA, KIAN MENJAJAH KAUM MANUSIA | KASKU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522" y="2420888"/>
            <a:ext cx="4320480" cy="412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3424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Sebuah industri dikatakan berstruktur oligopoli bila CR4 &gt; 40% - ppt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34"/>
            <a:ext cx="9129252" cy="6859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430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asar Oligopolistik dan Monopolist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7" y="-29497"/>
            <a:ext cx="9011264" cy="6902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103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ndustri Otomotif Mulai Pulih, Angka Penjualan Pun Naik – Indonesia Motor  Sho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 name="AutoShape 4" descr="Industri Otomotif Mulai Pulih, Angka Penjualan Pun Naik – Indonesia Motor  Show"/>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5"/>
            <a:ext cx="9144000" cy="6850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p:txBody>
          <a:bodyPr/>
          <a:lstStyle/>
          <a:p>
            <a:pPr algn="ctr"/>
            <a:r>
              <a:rPr lang="id-ID" b="1" dirty="0"/>
              <a:t>PASAR</a:t>
            </a:r>
            <a:r>
              <a:rPr lang="id-ID" dirty="0"/>
              <a:t> </a:t>
            </a:r>
            <a:r>
              <a:rPr lang="id-ID" b="1" dirty="0"/>
              <a:t>OLIGOPOLI</a:t>
            </a:r>
          </a:p>
        </p:txBody>
      </p:sp>
      <p:sp>
        <p:nvSpPr>
          <p:cNvPr id="7" name="Title 5">
            <a:extLst>
              <a:ext uri="{FF2B5EF4-FFF2-40B4-BE49-F238E27FC236}">
                <a16:creationId xmlns:a16="http://schemas.microsoft.com/office/drawing/2014/main" id="{82B72F8B-A70E-49C9-9AE3-5E0F9AF1F07F}"/>
              </a:ext>
            </a:extLst>
          </p:cNvPr>
          <p:cNvSpPr txBox="1">
            <a:spLocks/>
          </p:cNvSpPr>
          <p:nvPr/>
        </p:nvSpPr>
        <p:spPr>
          <a:xfrm>
            <a:off x="1619672" y="5715000"/>
            <a:ext cx="8229600" cy="1143000"/>
          </a:xfrm>
          <a:prstGeom prst="rect">
            <a:avLst/>
          </a:prstGeom>
        </p:spPr>
        <p:txBody>
          <a:bodyPr vert="horz" rtlCol="0" anchor="ctr">
            <a:normAutofit fontScale="925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ID" sz="4400" dirty="0">
                <a:solidFill>
                  <a:schemeClr val="tx1"/>
                </a:solidFill>
                <a:latin typeface="Bahnschrift" panose="020B0502040204020203" pitchFamily="34" charset="0"/>
              </a:rPr>
              <a:t>NAMA DOSEN</a:t>
            </a:r>
          </a:p>
          <a:p>
            <a:r>
              <a:rPr lang="en-US" sz="4400" dirty="0">
                <a:solidFill>
                  <a:schemeClr val="tx1"/>
                </a:solidFill>
                <a:latin typeface="Bahnschrift" panose="020B0502040204020203" pitchFamily="34" charset="0"/>
              </a:rPr>
              <a:t>Dian </a:t>
            </a:r>
            <a:r>
              <a:rPr lang="en-US" sz="4400" dirty="0" err="1">
                <a:solidFill>
                  <a:schemeClr val="tx1"/>
                </a:solidFill>
                <a:latin typeface="Bahnschrift" panose="020B0502040204020203" pitchFamily="34" charset="0"/>
              </a:rPr>
              <a:t>Retnaningdiah</a:t>
            </a:r>
            <a:r>
              <a:rPr lang="en-US" sz="4400" dirty="0">
                <a:solidFill>
                  <a:schemeClr val="tx1"/>
                </a:solidFill>
                <a:latin typeface="Bahnschrift" panose="020B0502040204020203" pitchFamily="34" charset="0"/>
              </a:rPr>
              <a:t>, S.E., </a:t>
            </a:r>
            <a:r>
              <a:rPr lang="en-US" sz="4400" dirty="0" err="1">
                <a:solidFill>
                  <a:schemeClr val="tx1"/>
                </a:solidFill>
                <a:latin typeface="Bahnschrift" panose="020B0502040204020203" pitchFamily="34" charset="0"/>
              </a:rPr>
              <a:t>M.Si</a:t>
            </a:r>
            <a:endParaRPr lang="en-US" sz="4400" dirty="0">
              <a:solidFill>
                <a:schemeClr val="tx1"/>
              </a:solidFill>
              <a:latin typeface="Bahnschrift" panose="020B0502040204020203" pitchFamily="34" charset="0"/>
            </a:endParaRPr>
          </a:p>
          <a:p>
            <a:pPr algn="ctr"/>
            <a:endParaRPr lang="id-ID" dirty="0"/>
          </a:p>
        </p:txBody>
      </p:sp>
    </p:spTree>
    <p:extLst>
      <p:ext uri="{BB962C8B-B14F-4D97-AF65-F5344CB8AC3E}">
        <p14:creationId xmlns:p14="http://schemas.microsoft.com/office/powerpoint/2010/main" val="4002354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88640"/>
            <a:ext cx="8229600" cy="648072"/>
          </a:xfrm>
        </p:spPr>
        <p:txBody>
          <a:bodyPr>
            <a:normAutofit/>
          </a:bodyPr>
          <a:lstStyle/>
          <a:p>
            <a:r>
              <a:rPr lang="en-US" sz="2400" dirty="0">
                <a:latin typeface="Arial Narrow" panose="020B0606020202030204" pitchFamily="34" charset="0"/>
              </a:rPr>
              <a:t>Model </a:t>
            </a:r>
            <a:r>
              <a:rPr lang="en-US" sz="2400" dirty="0" err="1">
                <a:latin typeface="Arial Narrow" panose="020B0606020202030204" pitchFamily="34" charset="0"/>
              </a:rPr>
              <a:t>Delima</a:t>
            </a:r>
            <a:r>
              <a:rPr lang="en-US" sz="2400" dirty="0">
                <a:latin typeface="Arial Narrow" panose="020B0606020202030204" pitchFamily="34" charset="0"/>
              </a:rPr>
              <a:t> </a:t>
            </a:r>
            <a:r>
              <a:rPr lang="en-US" sz="2400" dirty="0" err="1">
                <a:latin typeface="Arial Narrow" panose="020B0606020202030204" pitchFamily="34" charset="0"/>
              </a:rPr>
              <a:t>narapidana</a:t>
            </a:r>
            <a:endParaRPr lang="id-ID" sz="2400" dirty="0">
              <a:latin typeface="Arial Narrow" panose="020B0606020202030204" pitchFamily="34" charset="0"/>
            </a:endParaRPr>
          </a:p>
        </p:txBody>
      </p:sp>
      <p:pic>
        <p:nvPicPr>
          <p:cNvPr id="4" name="Picture 3"/>
          <p:cNvPicPr>
            <a:picLocks noChangeAspect="1"/>
          </p:cNvPicPr>
          <p:nvPr/>
        </p:nvPicPr>
        <p:blipFill rotWithShape="1">
          <a:blip r:embed="rId2"/>
          <a:srcRect l="33952" t="48234" r="10041" b="12392"/>
          <a:stretch/>
        </p:blipFill>
        <p:spPr>
          <a:xfrm>
            <a:off x="218604" y="836712"/>
            <a:ext cx="8727479" cy="4752528"/>
          </a:xfrm>
          <a:prstGeom prst="rect">
            <a:avLst/>
          </a:prstGeom>
        </p:spPr>
      </p:pic>
    </p:spTree>
    <p:extLst>
      <p:ext uri="{BB962C8B-B14F-4D97-AF65-F5344CB8AC3E}">
        <p14:creationId xmlns:p14="http://schemas.microsoft.com/office/powerpoint/2010/main" val="1723589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5611" t="44094" r="13474" b="11610"/>
          <a:stretch/>
        </p:blipFill>
        <p:spPr>
          <a:xfrm>
            <a:off x="611560" y="404664"/>
            <a:ext cx="7920880" cy="5256584"/>
          </a:xfrm>
          <a:prstGeom prst="rect">
            <a:avLst/>
          </a:prstGeom>
        </p:spPr>
      </p:pic>
    </p:spTree>
    <p:extLst>
      <p:ext uri="{BB962C8B-B14F-4D97-AF65-F5344CB8AC3E}">
        <p14:creationId xmlns:p14="http://schemas.microsoft.com/office/powerpoint/2010/main" val="915879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908720"/>
            <a:ext cx="7920880" cy="4896544"/>
          </a:xfrm>
        </p:spPr>
        <p:txBody>
          <a:bodyPr>
            <a:normAutofit/>
          </a:bodyPr>
          <a:lstStyle/>
          <a:p>
            <a:pPr indent="17463" algn="just">
              <a:buNone/>
              <a:defRPr/>
            </a:pPr>
            <a:r>
              <a:rPr lang="id-ID" sz="2200" dirty="0">
                <a:latin typeface="Arial Narrow" panose="020B0606020202030204" pitchFamily="34" charset="0"/>
              </a:rPr>
              <a:t>Dalam model Stackelberg diasumsikan bahwa di pasar terdapat dua perusahaan, satu bertindak sebagai pemimpin (leader firm) dan satu perusahaan berlaku sebagai pengikut (follower). </a:t>
            </a:r>
          </a:p>
          <a:p>
            <a:pPr indent="17463" algn="just">
              <a:buNone/>
              <a:defRPr/>
            </a:pPr>
            <a:endParaRPr lang="id-ID" sz="2200" dirty="0">
              <a:latin typeface="Arial Narrow" panose="020B0606020202030204" pitchFamily="34" charset="0"/>
            </a:endParaRPr>
          </a:p>
          <a:p>
            <a:pPr indent="17463" algn="just">
              <a:buNone/>
              <a:defRPr/>
            </a:pPr>
            <a:r>
              <a:rPr lang="id-ID" sz="2200" dirty="0">
                <a:latin typeface="Arial Narrow" panose="020B0606020202030204" pitchFamily="34" charset="0"/>
              </a:rPr>
              <a:t>Perusahaan yang bertindak sebagai pemimpin mempunyai kewenangan untuk menentukan jumlah output yang akan dihasilkan untuk memperoleh keuntungan maksimum. </a:t>
            </a:r>
          </a:p>
          <a:p>
            <a:pPr indent="17463" algn="just">
              <a:buNone/>
              <a:defRPr/>
            </a:pPr>
            <a:endParaRPr lang="id-ID" sz="2200" dirty="0">
              <a:latin typeface="Arial Narrow" panose="020B0606020202030204" pitchFamily="34" charset="0"/>
            </a:endParaRPr>
          </a:p>
          <a:p>
            <a:pPr indent="17463" algn="just">
              <a:buNone/>
              <a:defRPr/>
            </a:pPr>
            <a:r>
              <a:rPr lang="id-ID" sz="2200" dirty="0">
                <a:latin typeface="Arial Narrow" panose="020B0606020202030204" pitchFamily="34" charset="0"/>
              </a:rPr>
              <a:t>Atas dasar jumlah output yang telah ditentukan oleh perusahaan pemimpin ini, perusahaan pengikut akan bereaksi sesuai dengan ketentuan pada model Cournot, yaitu menganggap bahwa perusahaan pemimpin tidak akan mengubah tingkat outputnya.</a:t>
            </a:r>
          </a:p>
          <a:p>
            <a:pPr marL="109728" indent="0">
              <a:buNone/>
            </a:pPr>
            <a:endParaRPr lang="en-US" dirty="0"/>
          </a:p>
        </p:txBody>
      </p:sp>
      <p:sp>
        <p:nvSpPr>
          <p:cNvPr id="3" name="Title 2"/>
          <p:cNvSpPr>
            <a:spLocks noGrp="1"/>
          </p:cNvSpPr>
          <p:nvPr>
            <p:ph type="title"/>
          </p:nvPr>
        </p:nvSpPr>
        <p:spPr>
          <a:xfrm>
            <a:off x="457200" y="274638"/>
            <a:ext cx="8229600" cy="778098"/>
          </a:xfrm>
        </p:spPr>
        <p:txBody>
          <a:bodyPr>
            <a:normAutofit fontScale="90000"/>
          </a:bodyPr>
          <a:lstStyle/>
          <a:p>
            <a:r>
              <a:rPr lang="id-ID" sz="2400" dirty="0">
                <a:solidFill>
                  <a:schemeClr val="tx1"/>
                </a:solidFill>
                <a:effectLst/>
                <a:latin typeface="Arial Narrow" panose="020B0606020202030204" pitchFamily="34" charset="0"/>
              </a:rPr>
              <a:t>Model Stackelberg (Stackelberg Model)</a:t>
            </a:r>
            <a:br>
              <a:rPr lang="id-ID" sz="2400" dirty="0">
                <a:solidFill>
                  <a:schemeClr val="tx1"/>
                </a:solidFill>
                <a:effectLst/>
                <a:latin typeface="Arial Narrow" panose="020B0606020202030204" pitchFamily="34" charset="0"/>
              </a:rPr>
            </a:br>
            <a:endParaRPr lang="en-US" sz="2400" dirty="0">
              <a:solidFill>
                <a:schemeClr val="tx1"/>
              </a:solidFill>
              <a:effectLst/>
              <a:latin typeface="Arial Narrow" panose="020B0606020202030204" pitchFamily="34" charset="0"/>
            </a:endParaRPr>
          </a:p>
        </p:txBody>
      </p:sp>
    </p:spTree>
    <p:extLst>
      <p:ext uri="{BB962C8B-B14F-4D97-AF65-F5344CB8AC3E}">
        <p14:creationId xmlns:p14="http://schemas.microsoft.com/office/powerpoint/2010/main" val="1793330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6442"/>
            <a:ext cx="8229600" cy="4790849"/>
          </a:xfrm>
        </p:spPr>
        <p:txBody>
          <a:bodyPr>
            <a:normAutofit fontScale="62500" lnSpcReduction="20000"/>
          </a:bodyPr>
          <a:lstStyle/>
          <a:p>
            <a:pPr indent="0">
              <a:buNone/>
              <a:defRPr/>
            </a:pPr>
            <a:r>
              <a:rPr lang="en-US" sz="2800" b="1" dirty="0">
                <a:solidFill>
                  <a:srgbClr val="C00000"/>
                </a:solidFill>
              </a:rPr>
              <a:t>a. </a:t>
            </a:r>
            <a:r>
              <a:rPr lang="id-ID" sz="2800" b="1" dirty="0">
                <a:solidFill>
                  <a:srgbClr val="C00000"/>
                </a:solidFill>
              </a:rPr>
              <a:t> Dampak Positif Pasar Oligopoli</a:t>
            </a:r>
          </a:p>
          <a:p>
            <a:pPr marL="1087438" indent="-457200" algn="just">
              <a:buFont typeface="+mj-lt"/>
              <a:buAutoNum type="arabicParenR"/>
              <a:defRPr/>
            </a:pPr>
            <a:r>
              <a:rPr lang="id-ID" sz="2800" dirty="0"/>
              <a:t>Karena keuntungan yang besar maka dapat menciptakan inovasi yang sangat berguna, bahkan lebih baik dari monopoli.</a:t>
            </a:r>
          </a:p>
          <a:p>
            <a:pPr marL="1087438" indent="-457200" algn="just">
              <a:buFont typeface="+mj-lt"/>
              <a:buAutoNum type="arabicParenR"/>
              <a:defRPr/>
            </a:pPr>
            <a:r>
              <a:rPr lang="id-ID" sz="2800" dirty="0"/>
              <a:t>Oligopolis biasanya menggunakan sebagian dari kentungan mereka untuk Penelitian dan Pengembangan sehingga memberi dampak positif bagi kemajuan teknologi</a:t>
            </a:r>
          </a:p>
          <a:p>
            <a:pPr marL="1087438" indent="-457200" algn="just">
              <a:buNone/>
              <a:defRPr/>
            </a:pPr>
            <a:endParaRPr lang="id-ID" sz="2800" dirty="0"/>
          </a:p>
          <a:p>
            <a:pPr indent="17463">
              <a:buNone/>
              <a:defRPr/>
            </a:pPr>
            <a:r>
              <a:rPr lang="id-ID" sz="2800" b="1" dirty="0">
                <a:solidFill>
                  <a:srgbClr val="C00000"/>
                </a:solidFill>
              </a:rPr>
              <a:t>b.  Dampak Negatif Pasar Oligopoli</a:t>
            </a:r>
          </a:p>
          <a:p>
            <a:pPr marL="1079500" indent="-433388" algn="just">
              <a:buFont typeface="+mj-lt"/>
              <a:buAutoNum type="arabicParenR"/>
              <a:defRPr/>
            </a:pPr>
            <a:r>
              <a:rPr lang="id-ID" sz="2800" dirty="0"/>
              <a:t>Kemungkinan adanya keuntungan yang terlalu besar (excess profit) yang dinikmati oleh para produsen oligopoli dalam jangka panjang. </a:t>
            </a:r>
          </a:p>
          <a:p>
            <a:pPr marL="1079500" indent="-433388" algn="just">
              <a:buFont typeface="+mj-lt"/>
              <a:buAutoNum type="arabicParenR"/>
              <a:defRPr/>
            </a:pPr>
            <a:r>
              <a:rPr lang="id-ID" sz="2800" dirty="0"/>
              <a:t>Kemungkinan adanya ketidak efisienan produksi karena setiap produsen tidak beroperasi pada AC minimum. </a:t>
            </a:r>
          </a:p>
          <a:p>
            <a:pPr marL="1079500" indent="-433388" algn="just">
              <a:buFont typeface="+mj-lt"/>
              <a:buAutoNum type="arabicParenR"/>
              <a:defRPr/>
            </a:pPr>
            <a:r>
              <a:rPr lang="id-ID" sz="2800" dirty="0"/>
              <a:t>Kemungkinan adanya  "eksploitasi"  terhadap konsumen  maupun  buruh  seperti  kasus  monopoli. </a:t>
            </a:r>
          </a:p>
          <a:p>
            <a:pPr marL="1079500" indent="-433388" algn="just">
              <a:buFont typeface="+mj-lt"/>
              <a:buAutoNum type="arabicParenR"/>
              <a:defRPr/>
            </a:pPr>
            <a:r>
              <a:rPr lang="id-ID" sz="2800" dirty="0"/>
              <a:t>Ketegaran  harga (terutama ke bawah) sering dikatakan  menunjang  adanya  inflasi  yang kronis; dan  ini merugikan masyarakat secara makro</a:t>
            </a:r>
            <a:endParaRPr lang="en-US" dirty="0"/>
          </a:p>
        </p:txBody>
      </p:sp>
      <p:sp>
        <p:nvSpPr>
          <p:cNvPr id="3" name="Title 2"/>
          <p:cNvSpPr>
            <a:spLocks noGrp="1"/>
          </p:cNvSpPr>
          <p:nvPr>
            <p:ph type="title"/>
          </p:nvPr>
        </p:nvSpPr>
        <p:spPr>
          <a:xfrm>
            <a:off x="323528" y="73442"/>
            <a:ext cx="8229600" cy="1143000"/>
          </a:xfrm>
        </p:spPr>
        <p:txBody>
          <a:bodyPr>
            <a:normAutofit/>
          </a:bodyPr>
          <a:lstStyle/>
          <a:p>
            <a:pPr algn="ctr"/>
            <a:r>
              <a:rPr lang="id-ID" sz="2400" dirty="0">
                <a:solidFill>
                  <a:schemeClr val="tx1"/>
                </a:solidFill>
                <a:effectLst/>
                <a:latin typeface="Arial Narrow" panose="020B0606020202030204" pitchFamily="34" charset="0"/>
              </a:rPr>
              <a:t>DAMPAK POASITIF  DAN NEGATIF PASAR OLIGOPOLI</a:t>
            </a:r>
            <a:endParaRPr lang="en-US" sz="2400" dirty="0">
              <a:solidFill>
                <a:schemeClr val="tx1"/>
              </a:solidFill>
              <a:effectLst/>
              <a:latin typeface="Arial Narrow" panose="020B0606020202030204" pitchFamily="34" charset="0"/>
            </a:endParaRPr>
          </a:p>
        </p:txBody>
      </p:sp>
    </p:spTree>
    <p:extLst>
      <p:ext uri="{BB962C8B-B14F-4D97-AF65-F5344CB8AC3E}">
        <p14:creationId xmlns:p14="http://schemas.microsoft.com/office/powerpoint/2010/main" val="3830666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asar Monopolistik : Pengertian, Ciri, Contoh, Kelebihan dan Kekurang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9252520"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797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1052736"/>
            <a:ext cx="7416824" cy="4650432"/>
          </a:xfrm>
        </p:spPr>
        <p:txBody>
          <a:bodyPr>
            <a:normAutofit/>
          </a:bodyPr>
          <a:lstStyle/>
          <a:p>
            <a:pPr indent="1588" algn="just">
              <a:buNone/>
              <a:defRPr/>
            </a:pPr>
            <a:r>
              <a:rPr lang="en-US" sz="2000" dirty="0" err="1">
                <a:latin typeface="Arial Narrow" panose="020B0606020202030204" pitchFamily="34" charset="0"/>
              </a:rPr>
              <a:t>Pasar</a:t>
            </a:r>
            <a:r>
              <a:rPr lang="en-US" sz="2000" dirty="0">
                <a:latin typeface="Arial Narrow" panose="020B0606020202030204" pitchFamily="34" charset="0"/>
              </a:rPr>
              <a:t> </a:t>
            </a:r>
            <a:r>
              <a:rPr lang="en-US" sz="2000" dirty="0" err="1">
                <a:latin typeface="Arial Narrow" panose="020B0606020202030204" pitchFamily="34" charset="0"/>
              </a:rPr>
              <a:t>Monopolistik</a:t>
            </a:r>
            <a:r>
              <a:rPr lang="en-US" sz="2000" dirty="0">
                <a:latin typeface="Arial Narrow" panose="020B0606020202030204" pitchFamily="34" charset="0"/>
              </a:rPr>
              <a:t>  </a:t>
            </a:r>
            <a:r>
              <a:rPr lang="en-US" sz="2000" dirty="0" err="1">
                <a:latin typeface="Arial Narrow" panose="020B0606020202030204" pitchFamily="34" charset="0"/>
              </a:rPr>
              <a:t>adalah</a:t>
            </a:r>
            <a:r>
              <a:rPr lang="en-US" sz="2000" dirty="0">
                <a:latin typeface="Arial Narrow" panose="020B0606020202030204" pitchFamily="34" charset="0"/>
              </a:rPr>
              <a:t> </a:t>
            </a:r>
            <a:r>
              <a:rPr lang="en-US" sz="2000" dirty="0" err="1">
                <a:latin typeface="Arial Narrow" panose="020B0606020202030204" pitchFamily="34" charset="0"/>
              </a:rPr>
              <a:t>salah</a:t>
            </a:r>
            <a:r>
              <a:rPr lang="en-US" sz="2000" dirty="0">
                <a:latin typeface="Arial Narrow" panose="020B0606020202030204" pitchFamily="34" charset="0"/>
              </a:rPr>
              <a:t> </a:t>
            </a:r>
            <a:r>
              <a:rPr lang="en-US" sz="2000" dirty="0" err="1">
                <a:latin typeface="Arial Narrow" panose="020B0606020202030204" pitchFamily="34" charset="0"/>
              </a:rPr>
              <a:t>satu</a:t>
            </a:r>
            <a:r>
              <a:rPr lang="en-US" sz="2000" dirty="0">
                <a:latin typeface="Arial Narrow" panose="020B0606020202030204" pitchFamily="34" charset="0"/>
              </a:rPr>
              <a:t> </a:t>
            </a:r>
            <a:r>
              <a:rPr lang="en-US" sz="2000" dirty="0" err="1">
                <a:latin typeface="Arial Narrow" panose="020B0606020202030204" pitchFamily="34" charset="0"/>
              </a:rPr>
              <a:t>bentuk</a:t>
            </a:r>
            <a:r>
              <a:rPr lang="en-US" sz="2000" dirty="0">
                <a:latin typeface="Arial Narrow" panose="020B0606020202030204" pitchFamily="34" charset="0"/>
              </a:rPr>
              <a:t>  </a:t>
            </a:r>
            <a:r>
              <a:rPr lang="en-US" sz="2000" dirty="0" err="1">
                <a:latin typeface="Arial Narrow" panose="020B0606020202030204" pitchFamily="34" charset="0"/>
              </a:rPr>
              <a:t>pasar</a:t>
            </a:r>
            <a:r>
              <a:rPr lang="en-US" sz="2000" dirty="0">
                <a:latin typeface="Arial Narrow" panose="020B0606020202030204" pitchFamily="34" charset="0"/>
              </a:rPr>
              <a:t> di </a:t>
            </a:r>
            <a:r>
              <a:rPr lang="en-US" sz="2000" dirty="0" err="1">
                <a:latin typeface="Arial Narrow" panose="020B0606020202030204" pitchFamily="34" charset="0"/>
              </a:rPr>
              <a:t>manaterdapat</a:t>
            </a:r>
            <a:r>
              <a:rPr lang="en-US" sz="2000" dirty="0">
                <a:latin typeface="Arial Narrow" panose="020B0606020202030204" pitchFamily="34" charset="0"/>
              </a:rPr>
              <a:t> </a:t>
            </a:r>
            <a:r>
              <a:rPr lang="en-US" sz="2000" dirty="0" err="1">
                <a:latin typeface="Arial Narrow" panose="020B0606020202030204" pitchFamily="34" charset="0"/>
              </a:rPr>
              <a:t>banyak</a:t>
            </a:r>
            <a:r>
              <a:rPr lang="en-US" sz="2000" dirty="0">
                <a:latin typeface="Arial Narrow" panose="020B0606020202030204" pitchFamily="34" charset="0"/>
              </a:rPr>
              <a:t> </a:t>
            </a:r>
            <a:r>
              <a:rPr lang="en-US" sz="2000" dirty="0" err="1">
                <a:latin typeface="Arial Narrow" panose="020B0606020202030204" pitchFamily="34" charset="0"/>
              </a:rPr>
              <a:t>produsen</a:t>
            </a:r>
            <a:r>
              <a:rPr lang="en-US" sz="2000" dirty="0">
                <a:latin typeface="Arial Narrow" panose="020B0606020202030204" pitchFamily="34" charset="0"/>
              </a:rPr>
              <a:t> yang </a:t>
            </a:r>
            <a:r>
              <a:rPr lang="en-US" sz="2000" dirty="0" err="1">
                <a:latin typeface="Arial Narrow" panose="020B0606020202030204" pitchFamily="34" charset="0"/>
              </a:rPr>
              <a:t>menghasilkan</a:t>
            </a:r>
            <a:r>
              <a:rPr lang="en-US" sz="2000" dirty="0">
                <a:latin typeface="Arial Narrow" panose="020B0606020202030204" pitchFamily="34" charset="0"/>
              </a:rPr>
              <a:t> </a:t>
            </a:r>
            <a:r>
              <a:rPr lang="en-US" sz="2000" dirty="0" err="1">
                <a:latin typeface="Arial Narrow" panose="020B0606020202030204" pitchFamily="34" charset="0"/>
              </a:rPr>
              <a:t>barang</a:t>
            </a:r>
            <a:r>
              <a:rPr lang="en-US" sz="2000" dirty="0">
                <a:latin typeface="Arial Narrow" panose="020B0606020202030204" pitchFamily="34" charset="0"/>
              </a:rPr>
              <a:t> </a:t>
            </a:r>
            <a:r>
              <a:rPr lang="en-US" sz="2000" dirty="0" err="1">
                <a:latin typeface="Arial Narrow" panose="020B0606020202030204" pitchFamily="34" charset="0"/>
              </a:rPr>
              <a:t>serupa</a:t>
            </a:r>
            <a:r>
              <a:rPr lang="en-US" sz="2000" dirty="0">
                <a:latin typeface="Arial Narrow" panose="020B0606020202030204" pitchFamily="34" charset="0"/>
              </a:rPr>
              <a:t> </a:t>
            </a:r>
            <a:r>
              <a:rPr lang="en-US" sz="2000" dirty="0" err="1">
                <a:latin typeface="Arial Narrow" panose="020B0606020202030204" pitchFamily="34" charset="0"/>
              </a:rPr>
              <a:t>tetapi</a:t>
            </a:r>
            <a:r>
              <a:rPr lang="en-US" sz="2000" dirty="0">
                <a:latin typeface="Arial Narrow" panose="020B0606020202030204" pitchFamily="34" charset="0"/>
              </a:rPr>
              <a:t> </a:t>
            </a:r>
            <a:r>
              <a:rPr lang="en-US" sz="2000" dirty="0" err="1">
                <a:latin typeface="Arial Narrow" panose="020B0606020202030204" pitchFamily="34" charset="0"/>
              </a:rPr>
              <a:t>memiliki</a:t>
            </a:r>
            <a:r>
              <a:rPr lang="en-US" sz="2000" dirty="0">
                <a:latin typeface="Arial Narrow" panose="020B0606020202030204" pitchFamily="34" charset="0"/>
              </a:rPr>
              <a:t> </a:t>
            </a:r>
            <a:r>
              <a:rPr lang="en-US" sz="2000" dirty="0" err="1">
                <a:latin typeface="Arial Narrow" panose="020B0606020202030204" pitchFamily="34" charset="0"/>
              </a:rPr>
              <a:t>perbedaan</a:t>
            </a:r>
            <a:r>
              <a:rPr lang="en-US" sz="2000" dirty="0">
                <a:latin typeface="Arial Narrow" panose="020B0606020202030204" pitchFamily="34" charset="0"/>
              </a:rPr>
              <a:t> </a:t>
            </a:r>
            <a:r>
              <a:rPr lang="en-US" sz="2000" dirty="0" err="1">
                <a:latin typeface="Arial Narrow" panose="020B0606020202030204" pitchFamily="34" charset="0"/>
              </a:rPr>
              <a:t>dalam</a:t>
            </a:r>
            <a:r>
              <a:rPr lang="en-US" sz="2000" dirty="0">
                <a:latin typeface="Arial Narrow" panose="020B0606020202030204" pitchFamily="34" charset="0"/>
              </a:rPr>
              <a:t> </a:t>
            </a:r>
            <a:r>
              <a:rPr lang="en-US" sz="2000" dirty="0" err="1">
                <a:latin typeface="Arial Narrow" panose="020B0606020202030204" pitchFamily="34" charset="0"/>
              </a:rPr>
              <a:t>beberapa</a:t>
            </a:r>
            <a:r>
              <a:rPr lang="en-US" sz="2000" dirty="0">
                <a:latin typeface="Arial Narrow" panose="020B0606020202030204" pitchFamily="34" charset="0"/>
              </a:rPr>
              <a:t> </a:t>
            </a:r>
            <a:r>
              <a:rPr lang="en-US" sz="2000" dirty="0" err="1">
                <a:latin typeface="Arial Narrow" panose="020B0606020202030204" pitchFamily="34" charset="0"/>
              </a:rPr>
              <a:t>aspek</a:t>
            </a:r>
            <a:r>
              <a:rPr lang="en-US" sz="2000" dirty="0">
                <a:latin typeface="Arial Narrow" panose="020B0606020202030204" pitchFamily="34" charset="0"/>
              </a:rPr>
              <a:t>. </a:t>
            </a:r>
          </a:p>
          <a:p>
            <a:pPr indent="1588" algn="just">
              <a:buNone/>
              <a:defRPr/>
            </a:pPr>
            <a:endParaRPr lang="en-US" sz="2000" dirty="0">
              <a:latin typeface="Arial Narrow" panose="020B0606020202030204" pitchFamily="34" charset="0"/>
            </a:endParaRPr>
          </a:p>
          <a:p>
            <a:pPr indent="1588" algn="just">
              <a:buNone/>
              <a:defRPr/>
            </a:pPr>
            <a:r>
              <a:rPr lang="en-US" sz="2000" dirty="0" err="1">
                <a:latin typeface="Arial Narrow" panose="020B0606020202030204" pitchFamily="34" charset="0"/>
              </a:rPr>
              <a:t>Penjual</a:t>
            </a:r>
            <a:r>
              <a:rPr lang="en-US" sz="2000" dirty="0">
                <a:latin typeface="Arial Narrow" panose="020B0606020202030204" pitchFamily="34" charset="0"/>
              </a:rPr>
              <a:t> </a:t>
            </a:r>
            <a:r>
              <a:rPr lang="en-US" sz="2000" dirty="0" err="1">
                <a:latin typeface="Arial Narrow" panose="020B0606020202030204" pitchFamily="34" charset="0"/>
              </a:rPr>
              <a:t>pada</a:t>
            </a:r>
            <a:r>
              <a:rPr lang="en-US" sz="2000" dirty="0">
                <a:latin typeface="Arial Narrow" panose="020B0606020202030204" pitchFamily="34" charset="0"/>
              </a:rPr>
              <a:t> </a:t>
            </a:r>
            <a:r>
              <a:rPr lang="en-US" sz="2000" dirty="0" err="1">
                <a:latin typeface="Arial Narrow" panose="020B0606020202030204" pitchFamily="34" charset="0"/>
              </a:rPr>
              <a:t>pasar</a:t>
            </a:r>
            <a:r>
              <a:rPr lang="en-US" sz="2000" dirty="0">
                <a:latin typeface="Arial Narrow" panose="020B0606020202030204" pitchFamily="34" charset="0"/>
              </a:rPr>
              <a:t> </a:t>
            </a:r>
            <a:r>
              <a:rPr lang="en-US" sz="2000" dirty="0" err="1">
                <a:latin typeface="Arial Narrow" panose="020B0606020202030204" pitchFamily="34" charset="0"/>
              </a:rPr>
              <a:t>monopolistik</a:t>
            </a:r>
            <a:r>
              <a:rPr lang="en-US" sz="2000" dirty="0">
                <a:latin typeface="Arial Narrow" panose="020B0606020202030204" pitchFamily="34" charset="0"/>
              </a:rPr>
              <a:t> </a:t>
            </a:r>
            <a:r>
              <a:rPr lang="en-US" sz="2000" dirty="0" err="1">
                <a:latin typeface="Arial Narrow" panose="020B0606020202030204" pitchFamily="34" charset="0"/>
              </a:rPr>
              <a:t>tidak</a:t>
            </a:r>
            <a:r>
              <a:rPr lang="en-US" sz="2000" dirty="0">
                <a:latin typeface="Arial Narrow" panose="020B0606020202030204" pitchFamily="34" charset="0"/>
              </a:rPr>
              <a:t> </a:t>
            </a:r>
            <a:r>
              <a:rPr lang="en-US" sz="2000" dirty="0" err="1">
                <a:latin typeface="Arial Narrow" panose="020B0606020202030204" pitchFamily="34" charset="0"/>
              </a:rPr>
              <a:t>terbatas</a:t>
            </a:r>
            <a:r>
              <a:rPr lang="en-US" sz="2000" dirty="0">
                <a:latin typeface="Arial Narrow" panose="020B0606020202030204" pitchFamily="34" charset="0"/>
              </a:rPr>
              <a:t>, </a:t>
            </a:r>
            <a:r>
              <a:rPr lang="en-US" sz="2000" dirty="0" err="1">
                <a:latin typeface="Arial Narrow" panose="020B0606020202030204" pitchFamily="34" charset="0"/>
              </a:rPr>
              <a:t>namun</a:t>
            </a:r>
            <a:r>
              <a:rPr lang="en-US" sz="2000" dirty="0">
                <a:latin typeface="Arial Narrow" panose="020B0606020202030204" pitchFamily="34" charset="0"/>
              </a:rPr>
              <a:t> </a:t>
            </a:r>
            <a:r>
              <a:rPr lang="en-US" sz="2000" dirty="0" err="1">
                <a:latin typeface="Arial Narrow" panose="020B0606020202030204" pitchFamily="34" charset="0"/>
              </a:rPr>
              <a:t>setiap</a:t>
            </a:r>
            <a:r>
              <a:rPr lang="en-US" sz="2000" dirty="0">
                <a:latin typeface="Arial Narrow" panose="020B0606020202030204" pitchFamily="34" charset="0"/>
              </a:rPr>
              <a:t> </a:t>
            </a:r>
            <a:r>
              <a:rPr lang="en-US" sz="2000" dirty="0" err="1">
                <a:latin typeface="Arial Narrow" panose="020B0606020202030204" pitchFamily="34" charset="0"/>
              </a:rPr>
              <a:t>produk</a:t>
            </a:r>
            <a:r>
              <a:rPr lang="en-US" sz="2000" dirty="0">
                <a:latin typeface="Arial Narrow" panose="020B0606020202030204" pitchFamily="34" charset="0"/>
              </a:rPr>
              <a:t> yang </a:t>
            </a:r>
            <a:r>
              <a:rPr lang="en-US" sz="2000" dirty="0" err="1">
                <a:latin typeface="Arial Narrow" panose="020B0606020202030204" pitchFamily="34" charset="0"/>
              </a:rPr>
              <a:t>dihasilkan</a:t>
            </a:r>
            <a:r>
              <a:rPr lang="en-US" sz="2000" dirty="0">
                <a:latin typeface="Arial Narrow" panose="020B0606020202030204" pitchFamily="34" charset="0"/>
              </a:rPr>
              <a:t> </a:t>
            </a:r>
            <a:r>
              <a:rPr lang="en-US" sz="2000" dirty="0" err="1">
                <a:latin typeface="Arial Narrow" panose="020B0606020202030204" pitchFamily="34" charset="0"/>
              </a:rPr>
              <a:t>pastimemiliki</a:t>
            </a:r>
            <a:r>
              <a:rPr lang="en-US" sz="2000" dirty="0">
                <a:latin typeface="Arial Narrow" panose="020B0606020202030204" pitchFamily="34" charset="0"/>
              </a:rPr>
              <a:t> </a:t>
            </a:r>
            <a:r>
              <a:rPr lang="en-US" sz="2000" dirty="0" err="1">
                <a:latin typeface="Arial Narrow" panose="020B0606020202030204" pitchFamily="34" charset="0"/>
              </a:rPr>
              <a:t>karakter</a:t>
            </a:r>
            <a:r>
              <a:rPr lang="en-US" sz="2000" dirty="0">
                <a:latin typeface="Arial Narrow" panose="020B0606020202030204" pitchFamily="34" charset="0"/>
              </a:rPr>
              <a:t> </a:t>
            </a:r>
            <a:r>
              <a:rPr lang="en-US" sz="2000" dirty="0" err="1">
                <a:latin typeface="Arial Narrow" panose="020B0606020202030204" pitchFamily="34" charset="0"/>
              </a:rPr>
              <a:t>tersendiri</a:t>
            </a:r>
            <a:r>
              <a:rPr lang="en-US" sz="2000" dirty="0">
                <a:latin typeface="Arial Narrow" panose="020B0606020202030204" pitchFamily="34" charset="0"/>
              </a:rPr>
              <a:t> yang </a:t>
            </a:r>
            <a:r>
              <a:rPr lang="en-US" sz="2000" dirty="0" err="1">
                <a:latin typeface="Arial Narrow" panose="020B0606020202030204" pitchFamily="34" charset="0"/>
              </a:rPr>
              <a:t>membedakannya</a:t>
            </a:r>
            <a:r>
              <a:rPr lang="en-US" sz="2000" dirty="0">
                <a:latin typeface="Arial Narrow" panose="020B0606020202030204" pitchFamily="34" charset="0"/>
              </a:rPr>
              <a:t> </a:t>
            </a:r>
            <a:r>
              <a:rPr lang="en-US" sz="2000" dirty="0" err="1">
                <a:latin typeface="Arial Narrow" panose="020B0606020202030204" pitchFamily="34" charset="0"/>
              </a:rPr>
              <a:t>dengan</a:t>
            </a:r>
            <a:r>
              <a:rPr lang="en-US" sz="2000" dirty="0">
                <a:latin typeface="Arial Narrow" panose="020B0606020202030204" pitchFamily="34" charset="0"/>
              </a:rPr>
              <a:t> </a:t>
            </a:r>
            <a:r>
              <a:rPr lang="en-US" sz="2000" dirty="0" err="1">
                <a:latin typeface="Arial Narrow" panose="020B0606020202030204" pitchFamily="34" charset="0"/>
              </a:rPr>
              <a:t>produk</a:t>
            </a:r>
            <a:r>
              <a:rPr lang="en-US" sz="2000" dirty="0">
                <a:latin typeface="Arial Narrow" panose="020B0606020202030204" pitchFamily="34" charset="0"/>
              </a:rPr>
              <a:t> </a:t>
            </a:r>
            <a:r>
              <a:rPr lang="en-US" sz="2000" dirty="0" err="1">
                <a:latin typeface="Arial Narrow" panose="020B0606020202030204" pitchFamily="34" charset="0"/>
              </a:rPr>
              <a:t>lainnya</a:t>
            </a:r>
            <a:r>
              <a:rPr lang="en-US" sz="2000" dirty="0">
                <a:latin typeface="Arial Narrow" panose="020B0606020202030204" pitchFamily="34" charset="0"/>
              </a:rPr>
              <a:t>.</a:t>
            </a:r>
          </a:p>
          <a:p>
            <a:pPr marL="109728" indent="0">
              <a:buNone/>
            </a:pPr>
            <a:endParaRPr lang="en-US" dirty="0"/>
          </a:p>
        </p:txBody>
      </p:sp>
      <p:sp>
        <p:nvSpPr>
          <p:cNvPr id="3" name="Title 2"/>
          <p:cNvSpPr>
            <a:spLocks noGrp="1"/>
          </p:cNvSpPr>
          <p:nvPr>
            <p:ph type="title"/>
          </p:nvPr>
        </p:nvSpPr>
        <p:spPr>
          <a:xfrm>
            <a:off x="457200" y="274638"/>
            <a:ext cx="8229600" cy="490066"/>
          </a:xfrm>
        </p:spPr>
        <p:txBody>
          <a:bodyPr>
            <a:normAutofit/>
          </a:bodyPr>
          <a:lstStyle/>
          <a:p>
            <a:pPr algn="ctr"/>
            <a:r>
              <a:rPr lang="en-US" sz="2400" dirty="0">
                <a:effectLst/>
                <a:latin typeface="Arial Narrow" panose="020B0606020202030204" pitchFamily="34" charset="0"/>
              </a:rPr>
              <a:t>PENGERTIAN PASAR MONOPOLISTIK</a:t>
            </a:r>
          </a:p>
        </p:txBody>
      </p:sp>
      <p:pic>
        <p:nvPicPr>
          <p:cNvPr id="4098" name="Picture 2" descr="Rekomendasi merk shampo untuk rambut kering yang murah | Hal-Li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95699"/>
            <a:ext cx="9036496" cy="3162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182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88640"/>
            <a:ext cx="8229600" cy="5674635"/>
          </a:xfrm>
        </p:spPr>
        <p:txBody>
          <a:bodyPr>
            <a:normAutofit/>
          </a:bodyPr>
          <a:lstStyle/>
          <a:p>
            <a:pPr marL="109728" indent="0" algn="just">
              <a:buNone/>
            </a:pPr>
            <a:r>
              <a:rPr lang="en-US" altLang="en-US" sz="2400" dirty="0" err="1">
                <a:latin typeface="Arial Narrow" panose="020B0606020202030204" pitchFamily="34" charset="0"/>
              </a:rPr>
              <a:t>Pada</a:t>
            </a:r>
            <a:r>
              <a:rPr lang="en-US" altLang="en-US" sz="2400" dirty="0">
                <a:latin typeface="Arial Narrow" panose="020B0606020202030204" pitchFamily="34" charset="0"/>
              </a:rPr>
              <a:t> </a:t>
            </a:r>
            <a:r>
              <a:rPr lang="en-US" altLang="en-US" sz="2400" dirty="0" err="1">
                <a:latin typeface="Arial Narrow" panose="020B0606020202030204" pitchFamily="34" charset="0"/>
              </a:rPr>
              <a:t>pasar</a:t>
            </a:r>
            <a:r>
              <a:rPr lang="en-US" altLang="en-US" sz="2400" dirty="0">
                <a:latin typeface="Arial Narrow" panose="020B0606020202030204" pitchFamily="34" charset="0"/>
              </a:rPr>
              <a:t> </a:t>
            </a:r>
            <a:r>
              <a:rPr lang="en-US" altLang="en-US" sz="2400" dirty="0" err="1">
                <a:latin typeface="Arial Narrow" panose="020B0606020202030204" pitchFamily="34" charset="0"/>
              </a:rPr>
              <a:t>monopolistik</a:t>
            </a:r>
            <a:r>
              <a:rPr lang="en-US" altLang="en-US" sz="2400" dirty="0">
                <a:latin typeface="Arial Narrow" panose="020B0606020202030204" pitchFamily="34" charset="0"/>
              </a:rPr>
              <a:t>, </a:t>
            </a:r>
            <a:r>
              <a:rPr lang="en-US" altLang="en-US" sz="2400" dirty="0" err="1">
                <a:latin typeface="Arial Narrow" panose="020B0606020202030204" pitchFamily="34" charset="0"/>
              </a:rPr>
              <a:t>produsen</a:t>
            </a:r>
            <a:r>
              <a:rPr lang="en-US" altLang="en-US" sz="2400" dirty="0">
                <a:latin typeface="Arial Narrow" panose="020B0606020202030204" pitchFamily="34" charset="0"/>
              </a:rPr>
              <a:t> </a:t>
            </a:r>
            <a:r>
              <a:rPr lang="en-US" altLang="en-US" sz="2400" dirty="0" err="1">
                <a:latin typeface="Arial Narrow" panose="020B0606020202030204" pitchFamily="34" charset="0"/>
              </a:rPr>
              <a:t>memiliki</a:t>
            </a:r>
            <a:r>
              <a:rPr lang="en-US" altLang="en-US" sz="2400" dirty="0">
                <a:latin typeface="Arial Narrow" panose="020B0606020202030204" pitchFamily="34" charset="0"/>
              </a:rPr>
              <a:t> </a:t>
            </a:r>
            <a:r>
              <a:rPr lang="en-US" altLang="en-US" sz="2400" dirty="0" err="1">
                <a:latin typeface="Arial Narrow" panose="020B0606020202030204" pitchFamily="34" charset="0"/>
              </a:rPr>
              <a:t>kemampuan</a:t>
            </a:r>
            <a:r>
              <a:rPr lang="en-US" altLang="en-US" sz="2400" dirty="0">
                <a:latin typeface="Arial Narrow" panose="020B0606020202030204" pitchFamily="34" charset="0"/>
              </a:rPr>
              <a:t> </a:t>
            </a:r>
            <a:r>
              <a:rPr lang="en-US" altLang="en-US" sz="2400" dirty="0" err="1">
                <a:latin typeface="Arial Narrow" panose="020B0606020202030204" pitchFamily="34" charset="0"/>
              </a:rPr>
              <a:t>untuk</a:t>
            </a:r>
            <a:r>
              <a:rPr lang="en-US" altLang="en-US" sz="2400" dirty="0">
                <a:latin typeface="Arial Narrow" panose="020B0606020202030204" pitchFamily="34" charset="0"/>
              </a:rPr>
              <a:t> </a:t>
            </a:r>
            <a:r>
              <a:rPr lang="en-US" altLang="en-US" sz="2400" dirty="0" err="1">
                <a:latin typeface="Arial Narrow" panose="020B0606020202030204" pitchFamily="34" charset="0"/>
              </a:rPr>
              <a:t>mempengaruhi</a:t>
            </a:r>
            <a:r>
              <a:rPr lang="en-US" altLang="en-US" sz="2400" dirty="0">
                <a:latin typeface="Arial Narrow" panose="020B0606020202030204" pitchFamily="34" charset="0"/>
              </a:rPr>
              <a:t> </a:t>
            </a:r>
            <a:r>
              <a:rPr lang="en-US" altLang="en-US" sz="2400" dirty="0" err="1">
                <a:latin typeface="Arial Narrow" panose="020B0606020202030204" pitchFamily="34" charset="0"/>
              </a:rPr>
              <a:t>harga</a:t>
            </a:r>
            <a:r>
              <a:rPr lang="en-US" altLang="en-US" sz="2400" dirty="0">
                <a:latin typeface="Arial Narrow" panose="020B0606020202030204" pitchFamily="34" charset="0"/>
              </a:rPr>
              <a:t> </a:t>
            </a:r>
            <a:r>
              <a:rPr lang="en-US" altLang="en-US" sz="2400" dirty="0" err="1">
                <a:latin typeface="Arial Narrow" panose="020B0606020202030204" pitchFamily="34" charset="0"/>
              </a:rPr>
              <a:t>walaupun</a:t>
            </a:r>
            <a:r>
              <a:rPr lang="en-US" altLang="en-US" sz="2400" dirty="0">
                <a:latin typeface="Arial Narrow" panose="020B0606020202030204" pitchFamily="34" charset="0"/>
              </a:rPr>
              <a:t> </a:t>
            </a:r>
            <a:r>
              <a:rPr lang="en-US" altLang="en-US" sz="2400" dirty="0" err="1">
                <a:latin typeface="Arial Narrow" panose="020B0606020202030204" pitchFamily="34" charset="0"/>
              </a:rPr>
              <a:t>pengaruhnya</a:t>
            </a:r>
            <a:r>
              <a:rPr lang="en-US" altLang="en-US" sz="2400" dirty="0">
                <a:latin typeface="Arial Narrow" panose="020B0606020202030204" pitchFamily="34" charset="0"/>
              </a:rPr>
              <a:t> </a:t>
            </a:r>
            <a:r>
              <a:rPr lang="en-US" altLang="en-US" sz="2400" dirty="0" err="1">
                <a:latin typeface="Arial Narrow" panose="020B0606020202030204" pitchFamily="34" charset="0"/>
              </a:rPr>
              <a:t>tidak</a:t>
            </a:r>
            <a:r>
              <a:rPr lang="en-US" altLang="en-US" sz="2400" dirty="0">
                <a:latin typeface="Arial Narrow" panose="020B0606020202030204" pitchFamily="34" charset="0"/>
              </a:rPr>
              <a:t> </a:t>
            </a:r>
            <a:r>
              <a:rPr lang="en-US" altLang="en-US" sz="2400" dirty="0" err="1">
                <a:latin typeface="Arial Narrow" panose="020B0606020202030204" pitchFamily="34" charset="0"/>
              </a:rPr>
              <a:t>sebesar</a:t>
            </a:r>
            <a:r>
              <a:rPr lang="en-US" altLang="en-US" sz="2400" dirty="0">
                <a:latin typeface="Arial Narrow" panose="020B0606020202030204" pitchFamily="34" charset="0"/>
              </a:rPr>
              <a:t> </a:t>
            </a:r>
            <a:r>
              <a:rPr lang="en-US" altLang="en-US" sz="2400" dirty="0" err="1">
                <a:latin typeface="Arial Narrow" panose="020B0606020202030204" pitchFamily="34" charset="0"/>
              </a:rPr>
              <a:t>produsen</a:t>
            </a:r>
            <a:r>
              <a:rPr lang="en-US" altLang="en-US" sz="2400" dirty="0">
                <a:latin typeface="Arial Narrow" panose="020B0606020202030204" pitchFamily="34" charset="0"/>
              </a:rPr>
              <a:t> </a:t>
            </a:r>
            <a:r>
              <a:rPr lang="en-US" altLang="en-US" sz="2400" dirty="0" err="1">
                <a:latin typeface="Arial Narrow" panose="020B0606020202030204" pitchFamily="34" charset="0"/>
              </a:rPr>
              <a:t>dari</a:t>
            </a:r>
            <a:r>
              <a:rPr lang="en-US" altLang="en-US" sz="2400" dirty="0">
                <a:latin typeface="Arial Narrow" panose="020B0606020202030204" pitchFamily="34" charset="0"/>
              </a:rPr>
              <a:t> </a:t>
            </a:r>
            <a:r>
              <a:rPr lang="en-US" altLang="en-US" sz="2400" dirty="0" err="1">
                <a:latin typeface="Arial Narrow" panose="020B0606020202030204" pitchFamily="34" charset="0"/>
              </a:rPr>
              <a:t>pasar</a:t>
            </a:r>
            <a:r>
              <a:rPr lang="en-US" altLang="en-US" sz="2400" dirty="0">
                <a:latin typeface="Arial Narrow" panose="020B0606020202030204" pitchFamily="34" charset="0"/>
              </a:rPr>
              <a:t> </a:t>
            </a:r>
            <a:r>
              <a:rPr lang="en-US" altLang="en-US" sz="2400" dirty="0" err="1">
                <a:latin typeface="Arial Narrow" panose="020B0606020202030204" pitchFamily="34" charset="0"/>
              </a:rPr>
              <a:t>monopoli</a:t>
            </a:r>
            <a:r>
              <a:rPr lang="en-US" altLang="en-US" sz="2400" dirty="0">
                <a:latin typeface="Arial Narrow" panose="020B0606020202030204" pitchFamily="34" charset="0"/>
              </a:rPr>
              <a:t> </a:t>
            </a:r>
            <a:r>
              <a:rPr lang="en-US" altLang="en-US" sz="2400" dirty="0" err="1">
                <a:latin typeface="Arial Narrow" panose="020B0606020202030204" pitchFamily="34" charset="0"/>
              </a:rPr>
              <a:t>atau</a:t>
            </a:r>
            <a:r>
              <a:rPr lang="en-US" altLang="en-US" sz="2400" dirty="0">
                <a:latin typeface="Arial Narrow" panose="020B0606020202030204" pitchFamily="34" charset="0"/>
              </a:rPr>
              <a:t> oligopoly.</a:t>
            </a:r>
          </a:p>
          <a:p>
            <a:pPr marL="109728" indent="0" algn="just">
              <a:buNone/>
            </a:pPr>
            <a:endParaRPr lang="en-US" sz="2400" dirty="0">
              <a:latin typeface="Arial Narrow" panose="020B0606020202030204" pitchFamily="34" charset="0"/>
            </a:endParaRPr>
          </a:p>
          <a:p>
            <a:pPr marL="109728" indent="0" algn="just">
              <a:buNone/>
            </a:pPr>
            <a:r>
              <a:rPr lang="en-US" altLang="en-US" sz="2400" dirty="0" err="1">
                <a:latin typeface="Arial Narrow" panose="020B0606020202030204" pitchFamily="34" charset="0"/>
              </a:rPr>
              <a:t>Kemampuan</a:t>
            </a:r>
            <a:r>
              <a:rPr lang="en-US" altLang="en-US" sz="2400" dirty="0">
                <a:latin typeface="Arial Narrow" panose="020B0606020202030204" pitchFamily="34" charset="0"/>
              </a:rPr>
              <a:t> </a:t>
            </a:r>
            <a:r>
              <a:rPr lang="en-US" altLang="en-US" sz="2400" dirty="0" err="1">
                <a:latin typeface="Arial Narrow" panose="020B0606020202030204" pitchFamily="34" charset="0"/>
              </a:rPr>
              <a:t>ini</a:t>
            </a:r>
            <a:r>
              <a:rPr lang="en-US" altLang="en-US" sz="2400" dirty="0">
                <a:latin typeface="Arial Narrow" panose="020B0606020202030204" pitchFamily="34" charset="0"/>
              </a:rPr>
              <a:t> </a:t>
            </a:r>
            <a:r>
              <a:rPr lang="en-US" altLang="en-US" sz="2400" dirty="0" err="1">
                <a:latin typeface="Arial Narrow" panose="020B0606020202030204" pitchFamily="34" charset="0"/>
              </a:rPr>
              <a:t>berasal</a:t>
            </a:r>
            <a:r>
              <a:rPr lang="en-US" altLang="en-US" sz="2400" dirty="0">
                <a:latin typeface="Arial Narrow" panose="020B0606020202030204" pitchFamily="34" charset="0"/>
              </a:rPr>
              <a:t> </a:t>
            </a:r>
            <a:r>
              <a:rPr lang="en-US" altLang="en-US" sz="2400" dirty="0" err="1">
                <a:latin typeface="Arial Narrow" panose="020B0606020202030204" pitchFamily="34" charset="0"/>
              </a:rPr>
              <a:t>dari</a:t>
            </a:r>
            <a:r>
              <a:rPr lang="en-US" altLang="en-US" sz="2400" dirty="0">
                <a:latin typeface="Arial Narrow" panose="020B0606020202030204" pitchFamily="34" charset="0"/>
              </a:rPr>
              <a:t> </a:t>
            </a:r>
            <a:r>
              <a:rPr lang="en-US" altLang="en-US" sz="2400" dirty="0" err="1">
                <a:latin typeface="Arial Narrow" panose="020B0606020202030204" pitchFamily="34" charset="0"/>
              </a:rPr>
              <a:t>sifat</a:t>
            </a:r>
            <a:r>
              <a:rPr lang="en-US" altLang="en-US" sz="2400" dirty="0">
                <a:latin typeface="Arial Narrow" panose="020B0606020202030204" pitchFamily="34" charset="0"/>
              </a:rPr>
              <a:t> </a:t>
            </a:r>
            <a:r>
              <a:rPr lang="en-US" altLang="en-US" sz="2400" dirty="0" err="1">
                <a:latin typeface="Arial Narrow" panose="020B0606020202030204" pitchFamily="34" charset="0"/>
              </a:rPr>
              <a:t>barang</a:t>
            </a:r>
            <a:r>
              <a:rPr lang="en-US" altLang="en-US" sz="2400" dirty="0">
                <a:latin typeface="Arial Narrow" panose="020B0606020202030204" pitchFamily="34" charset="0"/>
              </a:rPr>
              <a:t> yang </a:t>
            </a:r>
            <a:r>
              <a:rPr lang="en-US" altLang="en-US" sz="2400" dirty="0" err="1">
                <a:latin typeface="Arial Narrow" panose="020B0606020202030204" pitchFamily="34" charset="0"/>
              </a:rPr>
              <a:t>dihasilkan</a:t>
            </a:r>
            <a:r>
              <a:rPr lang="en-US" altLang="en-US" sz="2400" dirty="0">
                <a:latin typeface="Arial Narrow" panose="020B0606020202030204" pitchFamily="34" charset="0"/>
              </a:rPr>
              <a:t>. </a:t>
            </a:r>
            <a:r>
              <a:rPr lang="en-US" altLang="en-US" sz="2400" dirty="0" err="1">
                <a:latin typeface="Arial Narrow" panose="020B0606020202030204" pitchFamily="34" charset="0"/>
              </a:rPr>
              <a:t>Karena</a:t>
            </a:r>
            <a:r>
              <a:rPr lang="en-US" altLang="en-US" sz="2400" dirty="0">
                <a:latin typeface="Arial Narrow" panose="020B0606020202030204" pitchFamily="34" charset="0"/>
              </a:rPr>
              <a:t> </a:t>
            </a:r>
            <a:r>
              <a:rPr lang="en-US" altLang="en-US" sz="2400" dirty="0" err="1">
                <a:latin typeface="Arial Narrow" panose="020B0606020202030204" pitchFamily="34" charset="0"/>
              </a:rPr>
              <a:t>perbedaan</a:t>
            </a:r>
            <a:r>
              <a:rPr lang="en-US" altLang="en-US" sz="2400" dirty="0">
                <a:latin typeface="Arial Narrow" panose="020B0606020202030204" pitchFamily="34" charset="0"/>
              </a:rPr>
              <a:t> </a:t>
            </a:r>
            <a:r>
              <a:rPr lang="en-US" altLang="en-US" sz="2400" dirty="0" err="1">
                <a:latin typeface="Arial Narrow" panose="020B0606020202030204" pitchFamily="34" charset="0"/>
              </a:rPr>
              <a:t>dan</a:t>
            </a:r>
            <a:r>
              <a:rPr lang="en-US" altLang="en-US" sz="2400" dirty="0">
                <a:latin typeface="Arial Narrow" panose="020B0606020202030204" pitchFamily="34" charset="0"/>
              </a:rPr>
              <a:t> </a:t>
            </a:r>
            <a:r>
              <a:rPr lang="en-US" altLang="en-US" sz="2400" dirty="0" err="1">
                <a:latin typeface="Arial Narrow" panose="020B0606020202030204" pitchFamily="34" charset="0"/>
              </a:rPr>
              <a:t>ciri</a:t>
            </a:r>
            <a:r>
              <a:rPr lang="en-US" altLang="en-US" sz="2400" dirty="0">
                <a:latin typeface="Arial Narrow" panose="020B0606020202030204" pitchFamily="34" charset="0"/>
              </a:rPr>
              <a:t> </a:t>
            </a:r>
            <a:r>
              <a:rPr lang="en-US" altLang="en-US" sz="2400" dirty="0" err="1">
                <a:latin typeface="Arial Narrow" panose="020B0606020202030204" pitchFamily="34" charset="0"/>
              </a:rPr>
              <a:t>khas</a:t>
            </a:r>
            <a:r>
              <a:rPr lang="en-US" altLang="en-US" sz="2400" dirty="0">
                <a:latin typeface="Arial Narrow" panose="020B0606020202030204" pitchFamily="34" charset="0"/>
              </a:rPr>
              <a:t> </a:t>
            </a:r>
            <a:r>
              <a:rPr lang="en-US" altLang="en-US" sz="2400" dirty="0" err="1">
                <a:latin typeface="Arial Narrow" panose="020B0606020202030204" pitchFamily="34" charset="0"/>
              </a:rPr>
              <a:t>dari</a:t>
            </a:r>
            <a:r>
              <a:rPr lang="en-US" altLang="en-US" sz="2400" dirty="0">
                <a:latin typeface="Arial Narrow" panose="020B0606020202030204" pitchFamily="34" charset="0"/>
              </a:rPr>
              <a:t> </a:t>
            </a:r>
            <a:r>
              <a:rPr lang="en-US" altLang="en-US" sz="2400" dirty="0" err="1">
                <a:latin typeface="Arial Narrow" panose="020B0606020202030204" pitchFamily="34" charset="0"/>
              </a:rPr>
              <a:t>suatu</a:t>
            </a:r>
            <a:r>
              <a:rPr lang="en-US" altLang="en-US" sz="2400" dirty="0">
                <a:latin typeface="Arial Narrow" panose="020B0606020202030204" pitchFamily="34" charset="0"/>
              </a:rPr>
              <a:t> </a:t>
            </a:r>
            <a:r>
              <a:rPr lang="en-US" altLang="en-US" sz="2400" dirty="0" err="1">
                <a:latin typeface="Arial Narrow" panose="020B0606020202030204" pitchFamily="34" charset="0"/>
              </a:rPr>
              <a:t>barang</a:t>
            </a:r>
            <a:r>
              <a:rPr lang="en-US" altLang="en-US" sz="2400" dirty="0">
                <a:latin typeface="Arial Narrow" panose="020B0606020202030204" pitchFamily="34" charset="0"/>
              </a:rPr>
              <a:t>, </a:t>
            </a:r>
            <a:r>
              <a:rPr lang="en-US" altLang="en-US" sz="2400" dirty="0" err="1">
                <a:latin typeface="Arial Narrow" panose="020B0606020202030204" pitchFamily="34" charset="0"/>
              </a:rPr>
              <a:t>konsumen</a:t>
            </a:r>
            <a:r>
              <a:rPr lang="en-US" altLang="en-US" sz="2400" dirty="0">
                <a:latin typeface="Arial Narrow" panose="020B0606020202030204" pitchFamily="34" charset="0"/>
              </a:rPr>
              <a:t> </a:t>
            </a:r>
            <a:r>
              <a:rPr lang="en-US" altLang="en-US" sz="2400" dirty="0" err="1">
                <a:latin typeface="Arial Narrow" panose="020B0606020202030204" pitchFamily="34" charset="0"/>
              </a:rPr>
              <a:t>tidak</a:t>
            </a:r>
            <a:r>
              <a:rPr lang="en-US" altLang="en-US" sz="2400" dirty="0">
                <a:latin typeface="Arial Narrow" panose="020B0606020202030204" pitchFamily="34" charset="0"/>
              </a:rPr>
              <a:t> </a:t>
            </a:r>
            <a:r>
              <a:rPr lang="en-US" altLang="en-US" sz="2400" dirty="0" err="1">
                <a:latin typeface="Arial Narrow" panose="020B0606020202030204" pitchFamily="34" charset="0"/>
              </a:rPr>
              <a:t>akan</a:t>
            </a:r>
            <a:r>
              <a:rPr lang="en-US" altLang="en-US" sz="2400" dirty="0">
                <a:latin typeface="Arial Narrow" panose="020B0606020202030204" pitchFamily="34" charset="0"/>
              </a:rPr>
              <a:t> </a:t>
            </a:r>
            <a:r>
              <a:rPr lang="en-US" altLang="en-US" sz="2400" dirty="0" err="1">
                <a:latin typeface="Arial Narrow" panose="020B0606020202030204" pitchFamily="34" charset="0"/>
              </a:rPr>
              <a:t>mudah</a:t>
            </a:r>
            <a:r>
              <a:rPr lang="en-US" altLang="en-US" sz="2400" dirty="0">
                <a:latin typeface="Arial Narrow" panose="020B0606020202030204" pitchFamily="34" charset="0"/>
              </a:rPr>
              <a:t> </a:t>
            </a:r>
            <a:r>
              <a:rPr lang="en-US" altLang="en-US" sz="2400" dirty="0" err="1">
                <a:latin typeface="Arial Narrow" panose="020B0606020202030204" pitchFamily="34" charset="0"/>
              </a:rPr>
              <a:t>berpindah</a:t>
            </a:r>
            <a:r>
              <a:rPr lang="en-US" altLang="en-US" sz="2400" dirty="0">
                <a:latin typeface="Arial Narrow" panose="020B0606020202030204" pitchFamily="34" charset="0"/>
              </a:rPr>
              <a:t> </a:t>
            </a:r>
            <a:r>
              <a:rPr lang="en-US" altLang="en-US" sz="2400" dirty="0" err="1">
                <a:latin typeface="Arial Narrow" panose="020B0606020202030204" pitchFamily="34" charset="0"/>
              </a:rPr>
              <a:t>ke</a:t>
            </a:r>
            <a:r>
              <a:rPr lang="en-US" altLang="en-US" sz="2400" dirty="0">
                <a:latin typeface="Arial Narrow" panose="020B0606020202030204" pitchFamily="34" charset="0"/>
              </a:rPr>
              <a:t> </a:t>
            </a:r>
            <a:r>
              <a:rPr lang="en-US" altLang="en-US" sz="2400" dirty="0" err="1">
                <a:latin typeface="Arial Narrow" panose="020B0606020202030204" pitchFamily="34" charset="0"/>
              </a:rPr>
              <a:t>merek</a:t>
            </a:r>
            <a:r>
              <a:rPr lang="en-US" altLang="en-US" sz="2400" dirty="0">
                <a:latin typeface="Arial Narrow" panose="020B0606020202030204" pitchFamily="34" charset="0"/>
              </a:rPr>
              <a:t> lain, </a:t>
            </a:r>
            <a:r>
              <a:rPr lang="en-US" altLang="en-US" sz="2400" dirty="0" err="1">
                <a:latin typeface="Arial Narrow" panose="020B0606020202030204" pitchFamily="34" charset="0"/>
              </a:rPr>
              <a:t>dan</a:t>
            </a:r>
            <a:r>
              <a:rPr lang="en-US" altLang="en-US" sz="2400" dirty="0">
                <a:latin typeface="Arial Narrow" panose="020B0606020202030204" pitchFamily="34" charset="0"/>
              </a:rPr>
              <a:t> </a:t>
            </a:r>
            <a:r>
              <a:rPr lang="en-US" altLang="en-US" sz="2400" dirty="0" err="1">
                <a:latin typeface="Arial Narrow" panose="020B0606020202030204" pitchFamily="34" charset="0"/>
              </a:rPr>
              <a:t>tetap</a:t>
            </a:r>
            <a:r>
              <a:rPr lang="en-US" altLang="en-US" sz="2400" dirty="0">
                <a:latin typeface="Arial Narrow" panose="020B0606020202030204" pitchFamily="34" charset="0"/>
              </a:rPr>
              <a:t> </a:t>
            </a:r>
            <a:r>
              <a:rPr lang="en-US" altLang="en-US" sz="2400" dirty="0" err="1">
                <a:latin typeface="Arial Narrow" panose="020B0606020202030204" pitchFamily="34" charset="0"/>
              </a:rPr>
              <a:t>memilih</a:t>
            </a:r>
            <a:r>
              <a:rPr lang="en-US" altLang="en-US" sz="2400" dirty="0">
                <a:latin typeface="Arial Narrow" panose="020B0606020202030204" pitchFamily="34" charset="0"/>
              </a:rPr>
              <a:t> </a:t>
            </a:r>
            <a:r>
              <a:rPr lang="en-US" altLang="en-US" sz="2400" dirty="0" err="1">
                <a:latin typeface="Arial Narrow" panose="020B0606020202030204" pitchFamily="34" charset="0"/>
              </a:rPr>
              <a:t>merek</a:t>
            </a:r>
            <a:r>
              <a:rPr lang="en-US" altLang="en-US" sz="2400" dirty="0">
                <a:latin typeface="Arial Narrow" panose="020B0606020202030204" pitchFamily="34" charset="0"/>
              </a:rPr>
              <a:t> </a:t>
            </a:r>
            <a:r>
              <a:rPr lang="en-US" altLang="en-US" sz="2400" dirty="0" err="1">
                <a:latin typeface="Arial Narrow" panose="020B0606020202030204" pitchFamily="34" charset="0"/>
              </a:rPr>
              <a:t>tersebut</a:t>
            </a:r>
            <a:r>
              <a:rPr lang="en-US" altLang="en-US" sz="2400" dirty="0">
                <a:latin typeface="Arial Narrow" panose="020B0606020202030204" pitchFamily="34" charset="0"/>
              </a:rPr>
              <a:t> </a:t>
            </a:r>
            <a:r>
              <a:rPr lang="en-US" altLang="en-US" sz="2400" dirty="0" err="1">
                <a:latin typeface="Arial Narrow" panose="020B0606020202030204" pitchFamily="34" charset="0"/>
              </a:rPr>
              <a:t>walau</a:t>
            </a:r>
            <a:r>
              <a:rPr lang="en-US" altLang="en-US" sz="2400" dirty="0">
                <a:latin typeface="Arial Narrow" panose="020B0606020202030204" pitchFamily="34" charset="0"/>
              </a:rPr>
              <a:t> </a:t>
            </a:r>
            <a:r>
              <a:rPr lang="en-US" altLang="en-US" sz="2400" dirty="0" err="1">
                <a:latin typeface="Arial Narrow" panose="020B0606020202030204" pitchFamily="34" charset="0"/>
              </a:rPr>
              <a:t>produsen</a:t>
            </a:r>
            <a:r>
              <a:rPr lang="en-US" altLang="en-US" sz="2400" dirty="0">
                <a:latin typeface="Arial Narrow" panose="020B0606020202030204" pitchFamily="34" charset="0"/>
              </a:rPr>
              <a:t> </a:t>
            </a:r>
            <a:r>
              <a:rPr lang="en-US" altLang="en-US" sz="2400" dirty="0" err="1">
                <a:latin typeface="Arial Narrow" panose="020B0606020202030204" pitchFamily="34" charset="0"/>
              </a:rPr>
              <a:t>menaikkan</a:t>
            </a:r>
            <a:r>
              <a:rPr lang="en-US" altLang="en-US" sz="2400" dirty="0">
                <a:latin typeface="Arial Narrow" panose="020B0606020202030204" pitchFamily="34" charset="0"/>
              </a:rPr>
              <a:t> </a:t>
            </a:r>
            <a:r>
              <a:rPr lang="en-US" altLang="en-US" sz="2400" dirty="0" err="1">
                <a:latin typeface="Arial Narrow" panose="020B0606020202030204" pitchFamily="34" charset="0"/>
              </a:rPr>
              <a:t>harga</a:t>
            </a:r>
            <a:r>
              <a:rPr lang="en-US" altLang="en-US" sz="2400" dirty="0">
                <a:latin typeface="Arial Narrow" panose="020B0606020202030204" pitchFamily="34" charset="0"/>
              </a:rPr>
              <a:t>.</a:t>
            </a:r>
          </a:p>
          <a:p>
            <a:pPr marL="109728" indent="0" algn="just">
              <a:buNone/>
            </a:pPr>
            <a:endParaRPr lang="en-US" sz="2400" dirty="0">
              <a:latin typeface="Arial Narrow" panose="020B0606020202030204" pitchFamily="34" charset="0"/>
            </a:endParaRPr>
          </a:p>
        </p:txBody>
      </p:sp>
      <p:pic>
        <p:nvPicPr>
          <p:cNvPr id="5128" name="Picture 8" descr="6 Pcs] Aneka Shampo ALL VARIAN Semua Merk Shampoo dan Conditioner Sachet |  Shopee Indones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2" y="3516362"/>
            <a:ext cx="4191677" cy="3341638"/>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7 Sabun Mandi Cair Terbaik untuk Kulit yang Lebih Lembut dan Seh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59" y="3516362"/>
            <a:ext cx="4932041" cy="3341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569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260648"/>
            <a:ext cx="8229600" cy="4525963"/>
          </a:xfrm>
        </p:spPr>
        <p:txBody>
          <a:bodyPr>
            <a:normAutofit/>
          </a:bodyPr>
          <a:lstStyle/>
          <a:p>
            <a:pPr marL="0" indent="0" algn="just">
              <a:buNone/>
            </a:pPr>
            <a:r>
              <a:rPr lang="en-US" altLang="en-US" sz="2000" dirty="0" err="1">
                <a:latin typeface="Arial Narrow" panose="020B0606020202030204" pitchFamily="34" charset="0"/>
              </a:rPr>
              <a:t>Pada</a:t>
            </a:r>
            <a:r>
              <a:rPr lang="en-US" altLang="en-US" sz="2000" dirty="0">
                <a:latin typeface="Arial Narrow" panose="020B0606020202030204" pitchFamily="34" charset="0"/>
              </a:rPr>
              <a:t> </a:t>
            </a:r>
            <a:r>
              <a:rPr lang="en-US" altLang="en-US" sz="2000" dirty="0" err="1">
                <a:latin typeface="Arial Narrow" panose="020B0606020202030204" pitchFamily="34" charset="0"/>
              </a:rPr>
              <a:t>pasar</a:t>
            </a:r>
            <a:r>
              <a:rPr lang="en-US" altLang="en-US" sz="2000" dirty="0">
                <a:latin typeface="Arial Narrow" panose="020B0606020202030204" pitchFamily="34" charset="0"/>
              </a:rPr>
              <a:t> </a:t>
            </a:r>
            <a:r>
              <a:rPr lang="en-US" altLang="en-US" sz="2000" dirty="0" err="1">
                <a:latin typeface="Arial Narrow" panose="020B0606020202030204" pitchFamily="34" charset="0"/>
              </a:rPr>
              <a:t>persaingan</a:t>
            </a:r>
            <a:r>
              <a:rPr lang="en-US" altLang="en-US" sz="2000" dirty="0">
                <a:latin typeface="Arial Narrow" panose="020B0606020202030204" pitchFamily="34" charset="0"/>
              </a:rPr>
              <a:t> </a:t>
            </a:r>
            <a:r>
              <a:rPr lang="en-US" altLang="en-US" sz="2000" dirty="0" err="1">
                <a:latin typeface="Arial Narrow" panose="020B0606020202030204" pitchFamily="34" charset="0"/>
              </a:rPr>
              <a:t>monopolistik</a:t>
            </a:r>
            <a:r>
              <a:rPr lang="en-US" altLang="en-US" sz="2000" dirty="0">
                <a:latin typeface="Arial Narrow" panose="020B0606020202030204" pitchFamily="34" charset="0"/>
              </a:rPr>
              <a:t>, </a:t>
            </a:r>
            <a:r>
              <a:rPr lang="en-US" altLang="en-US" sz="2000" dirty="0" err="1">
                <a:latin typeface="Arial Narrow" panose="020B0606020202030204" pitchFamily="34" charset="0"/>
              </a:rPr>
              <a:t>harga</a:t>
            </a:r>
            <a:r>
              <a:rPr lang="en-US" altLang="en-US" sz="2000" dirty="0">
                <a:latin typeface="Arial Narrow" panose="020B0606020202030204" pitchFamily="34" charset="0"/>
              </a:rPr>
              <a:t> </a:t>
            </a:r>
            <a:r>
              <a:rPr lang="en-US" altLang="en-US" sz="2000" dirty="0" err="1">
                <a:latin typeface="Arial Narrow" panose="020B0606020202030204" pitchFamily="34" charset="0"/>
              </a:rPr>
              <a:t>bukanlah</a:t>
            </a:r>
            <a:r>
              <a:rPr lang="en-US" altLang="en-US" sz="2000" dirty="0">
                <a:latin typeface="Arial Narrow" panose="020B0606020202030204" pitchFamily="34" charset="0"/>
              </a:rPr>
              <a:t> </a:t>
            </a:r>
            <a:r>
              <a:rPr lang="en-US" altLang="en-US" sz="2000" dirty="0" err="1">
                <a:latin typeface="Arial Narrow" panose="020B0606020202030204" pitchFamily="34" charset="0"/>
              </a:rPr>
              <a:t>faktor</a:t>
            </a:r>
            <a:r>
              <a:rPr lang="en-US" altLang="en-US" sz="2000" dirty="0">
                <a:latin typeface="Arial Narrow" panose="020B0606020202030204" pitchFamily="34" charset="0"/>
              </a:rPr>
              <a:t> yang </a:t>
            </a:r>
            <a:r>
              <a:rPr lang="en-US" altLang="en-US" sz="2000" dirty="0" err="1">
                <a:latin typeface="Arial Narrow" panose="020B0606020202030204" pitchFamily="34" charset="0"/>
              </a:rPr>
              <a:t>bisamendongkrak</a:t>
            </a:r>
            <a:r>
              <a:rPr lang="en-US" altLang="en-US" sz="2000" dirty="0">
                <a:latin typeface="Arial Narrow" panose="020B0606020202030204" pitchFamily="34" charset="0"/>
              </a:rPr>
              <a:t> </a:t>
            </a:r>
            <a:r>
              <a:rPr lang="en-US" altLang="en-US" sz="2000" dirty="0" err="1">
                <a:latin typeface="Arial Narrow" panose="020B0606020202030204" pitchFamily="34" charset="0"/>
              </a:rPr>
              <a:t>penjualan</a:t>
            </a:r>
            <a:r>
              <a:rPr lang="en-US" altLang="en-US" sz="2000" dirty="0">
                <a:latin typeface="Arial Narrow" panose="020B0606020202030204" pitchFamily="34" charset="0"/>
              </a:rPr>
              <a:t>. </a:t>
            </a:r>
            <a:r>
              <a:rPr lang="en-US" altLang="en-US" sz="2000" dirty="0" err="1">
                <a:latin typeface="Arial Narrow" panose="020B0606020202030204" pitchFamily="34" charset="0"/>
              </a:rPr>
              <a:t>Bagaimana</a:t>
            </a:r>
            <a:r>
              <a:rPr lang="en-US" altLang="en-US" sz="2000" dirty="0">
                <a:latin typeface="Arial Narrow" panose="020B0606020202030204" pitchFamily="34" charset="0"/>
              </a:rPr>
              <a:t> </a:t>
            </a:r>
            <a:r>
              <a:rPr lang="en-US" altLang="en-US" sz="2000" dirty="0" err="1">
                <a:latin typeface="Arial Narrow" panose="020B0606020202030204" pitchFamily="34" charset="0"/>
              </a:rPr>
              <a:t>kemampuan</a:t>
            </a:r>
            <a:r>
              <a:rPr lang="en-US" altLang="en-US" sz="2000" dirty="0">
                <a:latin typeface="Arial Narrow" panose="020B0606020202030204" pitchFamily="34" charset="0"/>
              </a:rPr>
              <a:t> </a:t>
            </a:r>
            <a:r>
              <a:rPr lang="en-US" altLang="en-US" sz="2000" dirty="0" err="1">
                <a:latin typeface="Arial Narrow" panose="020B0606020202030204" pitchFamily="34" charset="0"/>
              </a:rPr>
              <a:t>perusahaan</a:t>
            </a:r>
            <a:r>
              <a:rPr lang="en-US" altLang="en-US" sz="2000" dirty="0">
                <a:latin typeface="Arial Narrow" panose="020B0606020202030204" pitchFamily="34" charset="0"/>
              </a:rPr>
              <a:t> </a:t>
            </a:r>
            <a:r>
              <a:rPr lang="en-US" altLang="en-US" sz="2000" dirty="0" err="1">
                <a:latin typeface="Arial Narrow" panose="020B0606020202030204" pitchFamily="34" charset="0"/>
              </a:rPr>
              <a:t>menciptakan</a:t>
            </a:r>
            <a:r>
              <a:rPr lang="en-US" altLang="en-US" sz="2000" dirty="0">
                <a:latin typeface="Arial Narrow" panose="020B0606020202030204" pitchFamily="34" charset="0"/>
              </a:rPr>
              <a:t> </a:t>
            </a:r>
            <a:r>
              <a:rPr lang="en-US" altLang="en-US" sz="2000" dirty="0" err="1">
                <a:latin typeface="Arial Narrow" panose="020B0606020202030204" pitchFamily="34" charset="0"/>
              </a:rPr>
              <a:t>citra</a:t>
            </a:r>
            <a:r>
              <a:rPr lang="en-US" altLang="en-US" sz="2000" dirty="0">
                <a:latin typeface="Arial Narrow" panose="020B0606020202030204" pitchFamily="34" charset="0"/>
              </a:rPr>
              <a:t> yang </a:t>
            </a:r>
            <a:r>
              <a:rPr lang="en-US" altLang="en-US" sz="2000" dirty="0" err="1">
                <a:latin typeface="Arial Narrow" panose="020B0606020202030204" pitchFamily="34" charset="0"/>
              </a:rPr>
              <a:t>baik</a:t>
            </a:r>
            <a:r>
              <a:rPr lang="en-US" altLang="en-US" sz="2000" dirty="0">
                <a:latin typeface="Arial Narrow" panose="020B0606020202030204" pitchFamily="34" charset="0"/>
              </a:rPr>
              <a:t> di </a:t>
            </a:r>
            <a:r>
              <a:rPr lang="en-US" altLang="en-US" sz="2000" dirty="0" err="1">
                <a:latin typeface="Arial Narrow" panose="020B0606020202030204" pitchFamily="34" charset="0"/>
              </a:rPr>
              <a:t>dalam</a:t>
            </a:r>
            <a:r>
              <a:rPr lang="en-US" altLang="en-US" sz="2000" dirty="0">
                <a:latin typeface="Arial Narrow" panose="020B0606020202030204" pitchFamily="34" charset="0"/>
              </a:rPr>
              <a:t> </a:t>
            </a:r>
            <a:r>
              <a:rPr lang="en-US" altLang="en-US" sz="2000" dirty="0" err="1">
                <a:latin typeface="Arial Narrow" panose="020B0606020202030204" pitchFamily="34" charset="0"/>
              </a:rPr>
              <a:t>benak</a:t>
            </a:r>
            <a:r>
              <a:rPr lang="en-US" altLang="en-US" sz="2000" dirty="0">
                <a:latin typeface="Arial Narrow" panose="020B0606020202030204" pitchFamily="34" charset="0"/>
              </a:rPr>
              <a:t> </a:t>
            </a:r>
            <a:r>
              <a:rPr lang="en-US" altLang="en-US" sz="2000" dirty="0" err="1">
                <a:latin typeface="Arial Narrow" panose="020B0606020202030204" pitchFamily="34" charset="0"/>
              </a:rPr>
              <a:t>masyarakat</a:t>
            </a:r>
            <a:r>
              <a:rPr lang="en-US" altLang="en-US" sz="2000" dirty="0">
                <a:latin typeface="Arial Narrow" panose="020B0606020202030204" pitchFamily="34" charset="0"/>
              </a:rPr>
              <a:t>, </a:t>
            </a:r>
            <a:r>
              <a:rPr lang="en-US" altLang="en-US" sz="2000" dirty="0" err="1">
                <a:latin typeface="Arial Narrow" panose="020B0606020202030204" pitchFamily="34" charset="0"/>
              </a:rPr>
              <a:t>sehingga</a:t>
            </a:r>
            <a:r>
              <a:rPr lang="en-US" altLang="en-US" sz="2000" dirty="0">
                <a:latin typeface="Arial Narrow" panose="020B0606020202030204" pitchFamily="34" charset="0"/>
              </a:rPr>
              <a:t> </a:t>
            </a:r>
            <a:r>
              <a:rPr lang="en-US" altLang="en-US" sz="2000" dirty="0" err="1">
                <a:latin typeface="Arial Narrow" panose="020B0606020202030204" pitchFamily="34" charset="0"/>
              </a:rPr>
              <a:t>membuat</a:t>
            </a:r>
            <a:r>
              <a:rPr lang="en-US" altLang="en-US" sz="2000" dirty="0">
                <a:latin typeface="Arial Narrow" panose="020B0606020202030204" pitchFamily="34" charset="0"/>
              </a:rPr>
              <a:t> </a:t>
            </a:r>
            <a:r>
              <a:rPr lang="en-US" altLang="en-US" sz="2000" dirty="0" err="1">
                <a:latin typeface="Arial Narrow" panose="020B0606020202030204" pitchFamily="34" charset="0"/>
              </a:rPr>
              <a:t>mereka</a:t>
            </a:r>
            <a:r>
              <a:rPr lang="en-US" altLang="en-US" sz="2000" dirty="0">
                <a:latin typeface="Arial Narrow" panose="020B0606020202030204" pitchFamily="34" charset="0"/>
              </a:rPr>
              <a:t> </a:t>
            </a:r>
            <a:r>
              <a:rPr lang="en-US" altLang="en-US" sz="2000" dirty="0" err="1">
                <a:latin typeface="Arial Narrow" panose="020B0606020202030204" pitchFamily="34" charset="0"/>
              </a:rPr>
              <a:t>mau</a:t>
            </a:r>
            <a:r>
              <a:rPr lang="en-US" altLang="en-US" sz="2000" dirty="0">
                <a:latin typeface="Arial Narrow" panose="020B0606020202030204" pitchFamily="34" charset="0"/>
              </a:rPr>
              <a:t> </a:t>
            </a:r>
            <a:r>
              <a:rPr lang="en-US" altLang="en-US" sz="2000" dirty="0" err="1">
                <a:latin typeface="Arial Narrow" panose="020B0606020202030204" pitchFamily="34" charset="0"/>
              </a:rPr>
              <a:t>membeli</a:t>
            </a:r>
            <a:r>
              <a:rPr lang="en-US" altLang="en-US" sz="2000" dirty="0">
                <a:latin typeface="Arial Narrow" panose="020B0606020202030204" pitchFamily="34" charset="0"/>
              </a:rPr>
              <a:t> </a:t>
            </a:r>
            <a:r>
              <a:rPr lang="en-US" altLang="en-US" sz="2000" dirty="0" err="1">
                <a:latin typeface="Arial Narrow" panose="020B0606020202030204" pitchFamily="34" charset="0"/>
              </a:rPr>
              <a:t>produk</a:t>
            </a:r>
            <a:r>
              <a:rPr lang="en-US" altLang="en-US" sz="2000" dirty="0">
                <a:latin typeface="Arial Narrow" panose="020B0606020202030204" pitchFamily="34" charset="0"/>
              </a:rPr>
              <a:t> </a:t>
            </a:r>
            <a:r>
              <a:rPr lang="en-US" altLang="en-US" sz="2000" dirty="0" err="1">
                <a:latin typeface="Arial Narrow" panose="020B0606020202030204" pitchFamily="34" charset="0"/>
              </a:rPr>
              <a:t>tersebut</a:t>
            </a:r>
            <a:r>
              <a:rPr lang="en-US" altLang="en-US" sz="2000" dirty="0">
                <a:latin typeface="Arial Narrow" panose="020B0606020202030204" pitchFamily="34" charset="0"/>
              </a:rPr>
              <a:t> </a:t>
            </a:r>
            <a:r>
              <a:rPr lang="en-US" altLang="en-US" sz="2000" dirty="0" err="1">
                <a:latin typeface="Arial Narrow" panose="020B0606020202030204" pitchFamily="34" charset="0"/>
              </a:rPr>
              <a:t>meskipun</a:t>
            </a:r>
            <a:r>
              <a:rPr lang="en-US" altLang="en-US" sz="2000" dirty="0">
                <a:latin typeface="Arial Narrow" panose="020B0606020202030204" pitchFamily="34" charset="0"/>
              </a:rPr>
              <a:t> </a:t>
            </a:r>
            <a:r>
              <a:rPr lang="en-US" altLang="en-US" sz="2000" dirty="0" err="1">
                <a:latin typeface="Arial Narrow" panose="020B0606020202030204" pitchFamily="34" charset="0"/>
              </a:rPr>
              <a:t>dengan</a:t>
            </a:r>
            <a:r>
              <a:rPr lang="en-US" altLang="en-US" sz="2000" dirty="0">
                <a:latin typeface="Arial Narrow" panose="020B0606020202030204" pitchFamily="34" charset="0"/>
              </a:rPr>
              <a:t> </a:t>
            </a:r>
            <a:r>
              <a:rPr lang="en-US" altLang="en-US" sz="2000" dirty="0" err="1">
                <a:latin typeface="Arial Narrow" panose="020B0606020202030204" pitchFamily="34" charset="0"/>
              </a:rPr>
              <a:t>harga</a:t>
            </a:r>
            <a:r>
              <a:rPr lang="en-US" altLang="en-US" sz="2000" dirty="0">
                <a:latin typeface="Arial Narrow" panose="020B0606020202030204" pitchFamily="34" charset="0"/>
              </a:rPr>
              <a:t> </a:t>
            </a:r>
            <a:r>
              <a:rPr lang="en-US" altLang="en-US" sz="2000" dirty="0" err="1">
                <a:latin typeface="Arial Narrow" panose="020B0606020202030204" pitchFamily="34" charset="0"/>
              </a:rPr>
              <a:t>mahal</a:t>
            </a:r>
            <a:r>
              <a:rPr lang="en-US" altLang="en-US" sz="2000" dirty="0">
                <a:latin typeface="Arial Narrow" panose="020B0606020202030204" pitchFamily="34" charset="0"/>
              </a:rPr>
              <a:t> </a:t>
            </a:r>
            <a:r>
              <a:rPr lang="en-US" altLang="en-US" sz="2000" dirty="0" err="1">
                <a:latin typeface="Arial Narrow" panose="020B0606020202030204" pitchFamily="34" charset="0"/>
              </a:rPr>
              <a:t>akan</a:t>
            </a:r>
            <a:r>
              <a:rPr lang="en-US" altLang="en-US" sz="2000" dirty="0">
                <a:latin typeface="Arial Narrow" panose="020B0606020202030204" pitchFamily="34" charset="0"/>
              </a:rPr>
              <a:t> </a:t>
            </a:r>
            <a:r>
              <a:rPr lang="en-US" altLang="en-US" sz="2000" dirty="0" err="1">
                <a:latin typeface="Arial Narrow" panose="020B0606020202030204" pitchFamily="34" charset="0"/>
              </a:rPr>
              <a:t>sangat</a:t>
            </a:r>
            <a:r>
              <a:rPr lang="en-US" altLang="en-US" sz="2000" dirty="0">
                <a:latin typeface="Arial Narrow" panose="020B0606020202030204" pitchFamily="34" charset="0"/>
              </a:rPr>
              <a:t> </a:t>
            </a:r>
            <a:r>
              <a:rPr lang="en-US" altLang="en-US" sz="2000" dirty="0" err="1">
                <a:latin typeface="Arial Narrow" panose="020B0606020202030204" pitchFamily="34" charset="0"/>
              </a:rPr>
              <a:t>berpengaruh</a:t>
            </a:r>
            <a:r>
              <a:rPr lang="en-US" altLang="en-US" sz="2000" dirty="0">
                <a:latin typeface="Arial Narrow" panose="020B0606020202030204" pitchFamily="34" charset="0"/>
              </a:rPr>
              <a:t> </a:t>
            </a:r>
            <a:r>
              <a:rPr lang="en-US" altLang="en-US" sz="2000" dirty="0" err="1">
                <a:latin typeface="Arial Narrow" panose="020B0606020202030204" pitchFamily="34" charset="0"/>
              </a:rPr>
              <a:t>terhadap</a:t>
            </a:r>
            <a:r>
              <a:rPr lang="en-US" altLang="en-US" sz="2000" dirty="0">
                <a:latin typeface="Arial Narrow" panose="020B0606020202030204" pitchFamily="34" charset="0"/>
              </a:rPr>
              <a:t> </a:t>
            </a:r>
            <a:r>
              <a:rPr lang="en-US" altLang="en-US" sz="2000" dirty="0" err="1">
                <a:latin typeface="Arial Narrow" panose="020B0606020202030204" pitchFamily="34" charset="0"/>
              </a:rPr>
              <a:t>penjualan</a:t>
            </a:r>
            <a:r>
              <a:rPr lang="en-US" altLang="en-US" sz="2000" dirty="0">
                <a:latin typeface="Arial Narrow" panose="020B0606020202030204" pitchFamily="34" charset="0"/>
              </a:rPr>
              <a:t> </a:t>
            </a:r>
            <a:r>
              <a:rPr lang="en-US" altLang="en-US" sz="2000" dirty="0" err="1">
                <a:latin typeface="Arial Narrow" panose="020B0606020202030204" pitchFamily="34" charset="0"/>
              </a:rPr>
              <a:t>perusahaan</a:t>
            </a:r>
            <a:r>
              <a:rPr lang="en-US" altLang="en-US" sz="2000" dirty="0">
                <a:latin typeface="Arial Narrow" panose="020B0606020202030204" pitchFamily="34" charset="0"/>
              </a:rPr>
              <a:t>. </a:t>
            </a:r>
          </a:p>
          <a:p>
            <a:pPr marL="0" indent="0" algn="just">
              <a:buNone/>
            </a:pPr>
            <a:endParaRPr lang="en-US" altLang="en-US" sz="2000" dirty="0">
              <a:latin typeface="Arial Narrow" panose="020B0606020202030204" pitchFamily="34" charset="0"/>
            </a:endParaRPr>
          </a:p>
          <a:p>
            <a:pPr marL="0" indent="0" algn="just">
              <a:buNone/>
            </a:pPr>
            <a:r>
              <a:rPr lang="en-US" altLang="en-US" sz="2000" dirty="0" err="1">
                <a:latin typeface="Arial Narrow" panose="020B0606020202030204" pitchFamily="34" charset="0"/>
              </a:rPr>
              <a:t>Oleh</a:t>
            </a:r>
            <a:r>
              <a:rPr lang="en-US" altLang="en-US" sz="2000" dirty="0">
                <a:latin typeface="Arial Narrow" panose="020B0606020202030204" pitchFamily="34" charset="0"/>
              </a:rPr>
              <a:t> </a:t>
            </a:r>
            <a:r>
              <a:rPr lang="en-US" altLang="en-US" sz="2000" dirty="0" err="1">
                <a:latin typeface="Arial Narrow" panose="020B0606020202030204" pitchFamily="34" charset="0"/>
              </a:rPr>
              <a:t>karenanya</a:t>
            </a:r>
            <a:r>
              <a:rPr lang="en-US" altLang="en-US" sz="2000" dirty="0">
                <a:latin typeface="Arial Narrow" panose="020B0606020202030204" pitchFamily="34" charset="0"/>
              </a:rPr>
              <a:t>, </a:t>
            </a:r>
            <a:r>
              <a:rPr lang="en-US" altLang="en-US" sz="2000" dirty="0" err="1">
                <a:latin typeface="Arial Narrow" panose="020B0606020202030204" pitchFamily="34" charset="0"/>
              </a:rPr>
              <a:t>perusahaan</a:t>
            </a:r>
            <a:r>
              <a:rPr lang="en-US" altLang="en-US" sz="2000" dirty="0">
                <a:latin typeface="Arial Narrow" panose="020B0606020202030204" pitchFamily="34" charset="0"/>
              </a:rPr>
              <a:t> yang </a:t>
            </a:r>
            <a:r>
              <a:rPr lang="en-US" altLang="en-US" sz="2000" dirty="0" err="1">
                <a:latin typeface="Arial Narrow" panose="020B0606020202030204" pitchFamily="34" charset="0"/>
              </a:rPr>
              <a:t>berada</a:t>
            </a:r>
            <a:r>
              <a:rPr lang="en-US" altLang="en-US" sz="2000" dirty="0">
                <a:latin typeface="Arial Narrow" panose="020B0606020202030204" pitchFamily="34" charset="0"/>
              </a:rPr>
              <a:t> </a:t>
            </a:r>
            <a:r>
              <a:rPr lang="en-US" altLang="en-US" sz="2000" dirty="0" err="1">
                <a:latin typeface="Arial Narrow" panose="020B0606020202030204" pitchFamily="34" charset="0"/>
              </a:rPr>
              <a:t>dalam</a:t>
            </a:r>
            <a:r>
              <a:rPr lang="en-US" altLang="en-US" sz="2000" dirty="0">
                <a:latin typeface="Arial Narrow" panose="020B0606020202030204" pitchFamily="34" charset="0"/>
              </a:rPr>
              <a:t> </a:t>
            </a:r>
            <a:r>
              <a:rPr lang="en-US" altLang="en-US" sz="2000" dirty="0" err="1">
                <a:latin typeface="Arial Narrow" panose="020B0606020202030204" pitchFamily="34" charset="0"/>
              </a:rPr>
              <a:t>pasar</a:t>
            </a:r>
            <a:r>
              <a:rPr lang="en-US" altLang="en-US" sz="2000" dirty="0">
                <a:latin typeface="Arial Narrow" panose="020B0606020202030204" pitchFamily="34" charset="0"/>
              </a:rPr>
              <a:t> </a:t>
            </a:r>
            <a:r>
              <a:rPr lang="en-US" altLang="en-US" sz="2000" dirty="0" err="1">
                <a:latin typeface="Arial Narrow" panose="020B0606020202030204" pitchFamily="34" charset="0"/>
              </a:rPr>
              <a:t>monopolistik</a:t>
            </a:r>
            <a:r>
              <a:rPr lang="en-US" altLang="en-US" sz="2000" dirty="0">
                <a:latin typeface="Arial Narrow" panose="020B0606020202030204" pitchFamily="34" charset="0"/>
              </a:rPr>
              <a:t> </a:t>
            </a:r>
            <a:r>
              <a:rPr lang="en-US" altLang="en-US" sz="2000" dirty="0" err="1">
                <a:latin typeface="Arial Narrow" panose="020B0606020202030204" pitchFamily="34" charset="0"/>
              </a:rPr>
              <a:t>harus</a:t>
            </a:r>
            <a:r>
              <a:rPr lang="en-US" altLang="en-US" sz="2000" dirty="0">
                <a:latin typeface="Arial Narrow" panose="020B0606020202030204" pitchFamily="34" charset="0"/>
              </a:rPr>
              <a:t> </a:t>
            </a:r>
            <a:r>
              <a:rPr lang="en-US" altLang="en-US" sz="2000" dirty="0" err="1">
                <a:latin typeface="Arial Narrow" panose="020B0606020202030204" pitchFamily="34" charset="0"/>
              </a:rPr>
              <a:t>aktif</a:t>
            </a:r>
            <a:r>
              <a:rPr lang="en-US" altLang="en-US" sz="2000" dirty="0">
                <a:latin typeface="Arial Narrow" panose="020B0606020202030204" pitchFamily="34" charset="0"/>
              </a:rPr>
              <a:t> </a:t>
            </a:r>
            <a:r>
              <a:rPr lang="en-US" altLang="en-US" sz="2000" dirty="0" err="1">
                <a:latin typeface="Arial Narrow" panose="020B0606020202030204" pitchFamily="34" charset="0"/>
              </a:rPr>
              <a:t>mempromosikan</a:t>
            </a:r>
            <a:r>
              <a:rPr lang="en-US" altLang="en-US" sz="2000" dirty="0">
                <a:latin typeface="Arial Narrow" panose="020B0606020202030204" pitchFamily="34" charset="0"/>
              </a:rPr>
              <a:t> </a:t>
            </a:r>
            <a:r>
              <a:rPr lang="en-US" altLang="en-US" sz="2000" dirty="0" err="1">
                <a:latin typeface="Arial Narrow" panose="020B0606020202030204" pitchFamily="34" charset="0"/>
              </a:rPr>
              <a:t>produk</a:t>
            </a:r>
            <a:r>
              <a:rPr lang="en-US" altLang="en-US" sz="2000" dirty="0">
                <a:latin typeface="Arial Narrow" panose="020B0606020202030204" pitchFamily="34" charset="0"/>
              </a:rPr>
              <a:t> </a:t>
            </a:r>
            <a:r>
              <a:rPr lang="en-US" altLang="en-US" sz="2000" dirty="0" err="1">
                <a:latin typeface="Arial Narrow" panose="020B0606020202030204" pitchFamily="34" charset="0"/>
              </a:rPr>
              <a:t>sekaligus</a:t>
            </a:r>
            <a:r>
              <a:rPr lang="en-US" altLang="en-US" sz="2000" dirty="0">
                <a:latin typeface="Arial Narrow" panose="020B0606020202030204" pitchFamily="34" charset="0"/>
              </a:rPr>
              <a:t> </a:t>
            </a:r>
            <a:r>
              <a:rPr lang="en-US" altLang="en-US" sz="2000" dirty="0" err="1">
                <a:latin typeface="Arial Narrow" panose="020B0606020202030204" pitchFamily="34" charset="0"/>
              </a:rPr>
              <a:t>menjaga</a:t>
            </a:r>
            <a:r>
              <a:rPr lang="en-US" altLang="en-US" sz="2000" dirty="0">
                <a:latin typeface="Arial Narrow" panose="020B0606020202030204" pitchFamily="34" charset="0"/>
              </a:rPr>
              <a:t> </a:t>
            </a:r>
            <a:r>
              <a:rPr lang="en-US" altLang="en-US" sz="2000" dirty="0" err="1">
                <a:latin typeface="Arial Narrow" panose="020B0606020202030204" pitchFamily="34" charset="0"/>
              </a:rPr>
              <a:t>citra</a:t>
            </a:r>
            <a:r>
              <a:rPr lang="en-US" altLang="en-US" sz="2000" dirty="0">
                <a:latin typeface="Arial Narrow" panose="020B0606020202030204" pitchFamily="34" charset="0"/>
              </a:rPr>
              <a:t> </a:t>
            </a:r>
            <a:r>
              <a:rPr lang="en-US" altLang="en-US" sz="2000" dirty="0" err="1">
                <a:latin typeface="Arial Narrow" panose="020B0606020202030204" pitchFamily="34" charset="0"/>
              </a:rPr>
              <a:t>perusahaannya</a:t>
            </a:r>
            <a:r>
              <a:rPr lang="en-US" altLang="en-US" sz="2000" dirty="0">
                <a:latin typeface="Arial Narrow" panose="020B0606020202030204" pitchFamily="34" charset="0"/>
              </a:rPr>
              <a:t>.</a:t>
            </a:r>
          </a:p>
          <a:p>
            <a:endParaRPr lang="en-US" dirty="0"/>
          </a:p>
        </p:txBody>
      </p:sp>
      <p:pic>
        <p:nvPicPr>
          <p:cNvPr id="4" name="Picture 6" descr="Pengertian, Ciri-ciri dan Contoh Pasar Monopolistik, Oligopoli dan Duopo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284984"/>
            <a:ext cx="6516216"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753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4474840" cy="4666523"/>
          </a:xfrm>
        </p:spPr>
        <p:txBody>
          <a:bodyPr>
            <a:normAutofit/>
          </a:bodyPr>
          <a:lstStyle/>
          <a:p>
            <a:pPr marL="342900" indent="-342900" algn="just">
              <a:buNone/>
              <a:defRPr/>
            </a:pPr>
            <a:r>
              <a:rPr lang="en-US" sz="2000" dirty="0">
                <a:latin typeface="Arial Narrow" panose="020B0606020202030204" pitchFamily="34" charset="0"/>
              </a:rPr>
              <a:t>1. </a:t>
            </a:r>
            <a:r>
              <a:rPr lang="en-US" sz="2000" dirty="0" err="1">
                <a:latin typeface="Arial Narrow" panose="020B0606020202030204" pitchFamily="34" charset="0"/>
              </a:rPr>
              <a:t>Setiap</a:t>
            </a:r>
            <a:r>
              <a:rPr lang="en-US" sz="2000" dirty="0">
                <a:latin typeface="Arial Narrow" panose="020B0606020202030204" pitchFamily="34" charset="0"/>
              </a:rPr>
              <a:t>  </a:t>
            </a:r>
            <a:r>
              <a:rPr lang="en-US" sz="2000" dirty="0" err="1">
                <a:latin typeface="Arial Narrow" panose="020B0606020202030204" pitchFamily="34" charset="0"/>
              </a:rPr>
              <a:t>perusahaan</a:t>
            </a:r>
            <a:r>
              <a:rPr lang="en-US" sz="2000" dirty="0">
                <a:latin typeface="Arial Narrow" panose="020B0606020202030204" pitchFamily="34" charset="0"/>
              </a:rPr>
              <a:t>  </a:t>
            </a:r>
            <a:r>
              <a:rPr lang="en-US" sz="2000" dirty="0" err="1">
                <a:latin typeface="Arial Narrow" panose="020B0606020202030204" pitchFamily="34" charset="0"/>
              </a:rPr>
              <a:t>dalam</a:t>
            </a:r>
            <a:r>
              <a:rPr lang="en-US" sz="2000" dirty="0">
                <a:latin typeface="Arial Narrow" panose="020B0606020202030204" pitchFamily="34" charset="0"/>
              </a:rPr>
              <a:t>  </a:t>
            </a:r>
            <a:r>
              <a:rPr lang="en-US" sz="2000" dirty="0" err="1">
                <a:latin typeface="Arial Narrow" panose="020B0606020202030204" pitchFamily="34" charset="0"/>
              </a:rPr>
              <a:t>menentukan</a:t>
            </a:r>
            <a:r>
              <a:rPr lang="en-US" sz="2000" dirty="0">
                <a:latin typeface="Arial Narrow" panose="020B0606020202030204" pitchFamily="34" charset="0"/>
              </a:rPr>
              <a:t>  </a:t>
            </a:r>
            <a:r>
              <a:rPr lang="en-US" sz="2000" dirty="0" err="1">
                <a:latin typeface="Arial Narrow" panose="020B0606020202030204" pitchFamily="34" charset="0"/>
              </a:rPr>
              <a:t>keputusannya</a:t>
            </a:r>
            <a:r>
              <a:rPr lang="en-US" sz="2000" dirty="0">
                <a:latin typeface="Arial Narrow" panose="020B0606020202030204" pitchFamily="34" charset="0"/>
              </a:rPr>
              <a:t> </a:t>
            </a:r>
            <a:r>
              <a:rPr lang="en-US" sz="2000" dirty="0" err="1">
                <a:latin typeface="Arial Narrow" panose="020B0606020202030204" pitchFamily="34" charset="0"/>
              </a:rPr>
              <a:t>tidak</a:t>
            </a:r>
            <a:r>
              <a:rPr lang="en-US" sz="2000" dirty="0">
                <a:latin typeface="Arial Narrow" panose="020B0606020202030204" pitchFamily="34" charset="0"/>
              </a:rPr>
              <a:t> </a:t>
            </a:r>
            <a:r>
              <a:rPr lang="en-US" sz="2000" dirty="0" err="1">
                <a:latin typeface="Arial Narrow" panose="020B0606020202030204" pitchFamily="34" charset="0"/>
              </a:rPr>
              <a:t>tergantung</a:t>
            </a:r>
            <a:r>
              <a:rPr lang="en-US" sz="2000" dirty="0">
                <a:latin typeface="Arial Narrow" panose="020B0606020202030204" pitchFamily="34" charset="0"/>
              </a:rPr>
              <a:t> </a:t>
            </a:r>
            <a:r>
              <a:rPr lang="en-US" sz="2000" dirty="0" err="1">
                <a:latin typeface="Arial Narrow" panose="020B0606020202030204" pitchFamily="34" charset="0"/>
              </a:rPr>
              <a:t>pada</a:t>
            </a:r>
            <a:r>
              <a:rPr lang="en-US" sz="2000" dirty="0">
                <a:latin typeface="Arial Narrow" panose="020B0606020202030204" pitchFamily="34" charset="0"/>
              </a:rPr>
              <a:t> </a:t>
            </a:r>
            <a:r>
              <a:rPr lang="en-US" sz="2000" dirty="0" err="1">
                <a:latin typeface="Arial Narrow" panose="020B0606020202030204" pitchFamily="34" charset="0"/>
              </a:rPr>
              <a:t>perusahaan</a:t>
            </a:r>
            <a:r>
              <a:rPr lang="en-US" sz="2000" dirty="0">
                <a:latin typeface="Arial Narrow" panose="020B0606020202030204" pitchFamily="34" charset="0"/>
              </a:rPr>
              <a:t> </a:t>
            </a:r>
            <a:r>
              <a:rPr lang="en-US" sz="2000" dirty="0" err="1">
                <a:latin typeface="Arial Narrow" panose="020B0606020202030204" pitchFamily="34" charset="0"/>
              </a:rPr>
              <a:t>lainnya</a:t>
            </a:r>
            <a:r>
              <a:rPr lang="en-US" sz="2000" dirty="0">
                <a:latin typeface="Arial Narrow" panose="020B0606020202030204" pitchFamily="34" charset="0"/>
              </a:rPr>
              <a:t>, </a:t>
            </a:r>
            <a:r>
              <a:rPr lang="en-US" sz="2000" dirty="0" err="1">
                <a:latin typeface="Arial Narrow" panose="020B0606020202030204" pitchFamily="34" charset="0"/>
              </a:rPr>
              <a:t>karena</a:t>
            </a:r>
            <a:r>
              <a:rPr lang="en-US" sz="2000" dirty="0">
                <a:latin typeface="Arial Narrow" panose="020B0606020202030204" pitchFamily="34" charset="0"/>
              </a:rPr>
              <a:t> </a:t>
            </a:r>
            <a:r>
              <a:rPr lang="en-US" sz="2000" dirty="0" err="1">
                <a:latin typeface="Arial Narrow" panose="020B0606020202030204" pitchFamily="34" charset="0"/>
              </a:rPr>
              <a:t>itu</a:t>
            </a:r>
            <a:r>
              <a:rPr lang="en-US" sz="2000" dirty="0">
                <a:latin typeface="Arial Narrow" panose="020B0606020202030204" pitchFamily="34" charset="0"/>
              </a:rPr>
              <a:t> </a:t>
            </a:r>
            <a:r>
              <a:rPr lang="en-US" sz="2000" dirty="0" err="1">
                <a:latin typeface="Arial Narrow" panose="020B0606020202030204" pitchFamily="34" charset="0"/>
              </a:rPr>
              <a:t>setiap</a:t>
            </a:r>
            <a:r>
              <a:rPr lang="en-US" sz="2000" dirty="0">
                <a:latin typeface="Arial Narrow" panose="020B0606020202030204" pitchFamily="34" charset="0"/>
              </a:rPr>
              <a:t> </a:t>
            </a:r>
            <a:r>
              <a:rPr lang="en-US" sz="2000" dirty="0" err="1">
                <a:latin typeface="Arial Narrow" panose="020B0606020202030204" pitchFamily="34" charset="0"/>
              </a:rPr>
              <a:t>perusahaan</a:t>
            </a:r>
            <a:r>
              <a:rPr lang="en-US" sz="2000" dirty="0">
                <a:latin typeface="Arial Narrow" panose="020B0606020202030204" pitchFamily="34" charset="0"/>
              </a:rPr>
              <a:t> </a:t>
            </a:r>
            <a:r>
              <a:rPr lang="en-US" sz="2000" dirty="0" err="1">
                <a:latin typeface="Arial Narrow" panose="020B0606020202030204" pitchFamily="34" charset="0"/>
              </a:rPr>
              <a:t>menganggapbahwa</a:t>
            </a:r>
            <a:r>
              <a:rPr lang="en-US" sz="2000" dirty="0">
                <a:latin typeface="Arial Narrow" panose="020B0606020202030204" pitchFamily="34" charset="0"/>
              </a:rPr>
              <a:t> </a:t>
            </a:r>
            <a:r>
              <a:rPr lang="en-US" sz="2000" dirty="0" err="1">
                <a:latin typeface="Arial Narrow" panose="020B0606020202030204" pitchFamily="34" charset="0"/>
              </a:rPr>
              <a:t>harga-harga</a:t>
            </a:r>
            <a:r>
              <a:rPr lang="en-US" sz="2000" dirty="0">
                <a:latin typeface="Arial Narrow" panose="020B0606020202030204" pitchFamily="34" charset="0"/>
              </a:rPr>
              <a:t> </a:t>
            </a:r>
            <a:r>
              <a:rPr lang="en-US" sz="2000" dirty="0" err="1">
                <a:latin typeface="Arial Narrow" panose="020B0606020202030204" pitchFamily="34" charset="0"/>
              </a:rPr>
              <a:t>pesaing</a:t>
            </a:r>
            <a:r>
              <a:rPr lang="en-US" sz="2000" dirty="0">
                <a:latin typeface="Arial Narrow" panose="020B0606020202030204" pitchFamily="34" charset="0"/>
              </a:rPr>
              <a:t>, </a:t>
            </a:r>
            <a:r>
              <a:rPr lang="en-US" sz="2000" dirty="0" err="1">
                <a:latin typeface="Arial Narrow" panose="020B0606020202030204" pitchFamily="34" charset="0"/>
              </a:rPr>
              <a:t>iklan</a:t>
            </a:r>
            <a:r>
              <a:rPr lang="en-US" sz="2000" dirty="0">
                <a:latin typeface="Arial Narrow" panose="020B0606020202030204" pitchFamily="34" charset="0"/>
              </a:rPr>
              <a:t> </a:t>
            </a:r>
            <a:r>
              <a:rPr lang="en-US" sz="2000" dirty="0" err="1">
                <a:latin typeface="Arial Narrow" panose="020B0606020202030204" pitchFamily="34" charset="0"/>
              </a:rPr>
              <a:t>dari</a:t>
            </a:r>
            <a:r>
              <a:rPr lang="en-US" sz="2000" dirty="0">
                <a:latin typeface="Arial Narrow" panose="020B0606020202030204" pitchFamily="34" charset="0"/>
              </a:rPr>
              <a:t> </a:t>
            </a:r>
            <a:r>
              <a:rPr lang="en-US" sz="2000" dirty="0" err="1">
                <a:latin typeface="Arial Narrow" panose="020B0606020202030204" pitchFamily="34" charset="0"/>
              </a:rPr>
              <a:t>pesaing</a:t>
            </a:r>
            <a:r>
              <a:rPr lang="en-US" sz="2000" dirty="0">
                <a:latin typeface="Arial Narrow" panose="020B0606020202030204" pitchFamily="34" charset="0"/>
              </a:rPr>
              <a:t> </a:t>
            </a:r>
            <a:r>
              <a:rPr lang="en-US" sz="2000" dirty="0" err="1">
                <a:latin typeface="Arial Narrow" panose="020B0606020202030204" pitchFamily="34" charset="0"/>
              </a:rPr>
              <a:t>tidak</a:t>
            </a:r>
            <a:r>
              <a:rPr lang="en-US" sz="2000" dirty="0">
                <a:latin typeface="Arial Narrow" panose="020B0606020202030204" pitchFamily="34" charset="0"/>
              </a:rPr>
              <a:t> </a:t>
            </a:r>
            <a:r>
              <a:rPr lang="en-US" sz="2000" dirty="0" err="1">
                <a:latin typeface="Arial Narrow" panose="020B0606020202030204" pitchFamily="34" charset="0"/>
              </a:rPr>
              <a:t>berbeda</a:t>
            </a:r>
            <a:r>
              <a:rPr lang="en-US" sz="2000" dirty="0">
                <a:latin typeface="Arial Narrow" panose="020B0606020202030204" pitchFamily="34" charset="0"/>
              </a:rPr>
              <a:t> </a:t>
            </a:r>
            <a:r>
              <a:rPr lang="en-US" sz="2000" dirty="0" err="1">
                <a:latin typeface="Arial Narrow" panose="020B0606020202030204" pitchFamily="34" charset="0"/>
              </a:rPr>
              <a:t>dengan</a:t>
            </a:r>
            <a:r>
              <a:rPr lang="en-US" sz="2000" dirty="0">
                <a:latin typeface="Arial Narrow" panose="020B0606020202030204" pitchFamily="34" charset="0"/>
              </a:rPr>
              <a:t> </a:t>
            </a:r>
            <a:r>
              <a:rPr lang="en-US" sz="2000" dirty="0" err="1">
                <a:latin typeface="Arial Narrow" panose="020B0606020202030204" pitchFamily="34" charset="0"/>
              </a:rPr>
              <a:t>tindakannya</a:t>
            </a:r>
            <a:r>
              <a:rPr lang="en-US" sz="2000" dirty="0">
                <a:latin typeface="Arial Narrow" panose="020B0606020202030204" pitchFamily="34" charset="0"/>
              </a:rPr>
              <a:t> </a:t>
            </a:r>
            <a:r>
              <a:rPr lang="en-US" sz="2000" dirty="0" err="1">
                <a:latin typeface="Arial Narrow" panose="020B0606020202030204" pitchFamily="34" charset="0"/>
              </a:rPr>
              <a:t>sendiri</a:t>
            </a:r>
            <a:r>
              <a:rPr lang="en-US" sz="2000" dirty="0">
                <a:latin typeface="Arial Narrow" panose="020B0606020202030204" pitchFamily="34" charset="0"/>
              </a:rPr>
              <a:t>. </a:t>
            </a:r>
          </a:p>
          <a:p>
            <a:pPr marL="801687" indent="-457200" algn="just">
              <a:buNone/>
              <a:defRPr/>
            </a:pPr>
            <a:r>
              <a:rPr lang="en-US" sz="2000" dirty="0">
                <a:latin typeface="Arial Narrow" panose="020B0606020202030204" pitchFamily="34" charset="0"/>
              </a:rPr>
              <a:t>	</a:t>
            </a:r>
          </a:p>
          <a:p>
            <a:pPr marL="347663" indent="-4763" algn="just">
              <a:buNone/>
              <a:defRPr/>
            </a:pPr>
            <a:r>
              <a:rPr lang="en-US" sz="2000" dirty="0" err="1">
                <a:latin typeface="Arial Narrow" panose="020B0606020202030204" pitchFamily="34" charset="0"/>
              </a:rPr>
              <a:t>Oleh</a:t>
            </a:r>
            <a:r>
              <a:rPr lang="en-US" sz="2000" dirty="0">
                <a:latin typeface="Arial Narrow" panose="020B0606020202030204" pitchFamily="34" charset="0"/>
              </a:rPr>
              <a:t> </a:t>
            </a:r>
            <a:r>
              <a:rPr lang="en-US" sz="2000" dirty="0" err="1">
                <a:latin typeface="Arial Narrow" panose="020B0606020202030204" pitchFamily="34" charset="0"/>
              </a:rPr>
              <a:t>karena</a:t>
            </a:r>
            <a:r>
              <a:rPr lang="en-US" sz="2000" dirty="0">
                <a:latin typeface="Arial Narrow" panose="020B0606020202030204" pitchFamily="34" charset="0"/>
              </a:rPr>
              <a:t> </a:t>
            </a:r>
            <a:r>
              <a:rPr lang="en-US" sz="2000" dirty="0" err="1">
                <a:latin typeface="Arial Narrow" panose="020B0606020202030204" pitchFamily="34" charset="0"/>
              </a:rPr>
              <a:t>itu</a:t>
            </a:r>
            <a:r>
              <a:rPr lang="en-US" sz="2000" dirty="0">
                <a:latin typeface="Arial Narrow" panose="020B0606020202030204" pitchFamily="34" charset="0"/>
              </a:rPr>
              <a:t> </a:t>
            </a:r>
            <a:r>
              <a:rPr lang="en-US" sz="2000" dirty="0" err="1">
                <a:latin typeface="Arial Narrow" panose="020B0606020202030204" pitchFamily="34" charset="0"/>
              </a:rPr>
              <a:t>perubahan</a:t>
            </a:r>
            <a:r>
              <a:rPr lang="en-US" sz="2000" dirty="0">
                <a:latin typeface="Arial Narrow" panose="020B0606020202030204" pitchFamily="34" charset="0"/>
              </a:rPr>
              <a:t> </a:t>
            </a:r>
            <a:r>
              <a:rPr lang="en-US" sz="2000" dirty="0" err="1">
                <a:latin typeface="Arial Narrow" panose="020B0606020202030204" pitchFamily="34" charset="0"/>
              </a:rPr>
              <a:t>harga</a:t>
            </a:r>
            <a:r>
              <a:rPr lang="en-US" sz="2000" dirty="0">
                <a:latin typeface="Arial Narrow" panose="020B0606020202030204" pitchFamily="34" charset="0"/>
              </a:rPr>
              <a:t> </a:t>
            </a:r>
            <a:r>
              <a:rPr lang="en-US" sz="2000" dirty="0" err="1">
                <a:latin typeface="Arial Narrow" panose="020B0606020202030204" pitchFamily="34" charset="0"/>
              </a:rPr>
              <a:t>oleh</a:t>
            </a:r>
            <a:r>
              <a:rPr lang="en-US" sz="2000" dirty="0">
                <a:latin typeface="Arial Narrow" panose="020B0606020202030204" pitchFamily="34" charset="0"/>
              </a:rPr>
              <a:t> </a:t>
            </a:r>
            <a:r>
              <a:rPr lang="en-US" sz="2000" dirty="0" err="1">
                <a:latin typeface="Arial Narrow" panose="020B0606020202030204" pitchFamily="34" charset="0"/>
              </a:rPr>
              <a:t>suatu</a:t>
            </a:r>
            <a:r>
              <a:rPr lang="en-US" sz="2000" dirty="0">
                <a:latin typeface="Arial Narrow" panose="020B0606020202030204" pitchFamily="34" charset="0"/>
              </a:rPr>
              <a:t> </a:t>
            </a:r>
            <a:r>
              <a:rPr lang="en-US" sz="2000" dirty="0" err="1">
                <a:latin typeface="Arial Narrow" panose="020B0606020202030204" pitchFamily="34" charset="0"/>
              </a:rPr>
              <a:t>perusahan</a:t>
            </a:r>
            <a:r>
              <a:rPr lang="en-US" sz="2000" dirty="0">
                <a:latin typeface="Arial Narrow" panose="020B0606020202030204" pitchFamily="34" charset="0"/>
              </a:rPr>
              <a:t> </a:t>
            </a:r>
            <a:r>
              <a:rPr lang="en-US" sz="2000" dirty="0" err="1">
                <a:latin typeface="Arial Narrow" panose="020B0606020202030204" pitchFamily="34" charset="0"/>
              </a:rPr>
              <a:t>dianggap</a:t>
            </a:r>
            <a:r>
              <a:rPr lang="en-US" sz="2000" dirty="0">
                <a:latin typeface="Arial Narrow" panose="020B0606020202030204" pitchFamily="34" charset="0"/>
              </a:rPr>
              <a:t> </a:t>
            </a:r>
            <a:r>
              <a:rPr lang="en-US" sz="2000" dirty="0" err="1">
                <a:latin typeface="Arial Narrow" panose="020B0606020202030204" pitchFamily="34" charset="0"/>
              </a:rPr>
              <a:t>tidak</a:t>
            </a:r>
            <a:r>
              <a:rPr lang="en-US" sz="2000" dirty="0">
                <a:latin typeface="Arial Narrow" panose="020B0606020202030204" pitchFamily="34" charset="0"/>
              </a:rPr>
              <a:t> </a:t>
            </a:r>
            <a:r>
              <a:rPr lang="en-US" sz="2000" dirty="0" err="1">
                <a:latin typeface="Arial Narrow" panose="020B0606020202030204" pitchFamily="34" charset="0"/>
              </a:rPr>
              <a:t>akan</a:t>
            </a:r>
            <a:r>
              <a:rPr lang="en-US" sz="2000" dirty="0">
                <a:latin typeface="Arial Narrow" panose="020B0606020202030204" pitchFamily="34" charset="0"/>
              </a:rPr>
              <a:t> </a:t>
            </a:r>
            <a:r>
              <a:rPr lang="en-US" sz="2000" dirty="0" err="1">
                <a:latin typeface="Arial Narrow" panose="020B0606020202030204" pitchFamily="34" charset="0"/>
              </a:rPr>
              <a:t>mempengaruhi</a:t>
            </a:r>
            <a:r>
              <a:rPr lang="en-US" sz="2000" dirty="0">
                <a:latin typeface="Arial Narrow" panose="020B0606020202030204" pitchFamily="34" charset="0"/>
              </a:rPr>
              <a:t> </a:t>
            </a:r>
            <a:r>
              <a:rPr lang="en-US" sz="2000" dirty="0" err="1">
                <a:latin typeface="Arial Narrow" panose="020B0606020202030204" pitchFamily="34" charset="0"/>
              </a:rPr>
              <a:t>perusahaan</a:t>
            </a:r>
            <a:r>
              <a:rPr lang="en-US" sz="2000" dirty="0">
                <a:latin typeface="Arial Narrow" panose="020B0606020202030204" pitchFamily="34" charset="0"/>
              </a:rPr>
              <a:t> lain </a:t>
            </a:r>
            <a:r>
              <a:rPr lang="en-US" sz="2000" dirty="0" err="1">
                <a:latin typeface="Arial Narrow" panose="020B0606020202030204" pitchFamily="34" charset="0"/>
              </a:rPr>
              <a:t>untuk</a:t>
            </a:r>
            <a:r>
              <a:rPr lang="en-US" sz="2000" dirty="0">
                <a:latin typeface="Arial Narrow" panose="020B0606020202030204" pitchFamily="34" charset="0"/>
              </a:rPr>
              <a:t> </a:t>
            </a:r>
            <a:r>
              <a:rPr lang="en-US" sz="2000" dirty="0" err="1">
                <a:latin typeface="Arial Narrow" panose="020B0606020202030204" pitchFamily="34" charset="0"/>
              </a:rPr>
              <a:t>beraksi</a:t>
            </a:r>
            <a:r>
              <a:rPr lang="en-US" sz="2000" dirty="0">
                <a:latin typeface="Arial Narrow" panose="020B0606020202030204" pitchFamily="34" charset="0"/>
              </a:rPr>
              <a:t> </a:t>
            </a:r>
            <a:r>
              <a:rPr lang="en-US" sz="2000" dirty="0" err="1">
                <a:latin typeface="Arial Narrow" panose="020B0606020202030204" pitchFamily="34" charset="0"/>
              </a:rPr>
              <a:t>mengubah</a:t>
            </a:r>
            <a:r>
              <a:rPr lang="en-US" sz="2000" dirty="0">
                <a:latin typeface="Arial Narrow" panose="020B0606020202030204" pitchFamily="34" charset="0"/>
              </a:rPr>
              <a:t> </a:t>
            </a:r>
            <a:r>
              <a:rPr lang="en-US" sz="2000" dirty="0" err="1">
                <a:latin typeface="Arial Narrow" panose="020B0606020202030204" pitchFamily="34" charset="0"/>
              </a:rPr>
              <a:t>harga-harga</a:t>
            </a:r>
            <a:r>
              <a:rPr lang="en-US" sz="2000" dirty="0">
                <a:latin typeface="Arial Narrow" panose="020B0606020202030204" pitchFamily="34" charset="0"/>
              </a:rPr>
              <a:t> </a:t>
            </a:r>
            <a:r>
              <a:rPr lang="en-US" sz="2000" dirty="0" err="1">
                <a:latin typeface="Arial Narrow" panose="020B0606020202030204" pitchFamily="34" charset="0"/>
              </a:rPr>
              <a:t>mereka</a:t>
            </a:r>
            <a:r>
              <a:rPr lang="en-US" sz="2000" dirty="0">
                <a:latin typeface="Arial Narrow" panose="020B0606020202030204" pitchFamily="34" charset="0"/>
              </a:rPr>
              <a:t>.</a:t>
            </a:r>
          </a:p>
          <a:p>
            <a:pPr marL="109728" indent="0">
              <a:buNone/>
            </a:pPr>
            <a:endParaRPr lang="en-US" dirty="0"/>
          </a:p>
        </p:txBody>
      </p:sp>
      <p:sp>
        <p:nvSpPr>
          <p:cNvPr id="3" name="Title 2"/>
          <p:cNvSpPr>
            <a:spLocks noGrp="1"/>
          </p:cNvSpPr>
          <p:nvPr>
            <p:ph type="title"/>
          </p:nvPr>
        </p:nvSpPr>
        <p:spPr>
          <a:xfrm>
            <a:off x="457200" y="274638"/>
            <a:ext cx="8229600" cy="562074"/>
          </a:xfrm>
        </p:spPr>
        <p:txBody>
          <a:bodyPr>
            <a:normAutofit/>
          </a:bodyPr>
          <a:lstStyle/>
          <a:p>
            <a:pPr algn="ctr"/>
            <a:r>
              <a:rPr lang="en-US" sz="2400" dirty="0">
                <a:latin typeface="Arial Narrow" panose="020B0606020202030204" pitchFamily="34" charset="0"/>
              </a:rPr>
              <a:t>ASUMSI PASAR MONOPOLISTIK</a:t>
            </a:r>
          </a:p>
        </p:txBody>
      </p:sp>
      <p:pic>
        <p:nvPicPr>
          <p:cNvPr id="7172" name="Picture 4" descr="Belum Dirilis, Oppo F5 Sudah Dipegang Raline Shah dan Chelsea Is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484784"/>
            <a:ext cx="4032448"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365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124744"/>
            <a:ext cx="8352928" cy="2880320"/>
          </a:xfrm>
        </p:spPr>
        <p:txBody>
          <a:bodyPr>
            <a:normAutofit fontScale="77500" lnSpcReduction="20000"/>
          </a:bodyPr>
          <a:lstStyle/>
          <a:p>
            <a:pPr marL="801688" indent="-457200" algn="just">
              <a:buFont typeface="Arial" panose="020B0604020202020204" pitchFamily="34" charset="0"/>
              <a:buAutoNum type="arabicPeriod" startAt="2"/>
            </a:pPr>
            <a:endParaRPr lang="en-US" altLang="en-US" sz="2800" dirty="0">
              <a:latin typeface="Arial Rounded MT Bold" panose="020F0704030504030204" pitchFamily="34" charset="0"/>
            </a:endParaRPr>
          </a:p>
          <a:p>
            <a:pPr marL="347663" indent="-3175" algn="just">
              <a:buNone/>
            </a:pPr>
            <a:r>
              <a:rPr lang="en-US" altLang="en-US" sz="2800" dirty="0">
                <a:latin typeface="Arial Rounded MT Bold" panose="020F0704030504030204" pitchFamily="34" charset="0"/>
              </a:rPr>
              <a:t>	</a:t>
            </a:r>
            <a:r>
              <a:rPr lang="en-US" altLang="en-US" sz="2200" dirty="0" err="1">
                <a:latin typeface="Arial Narrow" panose="020B0606020202030204" pitchFamily="34" charset="0"/>
              </a:rPr>
              <a:t>Namun</a:t>
            </a:r>
            <a:r>
              <a:rPr lang="en-US" altLang="en-US" sz="2200" dirty="0">
                <a:latin typeface="Arial Narrow" panose="020B0606020202030204" pitchFamily="34" charset="0"/>
              </a:rPr>
              <a:t> </a:t>
            </a:r>
            <a:r>
              <a:rPr lang="en-US" altLang="en-US" sz="2200" dirty="0" err="1">
                <a:latin typeface="Arial Narrow" panose="020B0606020202030204" pitchFamily="34" charset="0"/>
              </a:rPr>
              <a:t>demikian</a:t>
            </a:r>
            <a:r>
              <a:rPr lang="en-US" altLang="en-US" sz="2200" dirty="0">
                <a:latin typeface="Arial Narrow" panose="020B0606020202030204" pitchFamily="34" charset="0"/>
              </a:rPr>
              <a:t> </a:t>
            </a:r>
            <a:r>
              <a:rPr lang="en-US" altLang="en-US" sz="2200" dirty="0" err="1">
                <a:latin typeface="Arial Narrow" panose="020B0606020202030204" pitchFamily="34" charset="0"/>
              </a:rPr>
              <a:t>asumsi</a:t>
            </a:r>
            <a:r>
              <a:rPr lang="en-US" altLang="en-US" sz="2200" dirty="0">
                <a:latin typeface="Arial Narrow" panose="020B0606020202030204" pitchFamily="34" charset="0"/>
              </a:rPr>
              <a:t> </a:t>
            </a:r>
            <a:r>
              <a:rPr lang="en-US" altLang="en-US" sz="2200" dirty="0" err="1">
                <a:latin typeface="Arial Narrow" panose="020B0606020202030204" pitchFamily="34" charset="0"/>
              </a:rPr>
              <a:t>bahwa</a:t>
            </a:r>
            <a:r>
              <a:rPr lang="en-US" altLang="en-US" sz="2200" dirty="0">
                <a:latin typeface="Arial Narrow" panose="020B0606020202030204" pitchFamily="34" charset="0"/>
              </a:rPr>
              <a:t> </a:t>
            </a:r>
            <a:r>
              <a:rPr lang="en-US" altLang="en-US" sz="2200" dirty="0" err="1">
                <a:latin typeface="Arial Narrow" panose="020B0606020202030204" pitchFamily="34" charset="0"/>
              </a:rPr>
              <a:t>produk</a:t>
            </a:r>
            <a:r>
              <a:rPr lang="en-US" altLang="en-US" sz="2200" dirty="0">
                <a:latin typeface="Arial Narrow" panose="020B0606020202030204" pitchFamily="34" charset="0"/>
              </a:rPr>
              <a:t> </a:t>
            </a:r>
            <a:r>
              <a:rPr lang="en-US" altLang="en-US" sz="2200" dirty="0" err="1">
                <a:latin typeface="Arial Narrow" panose="020B0606020202030204" pitchFamily="34" charset="0"/>
              </a:rPr>
              <a:t>adalah</a:t>
            </a:r>
            <a:r>
              <a:rPr lang="en-US" altLang="en-US" sz="2200" dirty="0">
                <a:latin typeface="Arial Narrow" panose="020B0606020202030204" pitchFamily="34" charset="0"/>
              </a:rPr>
              <a:t> </a:t>
            </a:r>
            <a:r>
              <a:rPr lang="en-US" altLang="en-US" sz="2200" dirty="0" err="1">
                <a:latin typeface="Arial Narrow" panose="020B0606020202030204" pitchFamily="34" charset="0"/>
              </a:rPr>
              <a:t>homogen</a:t>
            </a:r>
            <a:r>
              <a:rPr lang="en-US" altLang="en-US" sz="2200" dirty="0">
                <a:latin typeface="Arial Narrow" panose="020B0606020202030204" pitchFamily="34" charset="0"/>
              </a:rPr>
              <a:t> </a:t>
            </a:r>
            <a:r>
              <a:rPr lang="en-US" altLang="en-US" sz="2200" dirty="0" err="1">
                <a:latin typeface="Arial Narrow" panose="020B0606020202030204" pitchFamily="34" charset="0"/>
              </a:rPr>
              <a:t>sempurna</a:t>
            </a:r>
            <a:r>
              <a:rPr lang="en-US" altLang="en-US" sz="2200" dirty="0">
                <a:latin typeface="Arial Narrow" panose="020B0606020202030204" pitchFamily="34" charset="0"/>
              </a:rPr>
              <a:t> </a:t>
            </a:r>
            <a:r>
              <a:rPr lang="en-US" altLang="en-US" sz="2200" dirty="0" err="1">
                <a:latin typeface="Arial Narrow" panose="020B0606020202030204" pitchFamily="34" charset="0"/>
              </a:rPr>
              <a:t>dihilangkan</a:t>
            </a:r>
            <a:r>
              <a:rPr lang="en-US" altLang="en-US" sz="2200" dirty="0">
                <a:latin typeface="Arial Narrow" panose="020B0606020202030204" pitchFamily="34" charset="0"/>
              </a:rPr>
              <a:t>, </a:t>
            </a:r>
            <a:r>
              <a:rPr lang="en-US" altLang="en-US" sz="2200" dirty="0" err="1">
                <a:latin typeface="Arial Narrow" panose="020B0606020202030204" pitchFamily="34" charset="0"/>
              </a:rPr>
              <a:t>setiap</a:t>
            </a:r>
            <a:r>
              <a:rPr lang="en-US" altLang="en-US" sz="2200" dirty="0">
                <a:latin typeface="Arial Narrow" panose="020B0606020202030204" pitchFamily="34" charset="0"/>
              </a:rPr>
              <a:t> </a:t>
            </a:r>
            <a:r>
              <a:rPr lang="en-US" altLang="en-US" sz="2200" dirty="0" err="1">
                <a:latin typeface="Arial Narrow" panose="020B0606020202030204" pitchFamily="34" charset="0"/>
              </a:rPr>
              <a:t>perusahaan</a:t>
            </a:r>
            <a:r>
              <a:rPr lang="en-US" altLang="en-US" sz="2200" dirty="0">
                <a:latin typeface="Arial Narrow" panose="020B0606020202030204" pitchFamily="34" charset="0"/>
              </a:rPr>
              <a:t> </a:t>
            </a:r>
            <a:r>
              <a:rPr lang="en-US" altLang="en-US" sz="2200" dirty="0" err="1">
                <a:latin typeface="Arial Narrow" panose="020B0606020202030204" pitchFamily="34" charset="0"/>
              </a:rPr>
              <a:t>dianggap</a:t>
            </a:r>
            <a:r>
              <a:rPr lang="en-US" altLang="en-US" sz="2200" dirty="0">
                <a:latin typeface="Arial Narrow" panose="020B0606020202030204" pitchFamily="34" charset="0"/>
              </a:rPr>
              <a:t> </a:t>
            </a:r>
            <a:r>
              <a:rPr lang="en-US" altLang="en-US" sz="2200" dirty="0" err="1">
                <a:latin typeface="Arial Narrow" panose="020B0606020202030204" pitchFamily="34" charset="0"/>
              </a:rPr>
              <a:t>mampu</a:t>
            </a:r>
            <a:r>
              <a:rPr lang="en-US" altLang="en-US" sz="2200" dirty="0">
                <a:latin typeface="Arial Narrow" panose="020B0606020202030204" pitchFamily="34" charset="0"/>
              </a:rPr>
              <a:t> </a:t>
            </a:r>
            <a:r>
              <a:rPr lang="en-US" altLang="en-US" sz="2200" dirty="0" err="1">
                <a:latin typeface="Arial Narrow" panose="020B0606020202030204" pitchFamily="34" charset="0"/>
              </a:rPr>
              <a:t>untuk</a:t>
            </a:r>
            <a:r>
              <a:rPr lang="en-US" altLang="en-US" sz="2200" dirty="0">
                <a:latin typeface="Arial Narrow" panose="020B0606020202030204" pitchFamily="34" charset="0"/>
              </a:rPr>
              <a:t> </a:t>
            </a:r>
            <a:r>
              <a:rPr lang="en-US" altLang="en-US" sz="2200" dirty="0" err="1">
                <a:latin typeface="Arial Narrow" panose="020B0606020202030204" pitchFamily="34" charset="0"/>
              </a:rPr>
              <a:t>membedakan</a:t>
            </a:r>
            <a:r>
              <a:rPr lang="en-US" altLang="en-US" sz="2200" dirty="0">
                <a:latin typeface="Arial Narrow" panose="020B0606020202030204" pitchFamily="34" charset="0"/>
              </a:rPr>
              <a:t> </a:t>
            </a:r>
            <a:r>
              <a:rPr lang="en-US" altLang="en-US" sz="2200" dirty="0" err="1">
                <a:latin typeface="Arial Narrow" panose="020B0606020202030204" pitchFamily="34" charset="0"/>
              </a:rPr>
              <a:t>produknya</a:t>
            </a:r>
            <a:r>
              <a:rPr lang="en-US" altLang="en-US" sz="2200" dirty="0">
                <a:latin typeface="Arial Narrow" panose="020B0606020202030204" pitchFamily="34" charset="0"/>
              </a:rPr>
              <a:t> paling </a:t>
            </a:r>
            <a:r>
              <a:rPr lang="en-US" altLang="en-US" sz="2200" dirty="0" err="1">
                <a:latin typeface="Arial Narrow" panose="020B0606020202030204" pitchFamily="34" charset="0"/>
              </a:rPr>
              <a:t>tidak</a:t>
            </a:r>
            <a:r>
              <a:rPr lang="en-US" altLang="en-US" sz="2200" dirty="0">
                <a:latin typeface="Arial Narrow" panose="020B0606020202030204" pitchFamily="34" charset="0"/>
              </a:rPr>
              <a:t> </a:t>
            </a:r>
            <a:r>
              <a:rPr lang="en-US" altLang="en-US" sz="2200" dirty="0" err="1">
                <a:latin typeface="Arial Narrow" panose="020B0606020202030204" pitchFamily="34" charset="0"/>
              </a:rPr>
              <a:t>dalam</a:t>
            </a:r>
            <a:r>
              <a:rPr lang="en-US" altLang="en-US" sz="2200" dirty="0">
                <a:latin typeface="Arial Narrow" panose="020B0606020202030204" pitchFamily="34" charset="0"/>
              </a:rPr>
              <a:t> </a:t>
            </a:r>
            <a:r>
              <a:rPr lang="en-US" altLang="en-US" sz="2200" dirty="0" err="1">
                <a:latin typeface="Arial Narrow" panose="020B0606020202030204" pitchFamily="34" charset="0"/>
              </a:rPr>
              <a:t>beberapa</a:t>
            </a:r>
            <a:r>
              <a:rPr lang="en-US" altLang="en-US" sz="2200" dirty="0">
                <a:latin typeface="Arial Narrow" panose="020B0606020202030204" pitchFamily="34" charset="0"/>
              </a:rPr>
              <a:t> </a:t>
            </a:r>
            <a:r>
              <a:rPr lang="en-US" altLang="en-US" sz="2200" dirty="0" err="1">
                <a:latin typeface="Arial Narrow" panose="020B0606020202030204" pitchFamily="34" charset="0"/>
              </a:rPr>
              <a:t>tingkat</a:t>
            </a:r>
            <a:r>
              <a:rPr lang="en-US" altLang="en-US" sz="2200" dirty="0">
                <a:latin typeface="Arial Narrow" panose="020B0606020202030204" pitchFamily="34" charset="0"/>
              </a:rPr>
              <a:t> </a:t>
            </a:r>
            <a:r>
              <a:rPr lang="en-US" altLang="en-US" sz="2200" dirty="0" err="1">
                <a:latin typeface="Arial Narrow" panose="020B0606020202030204" pitchFamily="34" charset="0"/>
              </a:rPr>
              <a:t>atau</a:t>
            </a:r>
            <a:r>
              <a:rPr lang="en-US" altLang="en-US" sz="2200" dirty="0">
                <a:latin typeface="Arial Narrow" panose="020B0606020202030204" pitchFamily="34" charset="0"/>
              </a:rPr>
              <a:t> </a:t>
            </a:r>
            <a:r>
              <a:rPr lang="en-US" altLang="en-US" sz="2200" dirty="0" err="1">
                <a:latin typeface="Arial Narrow" panose="020B0606020202030204" pitchFamily="34" charset="0"/>
              </a:rPr>
              <a:t>derajat</a:t>
            </a:r>
            <a:r>
              <a:rPr lang="en-US" altLang="en-US" sz="2200" dirty="0">
                <a:latin typeface="Arial Narrow" panose="020B0606020202030204" pitchFamily="34" charset="0"/>
              </a:rPr>
              <a:t> </a:t>
            </a:r>
            <a:r>
              <a:rPr lang="en-US" altLang="en-US" sz="2200" dirty="0" err="1">
                <a:latin typeface="Arial Narrow" panose="020B0606020202030204" pitchFamily="34" charset="0"/>
              </a:rPr>
              <a:t>dari</a:t>
            </a:r>
            <a:r>
              <a:rPr lang="en-US" altLang="en-US" sz="2200" dirty="0">
                <a:latin typeface="Arial Narrow" panose="020B0606020202030204" pitchFamily="34" charset="0"/>
              </a:rPr>
              <a:t> </a:t>
            </a:r>
            <a:r>
              <a:rPr lang="en-US" altLang="en-US" sz="2200" dirty="0" err="1">
                <a:latin typeface="Arial Narrow" panose="020B0606020202030204" pitchFamily="34" charset="0"/>
              </a:rPr>
              <a:t>produk-produk</a:t>
            </a:r>
            <a:r>
              <a:rPr lang="en-US" altLang="en-US" sz="2200" dirty="0">
                <a:latin typeface="Arial Narrow" panose="020B0606020202030204" pitchFamily="34" charset="0"/>
              </a:rPr>
              <a:t> </a:t>
            </a:r>
            <a:r>
              <a:rPr lang="en-US" altLang="en-US" sz="2200" dirty="0" err="1">
                <a:latin typeface="Arial Narrow" panose="020B0606020202030204" pitchFamily="34" charset="0"/>
              </a:rPr>
              <a:t>perusahaan</a:t>
            </a:r>
            <a:r>
              <a:rPr lang="en-US" altLang="en-US" sz="2200" dirty="0">
                <a:latin typeface="Arial Narrow" panose="020B0606020202030204" pitchFamily="34" charset="0"/>
              </a:rPr>
              <a:t> </a:t>
            </a:r>
            <a:r>
              <a:rPr lang="en-US" altLang="en-US" sz="2200" dirty="0" err="1">
                <a:latin typeface="Arial Narrow" panose="020B0606020202030204" pitchFamily="34" charset="0"/>
              </a:rPr>
              <a:t>saingannya</a:t>
            </a:r>
            <a:r>
              <a:rPr lang="en-US" altLang="en-US" sz="2200" dirty="0">
                <a:latin typeface="Arial Narrow" panose="020B0606020202030204" pitchFamily="34" charset="0"/>
              </a:rPr>
              <a:t>. </a:t>
            </a:r>
          </a:p>
          <a:p>
            <a:pPr marL="347663" indent="-3175" algn="just">
              <a:buNone/>
            </a:pPr>
            <a:endParaRPr lang="en-US" altLang="en-US" sz="2200" dirty="0">
              <a:latin typeface="Arial Narrow" panose="020B0606020202030204" pitchFamily="34" charset="0"/>
            </a:endParaRPr>
          </a:p>
          <a:p>
            <a:pPr marL="347663" indent="-3175" algn="just">
              <a:buNone/>
            </a:pPr>
            <a:r>
              <a:rPr lang="en-US" altLang="en-US" sz="2200" dirty="0">
                <a:latin typeface="Arial Narrow" panose="020B0606020202030204" pitchFamily="34" charset="0"/>
              </a:rPr>
              <a:t>	</a:t>
            </a:r>
            <a:r>
              <a:rPr lang="en-US" altLang="en-US" sz="2200" dirty="0" err="1">
                <a:latin typeface="Arial Narrow" panose="020B0606020202030204" pitchFamily="34" charset="0"/>
              </a:rPr>
              <a:t>Dalam</a:t>
            </a:r>
            <a:r>
              <a:rPr lang="en-US" altLang="en-US" sz="2200" dirty="0">
                <a:latin typeface="Arial Narrow" panose="020B0606020202030204" pitchFamily="34" charset="0"/>
              </a:rPr>
              <a:t> </a:t>
            </a:r>
            <a:r>
              <a:rPr lang="en-US" altLang="en-US" sz="2200" dirty="0" err="1">
                <a:latin typeface="Arial Narrow" panose="020B0606020202030204" pitchFamily="34" charset="0"/>
              </a:rPr>
              <a:t>persaingan</a:t>
            </a:r>
            <a:r>
              <a:rPr lang="en-US" altLang="en-US" sz="2200" dirty="0">
                <a:latin typeface="Arial Narrow" panose="020B0606020202030204" pitchFamily="34" charset="0"/>
              </a:rPr>
              <a:t> </a:t>
            </a:r>
            <a:r>
              <a:rPr lang="en-US" altLang="en-US" sz="2200" dirty="0" err="1">
                <a:latin typeface="Arial Narrow" panose="020B0606020202030204" pitchFamily="34" charset="0"/>
              </a:rPr>
              <a:t>monopolistik</a:t>
            </a:r>
            <a:r>
              <a:rPr lang="en-US" altLang="en-US" sz="2200" dirty="0">
                <a:latin typeface="Arial Narrow" panose="020B0606020202030204" pitchFamily="34" charset="0"/>
              </a:rPr>
              <a:t> </a:t>
            </a:r>
            <a:r>
              <a:rPr lang="en-US" altLang="en-US" sz="2200" dirty="0" err="1">
                <a:latin typeface="Arial Narrow" panose="020B0606020202030204" pitchFamily="34" charset="0"/>
              </a:rPr>
              <a:t>sejalan</a:t>
            </a:r>
            <a:r>
              <a:rPr lang="en-US" altLang="en-US" sz="2200" dirty="0">
                <a:latin typeface="Arial Narrow" panose="020B0606020202030204" pitchFamily="34" charset="0"/>
              </a:rPr>
              <a:t> </a:t>
            </a:r>
            <a:r>
              <a:rPr lang="en-US" altLang="en-US" sz="2200" dirty="0" err="1">
                <a:latin typeface="Arial Narrow" panose="020B0606020202030204" pitchFamily="34" charset="0"/>
              </a:rPr>
              <a:t>dengan</a:t>
            </a:r>
            <a:r>
              <a:rPr lang="en-US" altLang="en-US" sz="2200" dirty="0">
                <a:latin typeface="Arial Narrow" panose="020B0606020202030204" pitchFamily="34" charset="0"/>
              </a:rPr>
              <a:t> </a:t>
            </a:r>
            <a:r>
              <a:rPr lang="en-US" altLang="en-US" sz="2200" dirty="0" err="1">
                <a:latin typeface="Arial Narrow" panose="020B0606020202030204" pitchFamily="34" charset="0"/>
              </a:rPr>
              <a:t>waktu</a:t>
            </a:r>
            <a:r>
              <a:rPr lang="en-US" altLang="en-US" sz="2200" dirty="0">
                <a:latin typeface="Arial Narrow" panose="020B0606020202030204" pitchFamily="34" charset="0"/>
              </a:rPr>
              <a:t> </a:t>
            </a:r>
            <a:r>
              <a:rPr lang="en-US" altLang="en-US" sz="2200" dirty="0" err="1">
                <a:latin typeface="Arial Narrow" panose="020B0606020202030204" pitchFamily="34" charset="0"/>
              </a:rPr>
              <a:t>persaingan</a:t>
            </a:r>
            <a:r>
              <a:rPr lang="en-US" altLang="en-US" sz="2200" dirty="0">
                <a:latin typeface="Arial Narrow" panose="020B0606020202030204" pitchFamily="34" charset="0"/>
              </a:rPr>
              <a:t> </a:t>
            </a:r>
            <a:r>
              <a:rPr lang="en-US" altLang="en-US" sz="2200" dirty="0" err="1">
                <a:latin typeface="Arial Narrow" panose="020B0606020202030204" pitchFamily="34" charset="0"/>
              </a:rPr>
              <a:t>jangka</a:t>
            </a:r>
            <a:r>
              <a:rPr lang="en-US" altLang="en-US" sz="2200" dirty="0">
                <a:latin typeface="Arial Narrow" panose="020B0606020202030204" pitchFamily="34" charset="0"/>
              </a:rPr>
              <a:t> </a:t>
            </a:r>
            <a:r>
              <a:rPr lang="en-US" altLang="en-US" sz="2200" dirty="0" err="1">
                <a:latin typeface="Arial Narrow" panose="020B0606020202030204" pitchFamily="34" charset="0"/>
              </a:rPr>
              <a:t>panjang</a:t>
            </a:r>
            <a:r>
              <a:rPr lang="en-US" altLang="en-US" sz="2200" dirty="0">
                <a:latin typeface="Arial Narrow" panose="020B0606020202030204" pitchFamily="34" charset="0"/>
              </a:rPr>
              <a:t> </a:t>
            </a:r>
            <a:r>
              <a:rPr lang="en-US" altLang="en-US" sz="2200" dirty="0" err="1">
                <a:latin typeface="Arial Narrow" panose="020B0606020202030204" pitchFamily="34" charset="0"/>
              </a:rPr>
              <a:t>akan</a:t>
            </a:r>
            <a:r>
              <a:rPr lang="en-US" altLang="en-US" sz="2200" dirty="0">
                <a:latin typeface="Arial Narrow" panose="020B0606020202030204" pitchFamily="34" charset="0"/>
              </a:rPr>
              <a:t> </a:t>
            </a:r>
            <a:r>
              <a:rPr lang="en-US" altLang="en-US" sz="2200" dirty="0" err="1">
                <a:latin typeface="Arial Narrow" panose="020B0606020202030204" pitchFamily="34" charset="0"/>
              </a:rPr>
              <a:t>banyak</a:t>
            </a:r>
            <a:r>
              <a:rPr lang="en-US" altLang="en-US" sz="2200" dirty="0">
                <a:latin typeface="Arial Narrow" panose="020B0606020202030204" pitchFamily="34" charset="0"/>
              </a:rPr>
              <a:t> </a:t>
            </a:r>
            <a:r>
              <a:rPr lang="en-US" altLang="en-US" sz="2200" dirty="0" err="1">
                <a:latin typeface="Arial Narrow" panose="020B0606020202030204" pitchFamily="34" charset="0"/>
              </a:rPr>
              <a:t>perusahaan</a:t>
            </a:r>
            <a:r>
              <a:rPr lang="en-US" altLang="en-US" sz="2200" dirty="0">
                <a:latin typeface="Arial Narrow" panose="020B0606020202030204" pitchFamily="34" charset="0"/>
              </a:rPr>
              <a:t> yang </a:t>
            </a:r>
            <a:r>
              <a:rPr lang="en-US" altLang="en-US" sz="2200" dirty="0" err="1">
                <a:latin typeface="Arial Narrow" panose="020B0606020202030204" pitchFamily="34" charset="0"/>
              </a:rPr>
              <a:t>akan</a:t>
            </a:r>
            <a:r>
              <a:rPr lang="en-US" altLang="en-US" sz="2200" dirty="0">
                <a:latin typeface="Arial Narrow" panose="020B0606020202030204" pitchFamily="34" charset="0"/>
              </a:rPr>
              <a:t> </a:t>
            </a:r>
            <a:r>
              <a:rPr lang="en-US" altLang="en-US" sz="2200" dirty="0" err="1">
                <a:latin typeface="Arial Narrow" panose="020B0606020202030204" pitchFamily="34" charset="0"/>
              </a:rPr>
              <a:t>memasuki</a:t>
            </a:r>
            <a:r>
              <a:rPr lang="en-US" altLang="en-US" sz="2200" dirty="0">
                <a:latin typeface="Arial Narrow" panose="020B0606020202030204" pitchFamily="34" charset="0"/>
              </a:rPr>
              <a:t> </a:t>
            </a:r>
            <a:r>
              <a:rPr lang="en-US" altLang="en-US" sz="2200" dirty="0" err="1">
                <a:latin typeface="Arial Narrow" panose="020B0606020202030204" pitchFamily="34" charset="0"/>
              </a:rPr>
              <a:t>pasar</a:t>
            </a:r>
            <a:r>
              <a:rPr lang="en-US" altLang="en-US" sz="2200" dirty="0">
                <a:latin typeface="Arial Narrow" panose="020B0606020202030204" pitchFamily="34" charset="0"/>
              </a:rPr>
              <a:t>. </a:t>
            </a:r>
          </a:p>
          <a:p>
            <a:pPr marL="347663" indent="-3175" algn="just">
              <a:buNone/>
            </a:pPr>
            <a:r>
              <a:rPr lang="en-US" altLang="en-US" sz="2200" dirty="0">
                <a:latin typeface="Arial Narrow" panose="020B0606020202030204" pitchFamily="34" charset="0"/>
              </a:rPr>
              <a:t>	</a:t>
            </a:r>
          </a:p>
          <a:p>
            <a:pPr marL="347663" indent="-3175" algn="just">
              <a:buNone/>
            </a:pPr>
            <a:r>
              <a:rPr lang="en-US" altLang="en-US" sz="2200" dirty="0">
                <a:latin typeface="Arial Narrow" panose="020B0606020202030204" pitchFamily="34" charset="0"/>
              </a:rPr>
              <a:t>	</a:t>
            </a:r>
            <a:r>
              <a:rPr lang="en-US" altLang="en-US" sz="2200" dirty="0" err="1">
                <a:latin typeface="Arial Narrow" panose="020B0606020202030204" pitchFamily="34" charset="0"/>
              </a:rPr>
              <a:t>Jika</a:t>
            </a:r>
            <a:r>
              <a:rPr lang="en-US" altLang="en-US" sz="2200" dirty="0">
                <a:latin typeface="Arial Narrow" panose="020B0606020202030204" pitchFamily="34" charset="0"/>
              </a:rPr>
              <a:t> </a:t>
            </a:r>
            <a:r>
              <a:rPr lang="en-US" altLang="en-US" sz="2200" dirty="0" err="1">
                <a:latin typeface="Arial Narrow" panose="020B0606020202030204" pitchFamily="34" charset="0"/>
              </a:rPr>
              <a:t>semakin</a:t>
            </a:r>
            <a:r>
              <a:rPr lang="en-US" altLang="en-US" sz="2200" dirty="0">
                <a:latin typeface="Arial Narrow" panose="020B0606020202030204" pitchFamily="34" charset="0"/>
              </a:rPr>
              <a:t> </a:t>
            </a:r>
            <a:r>
              <a:rPr lang="en-US" altLang="en-US" sz="2200" dirty="0" err="1">
                <a:latin typeface="Arial Narrow" panose="020B0606020202030204" pitchFamily="34" charset="0"/>
              </a:rPr>
              <a:t>banyak</a:t>
            </a:r>
            <a:r>
              <a:rPr lang="en-US" altLang="en-US" sz="2200" dirty="0">
                <a:latin typeface="Arial Narrow" panose="020B0606020202030204" pitchFamily="34" charset="0"/>
              </a:rPr>
              <a:t> </a:t>
            </a:r>
            <a:r>
              <a:rPr lang="en-US" altLang="en-US" sz="2200" dirty="0" err="1">
                <a:latin typeface="Arial Narrow" panose="020B0606020202030204" pitchFamily="34" charset="0"/>
              </a:rPr>
              <a:t>perusahaan</a:t>
            </a:r>
            <a:r>
              <a:rPr lang="en-US" altLang="en-US" sz="2200" dirty="0">
                <a:latin typeface="Arial Narrow" panose="020B0606020202030204" pitchFamily="34" charset="0"/>
              </a:rPr>
              <a:t> yang </a:t>
            </a:r>
            <a:r>
              <a:rPr lang="en-US" altLang="en-US" sz="2200" dirty="0" err="1">
                <a:latin typeface="Arial Narrow" panose="020B0606020202030204" pitchFamily="34" charset="0"/>
              </a:rPr>
              <a:t>memasuki</a:t>
            </a:r>
            <a:r>
              <a:rPr lang="en-US" altLang="en-US" sz="2200" dirty="0">
                <a:latin typeface="Arial Narrow" panose="020B0606020202030204" pitchFamily="34" charset="0"/>
              </a:rPr>
              <a:t> </a:t>
            </a:r>
            <a:r>
              <a:rPr lang="en-US" altLang="en-US" sz="2200" dirty="0" err="1">
                <a:latin typeface="Arial Narrow" panose="020B0606020202030204" pitchFamily="34" charset="0"/>
              </a:rPr>
              <a:t>industri</a:t>
            </a:r>
            <a:r>
              <a:rPr lang="en-US" altLang="en-US" sz="2200" dirty="0">
                <a:latin typeface="Arial Narrow" panose="020B0606020202030204" pitchFamily="34" charset="0"/>
              </a:rPr>
              <a:t> </a:t>
            </a:r>
            <a:r>
              <a:rPr lang="en-US" altLang="en-US" sz="2200" dirty="0" err="1">
                <a:latin typeface="Arial Narrow" panose="020B0606020202030204" pitchFamily="34" charset="0"/>
              </a:rPr>
              <a:t>tersebut</a:t>
            </a:r>
            <a:r>
              <a:rPr lang="en-US" altLang="en-US" sz="2200" dirty="0">
                <a:latin typeface="Arial Narrow" panose="020B0606020202030204" pitchFamily="34" charset="0"/>
              </a:rPr>
              <a:t> </a:t>
            </a:r>
            <a:r>
              <a:rPr lang="en-US" altLang="en-US" sz="2200" dirty="0" err="1">
                <a:latin typeface="Arial Narrow" panose="020B0606020202030204" pitchFamily="34" charset="0"/>
              </a:rPr>
              <a:t>dan</a:t>
            </a:r>
            <a:r>
              <a:rPr lang="en-US" altLang="en-US" sz="2200" dirty="0">
                <a:latin typeface="Arial Narrow" panose="020B0606020202030204" pitchFamily="34" charset="0"/>
              </a:rPr>
              <a:t> </a:t>
            </a:r>
            <a:r>
              <a:rPr lang="en-US" altLang="en-US" sz="2200" dirty="0" err="1">
                <a:latin typeface="Arial Narrow" panose="020B0606020202030204" pitchFamily="34" charset="0"/>
              </a:rPr>
              <a:t>menawarkan</a:t>
            </a:r>
            <a:r>
              <a:rPr lang="en-US" altLang="en-US" sz="2200" dirty="0">
                <a:latin typeface="Arial Narrow" panose="020B0606020202030204" pitchFamily="34" charset="0"/>
              </a:rPr>
              <a:t> </a:t>
            </a:r>
            <a:r>
              <a:rPr lang="en-US" altLang="en-US" sz="2200" dirty="0" err="1">
                <a:latin typeface="Arial Narrow" panose="020B0606020202030204" pitchFamily="34" charset="0"/>
              </a:rPr>
              <a:t>barang</a:t>
            </a:r>
            <a:r>
              <a:rPr lang="en-US" altLang="en-US" sz="2200" dirty="0">
                <a:latin typeface="Arial Narrow" panose="020B0606020202030204" pitchFamily="34" charset="0"/>
              </a:rPr>
              <a:t> </a:t>
            </a:r>
            <a:r>
              <a:rPr lang="en-US" altLang="en-US" sz="2200" dirty="0" err="1">
                <a:latin typeface="Arial Narrow" panose="020B0606020202030204" pitchFamily="34" charset="0"/>
              </a:rPr>
              <a:t>pengganti</a:t>
            </a:r>
            <a:r>
              <a:rPr lang="en-US" altLang="en-US" sz="2200" dirty="0">
                <a:latin typeface="Arial Narrow" panose="020B0606020202030204" pitchFamily="34" charset="0"/>
              </a:rPr>
              <a:t> yang </a:t>
            </a:r>
            <a:r>
              <a:rPr lang="en-US" altLang="en-US" sz="2200" dirty="0" err="1">
                <a:latin typeface="Arial Narrow" panose="020B0606020202030204" pitchFamily="34" charset="0"/>
              </a:rPr>
              <a:t>sangat</a:t>
            </a:r>
            <a:r>
              <a:rPr lang="en-US" altLang="en-US" sz="2200" dirty="0">
                <a:latin typeface="Arial Narrow" panose="020B0606020202030204" pitchFamily="34" charset="0"/>
              </a:rPr>
              <a:t> </a:t>
            </a:r>
            <a:r>
              <a:rPr lang="en-US" altLang="en-US" sz="2200" dirty="0" err="1">
                <a:latin typeface="Arial Narrow" panose="020B0606020202030204" pitchFamily="34" charset="0"/>
              </a:rPr>
              <a:t>dekat</a:t>
            </a:r>
            <a:r>
              <a:rPr lang="en-US" altLang="en-US" sz="2200" dirty="0">
                <a:latin typeface="Arial Narrow" panose="020B0606020202030204" pitchFamily="34" charset="0"/>
              </a:rPr>
              <a:t> (</a:t>
            </a:r>
            <a:r>
              <a:rPr lang="en-US" altLang="en-US" sz="2200" dirty="0" err="1">
                <a:latin typeface="Arial Narrow" panose="020B0606020202030204" pitchFamily="34" charset="0"/>
              </a:rPr>
              <a:t>tetapi</a:t>
            </a:r>
            <a:r>
              <a:rPr lang="en-US" altLang="en-US" sz="2200" dirty="0">
                <a:latin typeface="Arial Narrow" panose="020B0606020202030204" pitchFamily="34" charset="0"/>
              </a:rPr>
              <a:t> </a:t>
            </a:r>
            <a:r>
              <a:rPr lang="en-US" altLang="en-US" sz="2200" dirty="0" err="1">
                <a:latin typeface="Arial Narrow" panose="020B0606020202030204" pitchFamily="34" charset="0"/>
              </a:rPr>
              <a:t>tidak</a:t>
            </a:r>
            <a:r>
              <a:rPr lang="en-US" altLang="en-US" sz="2200" dirty="0">
                <a:latin typeface="Arial Narrow" panose="020B0606020202030204" pitchFamily="34" charset="0"/>
              </a:rPr>
              <a:t> </a:t>
            </a:r>
            <a:r>
              <a:rPr lang="en-US" altLang="en-US" sz="2200" dirty="0" err="1">
                <a:latin typeface="Arial Narrow" panose="020B0606020202030204" pitchFamily="34" charset="0"/>
              </a:rPr>
              <a:t>sempurna</a:t>
            </a:r>
            <a:r>
              <a:rPr lang="en-US" altLang="en-US" sz="2200" dirty="0">
                <a:latin typeface="Arial Narrow" panose="020B0606020202030204" pitchFamily="34" charset="0"/>
              </a:rPr>
              <a:t>) </a:t>
            </a:r>
            <a:r>
              <a:rPr lang="en-US" altLang="en-US" sz="2200" dirty="0" err="1">
                <a:latin typeface="Arial Narrow" panose="020B0606020202030204" pitchFamily="34" charset="0"/>
              </a:rPr>
              <a:t>maka</a:t>
            </a:r>
            <a:r>
              <a:rPr lang="en-US" altLang="en-US" sz="2200" dirty="0">
                <a:latin typeface="Arial Narrow" panose="020B0606020202030204" pitchFamily="34" charset="0"/>
              </a:rPr>
              <a:t> </a:t>
            </a:r>
            <a:r>
              <a:rPr lang="en-US" altLang="en-US" sz="2200" dirty="0" err="1">
                <a:latin typeface="Arial Narrow" panose="020B0606020202030204" pitchFamily="34" charset="0"/>
              </a:rPr>
              <a:t>pangsa</a:t>
            </a:r>
            <a:r>
              <a:rPr lang="en-US" altLang="en-US" sz="2200" dirty="0">
                <a:latin typeface="Arial Narrow" panose="020B0606020202030204" pitchFamily="34" charset="0"/>
              </a:rPr>
              <a:t> </a:t>
            </a:r>
            <a:r>
              <a:rPr lang="en-US" altLang="en-US" sz="2200" dirty="0" err="1">
                <a:latin typeface="Arial Narrow" panose="020B0606020202030204" pitchFamily="34" charset="0"/>
              </a:rPr>
              <a:t>pasar</a:t>
            </a:r>
            <a:r>
              <a:rPr lang="en-US" altLang="en-US" sz="2200" dirty="0">
                <a:latin typeface="Arial Narrow" panose="020B0606020202030204" pitchFamily="34" charset="0"/>
              </a:rPr>
              <a:t> </a:t>
            </a:r>
            <a:r>
              <a:rPr lang="en-US" altLang="en-US" sz="2200" dirty="0" err="1">
                <a:latin typeface="Arial Narrow" panose="020B0606020202030204" pitchFamily="34" charset="0"/>
              </a:rPr>
              <a:t>dari</a:t>
            </a:r>
            <a:r>
              <a:rPr lang="en-US" altLang="en-US" sz="2200" dirty="0">
                <a:latin typeface="Arial Narrow" panose="020B0606020202030204" pitchFamily="34" charset="0"/>
              </a:rPr>
              <a:t> </a:t>
            </a:r>
            <a:r>
              <a:rPr lang="en-US" altLang="en-US" sz="2200" dirty="0" err="1">
                <a:latin typeface="Arial Narrow" panose="020B0606020202030204" pitchFamily="34" charset="0"/>
              </a:rPr>
              <a:t>perusahaan</a:t>
            </a:r>
            <a:r>
              <a:rPr lang="en-US" altLang="en-US" sz="2200" dirty="0">
                <a:latin typeface="Arial Narrow" panose="020B0606020202030204" pitchFamily="34" charset="0"/>
              </a:rPr>
              <a:t> yang </a:t>
            </a:r>
            <a:r>
              <a:rPr lang="en-US" altLang="en-US" sz="2200" dirty="0" err="1">
                <a:latin typeface="Arial Narrow" panose="020B0606020202030204" pitchFamily="34" charset="0"/>
              </a:rPr>
              <a:t>pertama</a:t>
            </a:r>
            <a:r>
              <a:rPr lang="en-US" altLang="en-US" sz="2200" dirty="0">
                <a:latin typeface="Arial Narrow" panose="020B0606020202030204" pitchFamily="34" charset="0"/>
              </a:rPr>
              <a:t> </a:t>
            </a:r>
            <a:r>
              <a:rPr lang="en-US" altLang="en-US" sz="2200" dirty="0" err="1">
                <a:latin typeface="Arial Narrow" panose="020B0606020202030204" pitchFamily="34" charset="0"/>
              </a:rPr>
              <a:t>akan</a:t>
            </a:r>
            <a:r>
              <a:rPr lang="en-US" altLang="en-US" sz="2200" dirty="0">
                <a:latin typeface="Arial Narrow" panose="020B0606020202030204" pitchFamily="34" charset="0"/>
              </a:rPr>
              <a:t> </a:t>
            </a:r>
            <a:r>
              <a:rPr lang="en-US" altLang="en-US" sz="2200" dirty="0" err="1">
                <a:latin typeface="Arial Narrow" panose="020B0606020202030204" pitchFamily="34" charset="0"/>
              </a:rPr>
              <a:t>menurun</a:t>
            </a:r>
            <a:r>
              <a:rPr lang="en-US" altLang="en-US" sz="2200" dirty="0">
                <a:latin typeface="Arial Narrow" panose="020B0606020202030204" pitchFamily="34" charset="0"/>
              </a:rPr>
              <a:t>.</a:t>
            </a:r>
          </a:p>
          <a:p>
            <a:endParaRPr lang="en-US" sz="2200" dirty="0">
              <a:latin typeface="Arial Narrow" panose="020B0606020202030204" pitchFamily="34" charset="0"/>
            </a:endParaRPr>
          </a:p>
        </p:txBody>
      </p:sp>
      <p:sp>
        <p:nvSpPr>
          <p:cNvPr id="3" name="Title 2"/>
          <p:cNvSpPr>
            <a:spLocks noGrp="1"/>
          </p:cNvSpPr>
          <p:nvPr>
            <p:ph type="title"/>
          </p:nvPr>
        </p:nvSpPr>
        <p:spPr/>
        <p:txBody>
          <a:bodyPr>
            <a:normAutofit/>
          </a:bodyPr>
          <a:lstStyle/>
          <a:p>
            <a:pPr marL="231775" indent="-231775"/>
            <a:r>
              <a:rPr lang="en-US" altLang="en-US" sz="2000" dirty="0">
                <a:latin typeface="Arial Narrow" panose="020B0606020202030204" pitchFamily="34" charset="0"/>
              </a:rPr>
              <a:t>2. </a:t>
            </a:r>
            <a:r>
              <a:rPr lang="en-US" altLang="en-US" sz="2000" dirty="0" err="1">
                <a:latin typeface="Arial Narrow" panose="020B0606020202030204" pitchFamily="34" charset="0"/>
              </a:rPr>
              <a:t>jumlah</a:t>
            </a:r>
            <a:r>
              <a:rPr lang="en-US" altLang="en-US" sz="2000" dirty="0">
                <a:latin typeface="Arial Narrow" panose="020B0606020202030204" pitchFamily="34" charset="0"/>
              </a:rPr>
              <a:t> </a:t>
            </a:r>
            <a:r>
              <a:rPr lang="en-US" altLang="en-US" sz="2000" dirty="0" err="1">
                <a:latin typeface="Arial Narrow" panose="020B0606020202030204" pitchFamily="34" charset="0"/>
              </a:rPr>
              <a:t>perusahaan</a:t>
            </a:r>
            <a:r>
              <a:rPr lang="en-US" altLang="en-US" sz="2000" dirty="0">
                <a:latin typeface="Arial Narrow" panose="020B0606020202030204" pitchFamily="34" charset="0"/>
              </a:rPr>
              <a:t> </a:t>
            </a:r>
            <a:r>
              <a:rPr lang="en-US" altLang="en-US" sz="2000" dirty="0" err="1">
                <a:latin typeface="Arial Narrow" panose="020B0606020202030204" pitchFamily="34" charset="0"/>
              </a:rPr>
              <a:t>dalam</a:t>
            </a:r>
            <a:r>
              <a:rPr lang="en-US" altLang="en-US" sz="2000" dirty="0">
                <a:latin typeface="Arial Narrow" panose="020B0606020202030204" pitchFamily="34" charset="0"/>
              </a:rPr>
              <a:t> </a:t>
            </a:r>
            <a:r>
              <a:rPr lang="en-US" altLang="en-US" sz="2000" dirty="0" err="1">
                <a:latin typeface="Arial Narrow" panose="020B0606020202030204" pitchFamily="34" charset="0"/>
              </a:rPr>
              <a:t>suatu</a:t>
            </a:r>
            <a:r>
              <a:rPr lang="en-US" altLang="en-US" sz="2000" dirty="0">
                <a:latin typeface="Arial Narrow" panose="020B0606020202030204" pitchFamily="34" charset="0"/>
              </a:rPr>
              <a:t> </a:t>
            </a:r>
            <a:r>
              <a:rPr lang="en-US" altLang="en-US" sz="2000" dirty="0" err="1">
                <a:latin typeface="Arial Narrow" panose="020B0606020202030204" pitchFamily="34" charset="0"/>
              </a:rPr>
              <a:t>industri</a:t>
            </a:r>
            <a:r>
              <a:rPr lang="en-US" altLang="en-US" sz="2000" dirty="0">
                <a:latin typeface="Arial Narrow" panose="020B0606020202030204" pitchFamily="34" charset="0"/>
              </a:rPr>
              <a:t> </a:t>
            </a:r>
            <a:r>
              <a:rPr lang="en-US" altLang="en-US" sz="2000" dirty="0" err="1">
                <a:latin typeface="Arial Narrow" panose="020B0606020202030204" pitchFamily="34" charset="0"/>
              </a:rPr>
              <a:t>sangat</a:t>
            </a:r>
            <a:r>
              <a:rPr lang="en-US" altLang="en-US" sz="2000" dirty="0">
                <a:latin typeface="Arial Narrow" panose="020B0606020202030204" pitchFamily="34" charset="0"/>
              </a:rPr>
              <a:t> </a:t>
            </a:r>
            <a:r>
              <a:rPr lang="en-US" altLang="en-US" sz="2000" dirty="0" err="1">
                <a:latin typeface="Arial Narrow" panose="020B0606020202030204" pitchFamily="34" charset="0"/>
              </a:rPr>
              <a:t>banyak</a:t>
            </a:r>
            <a:r>
              <a:rPr lang="en-US" altLang="en-US" sz="2000" dirty="0">
                <a:latin typeface="Arial Narrow" panose="020B0606020202030204" pitchFamily="34" charset="0"/>
              </a:rPr>
              <a:t> </a:t>
            </a:r>
            <a:r>
              <a:rPr lang="en-US" altLang="en-US" sz="2000" dirty="0" err="1">
                <a:latin typeface="Arial Narrow" panose="020B0606020202030204" pitchFamily="34" charset="0"/>
              </a:rPr>
              <a:t>dan</a:t>
            </a:r>
            <a:r>
              <a:rPr lang="en-US" altLang="en-US" sz="2000" dirty="0">
                <a:latin typeface="Arial Narrow" panose="020B0606020202030204" pitchFamily="34" charset="0"/>
              </a:rPr>
              <a:t> </a:t>
            </a:r>
            <a:r>
              <a:rPr lang="en-US" altLang="en-US" sz="2000" dirty="0" err="1">
                <a:latin typeface="Arial Narrow" panose="020B0606020202030204" pitchFamily="34" charset="0"/>
              </a:rPr>
              <a:t>semuanya</a:t>
            </a:r>
            <a:r>
              <a:rPr lang="en-US" altLang="en-US" sz="2000" dirty="0">
                <a:latin typeface="Arial Narrow" panose="020B0606020202030204" pitchFamily="34" charset="0"/>
              </a:rPr>
              <a:t> </a:t>
            </a:r>
            <a:r>
              <a:rPr lang="en-US" altLang="en-US" sz="2000" dirty="0" err="1">
                <a:latin typeface="Arial Narrow" panose="020B0606020202030204" pitchFamily="34" charset="0"/>
              </a:rPr>
              <a:t>memproduksi</a:t>
            </a:r>
            <a:r>
              <a:rPr lang="en-US" altLang="en-US" sz="2000" dirty="0">
                <a:latin typeface="Arial Narrow" panose="020B0606020202030204" pitchFamily="34" charset="0"/>
              </a:rPr>
              <a:t> </a:t>
            </a:r>
            <a:r>
              <a:rPr lang="en-US" altLang="en-US" sz="2000" dirty="0" err="1">
                <a:latin typeface="Arial Narrow" panose="020B0606020202030204" pitchFamily="34" charset="0"/>
              </a:rPr>
              <a:t>produk</a:t>
            </a:r>
            <a:r>
              <a:rPr lang="en-US" altLang="en-US" sz="2000" dirty="0">
                <a:latin typeface="Arial Narrow" panose="020B0606020202030204" pitchFamily="34" charset="0"/>
              </a:rPr>
              <a:t> </a:t>
            </a:r>
            <a:r>
              <a:rPr lang="en-US" altLang="en-US" sz="2000" dirty="0" err="1">
                <a:latin typeface="Arial Narrow" panose="020B0606020202030204" pitchFamily="34" charset="0"/>
              </a:rPr>
              <a:t>dasar</a:t>
            </a:r>
            <a:r>
              <a:rPr lang="en-US" altLang="en-US" sz="2000" dirty="0">
                <a:latin typeface="Arial Narrow" panose="020B0606020202030204" pitchFamily="34" charset="0"/>
              </a:rPr>
              <a:t> yang </a:t>
            </a:r>
            <a:r>
              <a:rPr lang="en-US" altLang="en-US" sz="2000" dirty="0" err="1">
                <a:latin typeface="Arial Narrow" panose="020B0606020202030204" pitchFamily="34" charset="0"/>
              </a:rPr>
              <a:t>sama</a:t>
            </a:r>
            <a:r>
              <a:rPr lang="en-US" altLang="en-US" sz="2000" dirty="0">
                <a:latin typeface="Arial Narrow" panose="020B0606020202030204" pitchFamily="34" charset="0"/>
              </a:rPr>
              <a:t>. </a:t>
            </a:r>
            <a:br>
              <a:rPr lang="en-US" altLang="en-US" sz="2000" dirty="0">
                <a:latin typeface="Arial Narrow" panose="020B0606020202030204" pitchFamily="34" charset="0"/>
              </a:rPr>
            </a:br>
            <a:endParaRPr lang="en-US" sz="2000" dirty="0">
              <a:latin typeface="Arial Narrow" panose="020B0606020202030204" pitchFamily="34" charset="0"/>
            </a:endParaRPr>
          </a:p>
        </p:txBody>
      </p:sp>
      <p:pic>
        <p:nvPicPr>
          <p:cNvPr id="8194" name="Picture 2" descr="2017 Smartphone Comparison Gu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789040"/>
            <a:ext cx="5337721" cy="306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507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5266928" cy="4525963"/>
          </a:xfrm>
        </p:spPr>
        <p:txBody>
          <a:bodyPr/>
          <a:lstStyle/>
          <a:p>
            <a:pPr marL="109728" indent="0">
              <a:buNone/>
            </a:pPr>
            <a:r>
              <a:rPr lang="id-ID" sz="2000" dirty="0">
                <a:latin typeface="Arial Narrow" pitchFamily="34" charset="0"/>
              </a:rPr>
              <a:t>Istilah Oligopoli berasal dari bahasa Yunani,  yaitu: Oligos Polein  yang berarti: yang menjual sedikit atau beberapa penjual</a:t>
            </a:r>
            <a:r>
              <a:rPr lang="id-ID" sz="2800" dirty="0">
                <a:latin typeface="Arial Narrow" pitchFamily="34" charset="0"/>
              </a:rPr>
              <a:t>.</a:t>
            </a:r>
          </a:p>
          <a:p>
            <a:pPr marL="109728" indent="0">
              <a:buNone/>
            </a:pPr>
            <a:endParaRPr lang="id-ID" sz="2800" dirty="0">
              <a:latin typeface="Arial Narrow" pitchFamily="34" charset="0"/>
            </a:endParaRPr>
          </a:p>
          <a:p>
            <a:pPr marL="109728" indent="0" algn="just">
              <a:buNone/>
            </a:pPr>
            <a:r>
              <a:rPr lang="id-ID" sz="2000" dirty="0">
                <a:latin typeface="Arial Narrow" pitchFamily="34" charset="0"/>
              </a:rPr>
              <a:t>Beberapa penjual dalam konteks ini, maksudnya di mana penawaran satu jenis barang di kuasai oleh beberapa perusahaan, beberapa dapat berarti paling sedikit 2 dan paling banyak 10 atau 15 perusahaan.</a:t>
            </a:r>
          </a:p>
          <a:p>
            <a:pPr marL="109728" indent="0">
              <a:buNone/>
            </a:pPr>
            <a:endParaRPr lang="id-ID" sz="2800" dirty="0">
              <a:latin typeface="Arial Narrow" pitchFamily="34" charset="0"/>
            </a:endParaRPr>
          </a:p>
          <a:p>
            <a:pPr marL="109728" indent="0">
              <a:buNone/>
            </a:pPr>
            <a:endParaRPr lang="id-ID" dirty="0"/>
          </a:p>
        </p:txBody>
      </p:sp>
      <p:sp>
        <p:nvSpPr>
          <p:cNvPr id="2" name="Title 1"/>
          <p:cNvSpPr>
            <a:spLocks noGrp="1"/>
          </p:cNvSpPr>
          <p:nvPr>
            <p:ph type="title"/>
          </p:nvPr>
        </p:nvSpPr>
        <p:spPr>
          <a:xfrm>
            <a:off x="467544" y="116632"/>
            <a:ext cx="8229600" cy="866608"/>
          </a:xfrm>
        </p:spPr>
        <p:txBody>
          <a:bodyPr>
            <a:normAutofit/>
          </a:bodyPr>
          <a:lstStyle/>
          <a:p>
            <a:pPr algn="ctr"/>
            <a:r>
              <a:rPr lang="id-ID" sz="2400" dirty="0">
                <a:latin typeface="Arial Narrow" pitchFamily="34" charset="0"/>
              </a:rPr>
              <a:t>PEGENRTIAN PASAR OLIGOPOLI</a:t>
            </a:r>
          </a:p>
        </p:txBody>
      </p:sp>
      <p:sp>
        <p:nvSpPr>
          <p:cNvPr id="4" name="AutoShape 2" descr="10 Merek Mobil Terlaris di Indonesia Bulan Januari 2019 – Siaran Dep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 name="AutoShape 4" descr="10 Merek Mobil Terlaris di Indonesia Bulan Januari 2019 – Siaran Dep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0869" y="1124744"/>
            <a:ext cx="3228144" cy="3505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8308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asar monopolist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026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531848"/>
          </a:xfrm>
        </p:spPr>
        <p:txBody>
          <a:bodyPr>
            <a:normAutofit fontScale="70000" lnSpcReduction="20000"/>
          </a:bodyPr>
          <a:lstStyle/>
          <a:p>
            <a:pPr marL="406400" indent="-349250" algn="just">
              <a:buAutoNum type="arabicPeriod"/>
              <a:defRPr/>
            </a:pPr>
            <a:r>
              <a:rPr lang="en-US" sz="2800" dirty="0" err="1">
                <a:latin typeface="Arial Narrow" panose="020B0606020202030204" pitchFamily="34" charset="0"/>
              </a:rPr>
              <a:t>Banyaknya</a:t>
            </a:r>
            <a:r>
              <a:rPr lang="en-US" sz="2800" dirty="0">
                <a:latin typeface="Arial Narrow" panose="020B0606020202030204" pitchFamily="34" charset="0"/>
              </a:rPr>
              <a:t>   </a:t>
            </a:r>
            <a:r>
              <a:rPr lang="en-US" sz="2800" dirty="0" err="1">
                <a:latin typeface="Arial Narrow" panose="020B0606020202030204" pitchFamily="34" charset="0"/>
              </a:rPr>
              <a:t>produsen</a:t>
            </a:r>
            <a:r>
              <a:rPr lang="en-US" sz="2800" dirty="0">
                <a:latin typeface="Arial Narrow" panose="020B0606020202030204" pitchFamily="34" charset="0"/>
              </a:rPr>
              <a:t>   di   </a:t>
            </a:r>
            <a:r>
              <a:rPr lang="en-US" sz="2800" dirty="0" err="1">
                <a:latin typeface="Arial Narrow" panose="020B0606020202030204" pitchFamily="34" charset="0"/>
              </a:rPr>
              <a:t>pasar</a:t>
            </a:r>
            <a:r>
              <a:rPr lang="en-US" sz="2800" dirty="0">
                <a:latin typeface="Arial Narrow" panose="020B0606020202030204" pitchFamily="34" charset="0"/>
              </a:rPr>
              <a:t>   </a:t>
            </a:r>
            <a:r>
              <a:rPr lang="en-US" sz="2800" dirty="0" err="1">
                <a:latin typeface="Arial Narrow" panose="020B0606020202030204" pitchFamily="34" charset="0"/>
              </a:rPr>
              <a:t>memberikan</a:t>
            </a:r>
            <a:r>
              <a:rPr lang="en-US" sz="2800" dirty="0">
                <a:latin typeface="Arial Narrow" panose="020B0606020202030204" pitchFamily="34" charset="0"/>
              </a:rPr>
              <a:t> </a:t>
            </a:r>
            <a:r>
              <a:rPr lang="en-US" sz="2800" dirty="0" err="1">
                <a:latin typeface="Arial Narrow" panose="020B0606020202030204" pitchFamily="34" charset="0"/>
              </a:rPr>
              <a:t>keuntungan</a:t>
            </a:r>
            <a:r>
              <a:rPr lang="en-US" sz="2800" dirty="0">
                <a:latin typeface="Arial Narrow" panose="020B0606020202030204" pitchFamily="34" charset="0"/>
              </a:rPr>
              <a:t> </a:t>
            </a:r>
            <a:r>
              <a:rPr lang="en-US" sz="2800" dirty="0" err="1">
                <a:latin typeface="Arial Narrow" panose="020B0606020202030204" pitchFamily="34" charset="0"/>
              </a:rPr>
              <a:t>bagikonsumen</a:t>
            </a:r>
            <a:r>
              <a:rPr lang="en-US" sz="2800" dirty="0">
                <a:latin typeface="Arial Narrow" panose="020B0606020202030204" pitchFamily="34" charset="0"/>
              </a:rPr>
              <a:t> </a:t>
            </a:r>
            <a:r>
              <a:rPr lang="en-US" sz="2800" dirty="0" err="1">
                <a:latin typeface="Arial Narrow" panose="020B0606020202030204" pitchFamily="34" charset="0"/>
              </a:rPr>
              <a:t>untuk</a:t>
            </a:r>
            <a:r>
              <a:rPr lang="en-US" sz="2800" dirty="0">
                <a:latin typeface="Arial Narrow" panose="020B0606020202030204" pitchFamily="34" charset="0"/>
              </a:rPr>
              <a:t> </a:t>
            </a:r>
            <a:r>
              <a:rPr lang="en-US" sz="2800" dirty="0" err="1">
                <a:latin typeface="Arial Narrow" panose="020B0606020202030204" pitchFamily="34" charset="0"/>
              </a:rPr>
              <a:t>dapat</a:t>
            </a:r>
            <a:r>
              <a:rPr lang="en-US" sz="2800" dirty="0">
                <a:latin typeface="Arial Narrow" panose="020B0606020202030204" pitchFamily="34" charset="0"/>
              </a:rPr>
              <a:t> </a:t>
            </a:r>
            <a:r>
              <a:rPr lang="en-US" sz="2800" dirty="0" err="1">
                <a:latin typeface="Arial Narrow" panose="020B0606020202030204" pitchFamily="34" charset="0"/>
              </a:rPr>
              <a:t>memilih</a:t>
            </a:r>
            <a:r>
              <a:rPr lang="en-US" sz="2800" dirty="0">
                <a:latin typeface="Arial Narrow" panose="020B0606020202030204" pitchFamily="34" charset="0"/>
              </a:rPr>
              <a:t> </a:t>
            </a:r>
            <a:r>
              <a:rPr lang="en-US" sz="2800" dirty="0" err="1">
                <a:latin typeface="Arial Narrow" panose="020B0606020202030204" pitchFamily="34" charset="0"/>
              </a:rPr>
              <a:t>produk</a:t>
            </a:r>
            <a:r>
              <a:rPr lang="en-US" sz="2800" dirty="0">
                <a:latin typeface="Arial Narrow" panose="020B0606020202030204" pitchFamily="34" charset="0"/>
              </a:rPr>
              <a:t> yang </a:t>
            </a:r>
            <a:r>
              <a:rPr lang="en-US" sz="2800" dirty="0" err="1">
                <a:latin typeface="Arial Narrow" panose="020B0606020202030204" pitchFamily="34" charset="0"/>
              </a:rPr>
              <a:t>terbaik</a:t>
            </a:r>
            <a:r>
              <a:rPr lang="en-US" sz="2800" dirty="0">
                <a:latin typeface="Arial Narrow" panose="020B0606020202030204" pitchFamily="34" charset="0"/>
              </a:rPr>
              <a:t> </a:t>
            </a:r>
            <a:r>
              <a:rPr lang="en-US" sz="2800" dirty="0" err="1">
                <a:latin typeface="Arial Narrow" panose="020B0606020202030204" pitchFamily="34" charset="0"/>
              </a:rPr>
              <a:t>baginya</a:t>
            </a:r>
            <a:r>
              <a:rPr lang="en-US" sz="2800" dirty="0">
                <a:latin typeface="Arial Narrow" panose="020B0606020202030204" pitchFamily="34" charset="0"/>
              </a:rPr>
              <a:t>. </a:t>
            </a:r>
          </a:p>
          <a:p>
            <a:pPr marL="58737" indent="0" algn="just">
              <a:buNone/>
              <a:defRPr/>
            </a:pPr>
            <a:endParaRPr lang="en-US" sz="2800" dirty="0">
              <a:latin typeface="Arial Narrow" panose="020B0606020202030204" pitchFamily="34" charset="0"/>
            </a:endParaRPr>
          </a:p>
          <a:p>
            <a:pPr marL="406400" indent="-347663" algn="just">
              <a:buNone/>
              <a:defRPr/>
            </a:pPr>
            <a:r>
              <a:rPr lang="en-US" sz="2800" dirty="0">
                <a:latin typeface="Arial Narrow" panose="020B0606020202030204" pitchFamily="34" charset="0"/>
              </a:rPr>
              <a:t>2. </a:t>
            </a:r>
            <a:r>
              <a:rPr lang="en-US" sz="2800" dirty="0" err="1">
                <a:latin typeface="Arial Narrow" panose="020B0606020202030204" pitchFamily="34" charset="0"/>
              </a:rPr>
              <a:t>Kebebasan</a:t>
            </a:r>
            <a:r>
              <a:rPr lang="en-US" sz="2800" dirty="0">
                <a:latin typeface="Arial Narrow" panose="020B0606020202030204" pitchFamily="34" charset="0"/>
              </a:rPr>
              <a:t> </a:t>
            </a:r>
            <a:r>
              <a:rPr lang="en-US" sz="2800" dirty="0" err="1">
                <a:latin typeface="Arial Narrow" panose="020B0606020202030204" pitchFamily="34" charset="0"/>
              </a:rPr>
              <a:t>keluar</a:t>
            </a:r>
            <a:r>
              <a:rPr lang="en-US" sz="2800" dirty="0">
                <a:latin typeface="Arial Narrow" panose="020B0606020202030204" pitchFamily="34" charset="0"/>
              </a:rPr>
              <a:t> </a:t>
            </a:r>
            <a:r>
              <a:rPr lang="en-US" sz="2800" dirty="0" err="1">
                <a:latin typeface="Arial Narrow" panose="020B0606020202030204" pitchFamily="34" charset="0"/>
              </a:rPr>
              <a:t>masuk</a:t>
            </a:r>
            <a:r>
              <a:rPr lang="en-US" sz="2800" dirty="0">
                <a:latin typeface="Arial Narrow" panose="020B0606020202030204" pitchFamily="34" charset="0"/>
              </a:rPr>
              <a:t> </a:t>
            </a:r>
            <a:r>
              <a:rPr lang="en-US" sz="2800" dirty="0" err="1">
                <a:latin typeface="Arial Narrow" panose="020B0606020202030204" pitchFamily="34" charset="0"/>
              </a:rPr>
              <a:t>bagi</a:t>
            </a:r>
            <a:r>
              <a:rPr lang="en-US" sz="2800" dirty="0">
                <a:latin typeface="Arial Narrow" panose="020B0606020202030204" pitchFamily="34" charset="0"/>
              </a:rPr>
              <a:t> </a:t>
            </a:r>
            <a:r>
              <a:rPr lang="en-US" sz="2800" dirty="0" err="1">
                <a:latin typeface="Arial Narrow" panose="020B0606020202030204" pitchFamily="34" charset="0"/>
              </a:rPr>
              <a:t>produsen</a:t>
            </a:r>
            <a:r>
              <a:rPr lang="en-US" sz="2800" dirty="0">
                <a:latin typeface="Arial Narrow" panose="020B0606020202030204" pitchFamily="34" charset="0"/>
              </a:rPr>
              <a:t>, </a:t>
            </a:r>
            <a:r>
              <a:rPr lang="en-US" sz="2800" dirty="0" err="1">
                <a:latin typeface="Arial Narrow" panose="020B0606020202030204" pitchFamily="34" charset="0"/>
              </a:rPr>
              <a:t>mendorong</a:t>
            </a:r>
            <a:r>
              <a:rPr lang="en-US" sz="2800" dirty="0">
                <a:latin typeface="Arial Narrow" panose="020B0606020202030204" pitchFamily="34" charset="0"/>
              </a:rPr>
              <a:t> </a:t>
            </a:r>
            <a:r>
              <a:rPr lang="en-US" sz="2800" dirty="0" err="1">
                <a:latin typeface="Arial Narrow" panose="020B0606020202030204" pitchFamily="34" charset="0"/>
              </a:rPr>
              <a:t>produsen</a:t>
            </a:r>
            <a:r>
              <a:rPr lang="en-US" sz="2800" dirty="0">
                <a:latin typeface="Arial Narrow" panose="020B0606020202030204" pitchFamily="34" charset="0"/>
              </a:rPr>
              <a:t> </a:t>
            </a:r>
            <a:r>
              <a:rPr lang="en-US" sz="2800" dirty="0" err="1">
                <a:latin typeface="Arial Narrow" panose="020B0606020202030204" pitchFamily="34" charset="0"/>
              </a:rPr>
              <a:t>untukselalu</a:t>
            </a:r>
            <a:r>
              <a:rPr lang="en-US" sz="2800" dirty="0">
                <a:latin typeface="Arial Narrow" panose="020B0606020202030204" pitchFamily="34" charset="0"/>
              </a:rPr>
              <a:t> </a:t>
            </a:r>
            <a:r>
              <a:rPr lang="en-US" sz="2800" dirty="0" err="1">
                <a:latin typeface="Arial Narrow" panose="020B0606020202030204" pitchFamily="34" charset="0"/>
              </a:rPr>
              <a:t>melakukan</a:t>
            </a:r>
            <a:r>
              <a:rPr lang="en-US" sz="2800" dirty="0">
                <a:latin typeface="Arial Narrow" panose="020B0606020202030204" pitchFamily="34" charset="0"/>
              </a:rPr>
              <a:t> </a:t>
            </a:r>
            <a:r>
              <a:rPr lang="en-US" sz="2800" dirty="0" err="1">
                <a:latin typeface="Arial Narrow" panose="020B0606020202030204" pitchFamily="34" charset="0"/>
              </a:rPr>
              <a:t>inovasi</a:t>
            </a:r>
            <a:r>
              <a:rPr lang="en-US" sz="2800" dirty="0">
                <a:latin typeface="Arial Narrow" panose="020B0606020202030204" pitchFamily="34" charset="0"/>
              </a:rPr>
              <a:t> </a:t>
            </a:r>
            <a:r>
              <a:rPr lang="en-US" sz="2800" dirty="0" err="1">
                <a:latin typeface="Arial Narrow" panose="020B0606020202030204" pitchFamily="34" charset="0"/>
              </a:rPr>
              <a:t>dalam</a:t>
            </a:r>
            <a:r>
              <a:rPr lang="en-US" sz="2800" dirty="0">
                <a:latin typeface="Arial Narrow" panose="020B0606020202030204" pitchFamily="34" charset="0"/>
              </a:rPr>
              <a:t> </a:t>
            </a:r>
            <a:r>
              <a:rPr lang="en-US" sz="2800" dirty="0" err="1">
                <a:latin typeface="Arial Narrow" panose="020B0606020202030204" pitchFamily="34" charset="0"/>
              </a:rPr>
              <a:t>menghasilkan</a:t>
            </a:r>
            <a:r>
              <a:rPr lang="en-US" sz="2800" dirty="0">
                <a:latin typeface="Arial Narrow" panose="020B0606020202030204" pitchFamily="34" charset="0"/>
              </a:rPr>
              <a:t> </a:t>
            </a:r>
            <a:r>
              <a:rPr lang="en-US" sz="2800" dirty="0" err="1">
                <a:latin typeface="Arial Narrow" panose="020B0606020202030204" pitchFamily="34" charset="0"/>
              </a:rPr>
              <a:t>produknya</a:t>
            </a:r>
            <a:r>
              <a:rPr lang="en-US" sz="2800" dirty="0">
                <a:latin typeface="Arial Narrow" panose="020B0606020202030204" pitchFamily="34" charset="0"/>
              </a:rPr>
              <a:t>.</a:t>
            </a:r>
          </a:p>
          <a:p>
            <a:pPr marL="406400" indent="-347663" algn="just">
              <a:buNone/>
              <a:defRPr/>
            </a:pPr>
            <a:endParaRPr lang="en-US" sz="2800" dirty="0">
              <a:latin typeface="Arial Narrow" panose="020B0606020202030204" pitchFamily="34" charset="0"/>
            </a:endParaRPr>
          </a:p>
          <a:p>
            <a:pPr marL="406400" indent="-347663" algn="just">
              <a:buNone/>
              <a:defRPr/>
            </a:pPr>
            <a:r>
              <a:rPr lang="en-US" sz="2800" dirty="0">
                <a:latin typeface="Arial Narrow" panose="020B0606020202030204" pitchFamily="34" charset="0"/>
              </a:rPr>
              <a:t>3. </a:t>
            </a:r>
            <a:r>
              <a:rPr lang="en-US" sz="2800" dirty="0" err="1">
                <a:latin typeface="Arial Narrow" panose="020B0606020202030204" pitchFamily="34" charset="0"/>
              </a:rPr>
              <a:t>Diferensiasi</a:t>
            </a:r>
            <a:r>
              <a:rPr lang="en-US" sz="2800" dirty="0">
                <a:latin typeface="Arial Narrow" panose="020B0606020202030204" pitchFamily="34" charset="0"/>
              </a:rPr>
              <a:t>  </a:t>
            </a:r>
            <a:r>
              <a:rPr lang="en-US" sz="2800" dirty="0" err="1">
                <a:latin typeface="Arial Narrow" panose="020B0606020202030204" pitchFamily="34" charset="0"/>
              </a:rPr>
              <a:t>produk</a:t>
            </a:r>
            <a:r>
              <a:rPr lang="en-US" sz="2800" dirty="0">
                <a:latin typeface="Arial Narrow" panose="020B0606020202030204" pitchFamily="34" charset="0"/>
              </a:rPr>
              <a:t>   </a:t>
            </a:r>
            <a:r>
              <a:rPr lang="en-US" sz="2800" dirty="0" err="1">
                <a:latin typeface="Arial Narrow" panose="020B0606020202030204" pitchFamily="34" charset="0"/>
              </a:rPr>
              <a:t>mendorong</a:t>
            </a:r>
            <a:r>
              <a:rPr lang="en-US" sz="2800" dirty="0">
                <a:latin typeface="Arial Narrow" panose="020B0606020202030204" pitchFamily="34" charset="0"/>
              </a:rPr>
              <a:t>   </a:t>
            </a:r>
            <a:r>
              <a:rPr lang="en-US" sz="2800" dirty="0" err="1">
                <a:latin typeface="Arial Narrow" panose="020B0606020202030204" pitchFamily="34" charset="0"/>
              </a:rPr>
              <a:t>konsumen</a:t>
            </a:r>
            <a:r>
              <a:rPr lang="en-US" sz="2800" dirty="0">
                <a:latin typeface="Arial Narrow" panose="020B0606020202030204" pitchFamily="34" charset="0"/>
              </a:rPr>
              <a:t>  </a:t>
            </a:r>
            <a:r>
              <a:rPr lang="en-US" sz="2800" dirty="0" err="1">
                <a:latin typeface="Arial Narrow" panose="020B0606020202030204" pitchFamily="34" charset="0"/>
              </a:rPr>
              <a:t>untuk</a:t>
            </a:r>
            <a:r>
              <a:rPr lang="en-US" sz="2800" dirty="0">
                <a:latin typeface="Arial Narrow" panose="020B0606020202030204" pitchFamily="34" charset="0"/>
              </a:rPr>
              <a:t> </a:t>
            </a:r>
            <a:r>
              <a:rPr lang="en-US" sz="2800" dirty="0" err="1">
                <a:latin typeface="Arial Narrow" panose="020B0606020202030204" pitchFamily="34" charset="0"/>
              </a:rPr>
              <a:t>selektif</a:t>
            </a:r>
            <a:r>
              <a:rPr lang="en-US" sz="2800" dirty="0">
                <a:latin typeface="Arial Narrow" panose="020B0606020202030204" pitchFamily="34" charset="0"/>
              </a:rPr>
              <a:t> </a:t>
            </a:r>
            <a:r>
              <a:rPr lang="en-US" sz="2800" dirty="0" err="1">
                <a:latin typeface="Arial Narrow" panose="020B0606020202030204" pitchFamily="34" charset="0"/>
              </a:rPr>
              <a:t>dalam</a:t>
            </a:r>
            <a:r>
              <a:rPr lang="en-US" sz="2800" dirty="0">
                <a:latin typeface="Arial Narrow" panose="020B0606020202030204" pitchFamily="34" charset="0"/>
              </a:rPr>
              <a:t> </a:t>
            </a:r>
            <a:r>
              <a:rPr lang="en-US" sz="2800" dirty="0" err="1">
                <a:latin typeface="Arial Narrow" panose="020B0606020202030204" pitchFamily="34" charset="0"/>
              </a:rPr>
              <a:t>menentukan</a:t>
            </a:r>
            <a:r>
              <a:rPr lang="en-US" sz="2800" dirty="0">
                <a:latin typeface="Arial Narrow" panose="020B0606020202030204" pitchFamily="34" charset="0"/>
              </a:rPr>
              <a:t> </a:t>
            </a:r>
            <a:r>
              <a:rPr lang="en-US" sz="2800" dirty="0" err="1">
                <a:latin typeface="Arial Narrow" panose="020B0606020202030204" pitchFamily="34" charset="0"/>
              </a:rPr>
              <a:t>produk</a:t>
            </a:r>
            <a:r>
              <a:rPr lang="en-US" sz="2800" dirty="0">
                <a:latin typeface="Arial Narrow" panose="020B0606020202030204" pitchFamily="34" charset="0"/>
              </a:rPr>
              <a:t> yang </a:t>
            </a:r>
            <a:r>
              <a:rPr lang="en-US" sz="2800" dirty="0" err="1">
                <a:latin typeface="Arial Narrow" panose="020B0606020202030204" pitchFamily="34" charset="0"/>
              </a:rPr>
              <a:t>akan</a:t>
            </a:r>
            <a:r>
              <a:rPr lang="en-US" sz="2800" dirty="0">
                <a:latin typeface="Arial Narrow" panose="020B0606020202030204" pitchFamily="34" charset="0"/>
              </a:rPr>
              <a:t> </a:t>
            </a:r>
            <a:r>
              <a:rPr lang="en-US" sz="2800" dirty="0" err="1">
                <a:latin typeface="Arial Narrow" panose="020B0606020202030204" pitchFamily="34" charset="0"/>
              </a:rPr>
              <a:t>dibelinya</a:t>
            </a:r>
            <a:r>
              <a:rPr lang="en-US" sz="2800" dirty="0">
                <a:latin typeface="Arial Narrow" panose="020B0606020202030204" pitchFamily="34" charset="0"/>
              </a:rPr>
              <a:t>, </a:t>
            </a:r>
            <a:r>
              <a:rPr lang="en-US" sz="2800" dirty="0" err="1">
                <a:latin typeface="Arial Narrow" panose="020B0606020202030204" pitchFamily="34" charset="0"/>
              </a:rPr>
              <a:t>dan</a:t>
            </a:r>
            <a:r>
              <a:rPr lang="en-US" sz="2800" dirty="0">
                <a:latin typeface="Arial Narrow" panose="020B0606020202030204" pitchFamily="34" charset="0"/>
              </a:rPr>
              <a:t> </a:t>
            </a:r>
            <a:r>
              <a:rPr lang="en-US" sz="2800" dirty="0" err="1">
                <a:latin typeface="Arial Narrow" panose="020B0606020202030204" pitchFamily="34" charset="0"/>
              </a:rPr>
              <a:t>dapat</a:t>
            </a:r>
            <a:r>
              <a:rPr lang="en-US" sz="2800" dirty="0">
                <a:latin typeface="Arial Narrow" panose="020B0606020202030204" pitchFamily="34" charset="0"/>
              </a:rPr>
              <a:t> </a:t>
            </a:r>
            <a:r>
              <a:rPr lang="en-US" sz="2800" dirty="0" err="1">
                <a:latin typeface="Arial Narrow" panose="020B0606020202030204" pitchFamily="34" charset="0"/>
              </a:rPr>
              <a:t>membuatkonsumen</a:t>
            </a:r>
            <a:r>
              <a:rPr lang="en-US" sz="2800" dirty="0">
                <a:latin typeface="Arial Narrow" panose="020B0606020202030204" pitchFamily="34" charset="0"/>
              </a:rPr>
              <a:t> loyal </a:t>
            </a:r>
            <a:r>
              <a:rPr lang="en-US" sz="2800" dirty="0" err="1">
                <a:latin typeface="Arial Narrow" panose="020B0606020202030204" pitchFamily="34" charset="0"/>
              </a:rPr>
              <a:t>terhadap</a:t>
            </a:r>
            <a:r>
              <a:rPr lang="en-US" sz="2800" dirty="0">
                <a:latin typeface="Arial Narrow" panose="020B0606020202030204" pitchFamily="34" charset="0"/>
              </a:rPr>
              <a:t> </a:t>
            </a:r>
            <a:r>
              <a:rPr lang="en-US" sz="2800" dirty="0" err="1">
                <a:latin typeface="Arial Narrow" panose="020B0606020202030204" pitchFamily="34" charset="0"/>
              </a:rPr>
              <a:t>produk</a:t>
            </a:r>
            <a:r>
              <a:rPr lang="en-US" sz="2800" dirty="0">
                <a:latin typeface="Arial Narrow" panose="020B0606020202030204" pitchFamily="34" charset="0"/>
              </a:rPr>
              <a:t> yang </a:t>
            </a:r>
            <a:r>
              <a:rPr lang="en-US" sz="2800" dirty="0" err="1">
                <a:latin typeface="Arial Narrow" panose="020B0606020202030204" pitchFamily="34" charset="0"/>
              </a:rPr>
              <a:t>dipilihnya</a:t>
            </a:r>
            <a:r>
              <a:rPr lang="en-US" sz="2800" dirty="0">
                <a:latin typeface="Arial Narrow" panose="020B0606020202030204" pitchFamily="34" charset="0"/>
              </a:rPr>
              <a:t>.</a:t>
            </a:r>
          </a:p>
          <a:p>
            <a:pPr marL="406400" indent="-347663" algn="just">
              <a:buNone/>
              <a:defRPr/>
            </a:pPr>
            <a:endParaRPr lang="en-US" sz="2800" dirty="0">
              <a:latin typeface="Arial Narrow" panose="020B0606020202030204" pitchFamily="34" charset="0"/>
            </a:endParaRPr>
          </a:p>
          <a:p>
            <a:pPr marL="406400" indent="-347663" algn="just">
              <a:buNone/>
              <a:defRPr/>
            </a:pPr>
            <a:r>
              <a:rPr lang="en-US" sz="2800" dirty="0">
                <a:latin typeface="Arial Narrow" panose="020B0606020202030204" pitchFamily="34" charset="0"/>
              </a:rPr>
              <a:t>4. </a:t>
            </a:r>
            <a:r>
              <a:rPr lang="en-US" sz="2800" dirty="0" err="1">
                <a:latin typeface="Arial Narrow" panose="020B0606020202030204" pitchFamily="34" charset="0"/>
              </a:rPr>
              <a:t>Pasar</a:t>
            </a:r>
            <a:r>
              <a:rPr lang="en-US" sz="2800" dirty="0">
                <a:latin typeface="Arial Narrow" panose="020B0606020202030204" pitchFamily="34" charset="0"/>
              </a:rPr>
              <a:t>  </a:t>
            </a:r>
            <a:r>
              <a:rPr lang="en-US" sz="2800" dirty="0" err="1">
                <a:latin typeface="Arial Narrow" panose="020B0606020202030204" pitchFamily="34" charset="0"/>
              </a:rPr>
              <a:t>ini</a:t>
            </a:r>
            <a:r>
              <a:rPr lang="en-US" sz="2800" dirty="0">
                <a:latin typeface="Arial Narrow" panose="020B0606020202030204" pitchFamily="34" charset="0"/>
              </a:rPr>
              <a:t>   </a:t>
            </a:r>
            <a:r>
              <a:rPr lang="en-US" sz="2800" dirty="0" err="1">
                <a:latin typeface="Arial Narrow" panose="020B0606020202030204" pitchFamily="34" charset="0"/>
              </a:rPr>
              <a:t>relatif</a:t>
            </a:r>
            <a:r>
              <a:rPr lang="en-US" sz="2800" dirty="0">
                <a:latin typeface="Arial Narrow" panose="020B0606020202030204" pitchFamily="34" charset="0"/>
              </a:rPr>
              <a:t>  </a:t>
            </a:r>
            <a:r>
              <a:rPr lang="en-US" sz="2800" dirty="0" err="1">
                <a:latin typeface="Arial Narrow" panose="020B0606020202030204" pitchFamily="34" charset="0"/>
              </a:rPr>
              <a:t>mudah</a:t>
            </a:r>
            <a:r>
              <a:rPr lang="en-US" sz="2800" dirty="0">
                <a:latin typeface="Arial Narrow" panose="020B0606020202030204" pitchFamily="34" charset="0"/>
              </a:rPr>
              <a:t>   </a:t>
            </a:r>
            <a:r>
              <a:rPr lang="en-US" sz="2800" dirty="0" err="1">
                <a:latin typeface="Arial Narrow" panose="020B0606020202030204" pitchFamily="34" charset="0"/>
              </a:rPr>
              <a:t>dijumpai</a:t>
            </a:r>
            <a:r>
              <a:rPr lang="en-US" sz="2800" dirty="0">
                <a:latin typeface="Arial Narrow" panose="020B0606020202030204" pitchFamily="34" charset="0"/>
              </a:rPr>
              <a:t>  </a:t>
            </a:r>
            <a:r>
              <a:rPr lang="en-US" sz="2800" dirty="0" err="1">
                <a:latin typeface="Arial Narrow" panose="020B0606020202030204" pitchFamily="34" charset="0"/>
              </a:rPr>
              <a:t>oleh</a:t>
            </a:r>
            <a:r>
              <a:rPr lang="en-US" sz="2800" dirty="0">
                <a:latin typeface="Arial Narrow" panose="020B0606020202030204" pitchFamily="34" charset="0"/>
              </a:rPr>
              <a:t> </a:t>
            </a:r>
            <a:r>
              <a:rPr lang="en-US" sz="2800" dirty="0" err="1">
                <a:latin typeface="Arial Narrow" panose="020B0606020202030204" pitchFamily="34" charset="0"/>
              </a:rPr>
              <a:t>konsumen</a:t>
            </a:r>
            <a:r>
              <a:rPr lang="en-US" sz="2800" dirty="0">
                <a:latin typeface="Arial Narrow" panose="020B0606020202030204" pitchFamily="34" charset="0"/>
              </a:rPr>
              <a:t>, </a:t>
            </a:r>
            <a:r>
              <a:rPr lang="en-US" sz="2800" dirty="0" err="1">
                <a:latin typeface="Arial Narrow" panose="020B0606020202030204" pitchFamily="34" charset="0"/>
              </a:rPr>
              <a:t>karena</a:t>
            </a:r>
            <a:r>
              <a:rPr lang="en-US" sz="2800" dirty="0">
                <a:latin typeface="Arial Narrow" panose="020B0606020202030204" pitchFamily="34" charset="0"/>
              </a:rPr>
              <a:t> </a:t>
            </a:r>
            <a:r>
              <a:rPr lang="en-US" sz="2800" dirty="0" err="1">
                <a:latin typeface="Arial Narrow" panose="020B0606020202030204" pitchFamily="34" charset="0"/>
              </a:rPr>
              <a:t>sebagianbesar</a:t>
            </a:r>
            <a:r>
              <a:rPr lang="en-US" sz="2800" dirty="0">
                <a:latin typeface="Arial Narrow" panose="020B0606020202030204" pitchFamily="34" charset="0"/>
              </a:rPr>
              <a:t> </a:t>
            </a:r>
            <a:r>
              <a:rPr lang="en-US" sz="2800" dirty="0" err="1">
                <a:latin typeface="Arial Narrow" panose="020B0606020202030204" pitchFamily="34" charset="0"/>
              </a:rPr>
              <a:t>kebutuhan</a:t>
            </a:r>
            <a:r>
              <a:rPr lang="en-US" sz="2800" dirty="0">
                <a:latin typeface="Arial Narrow" panose="020B0606020202030204" pitchFamily="34" charset="0"/>
              </a:rPr>
              <a:t> </a:t>
            </a:r>
            <a:r>
              <a:rPr lang="en-US" sz="2800" dirty="0" err="1">
                <a:latin typeface="Arial Narrow" panose="020B0606020202030204" pitchFamily="34" charset="0"/>
              </a:rPr>
              <a:t>sehari-hari</a:t>
            </a:r>
            <a:r>
              <a:rPr lang="en-US" sz="2800" dirty="0">
                <a:latin typeface="Arial Narrow" panose="020B0606020202030204" pitchFamily="34" charset="0"/>
              </a:rPr>
              <a:t> </a:t>
            </a:r>
            <a:r>
              <a:rPr lang="en-US" sz="2800" dirty="0" err="1">
                <a:latin typeface="Arial Narrow" panose="020B0606020202030204" pitchFamily="34" charset="0"/>
              </a:rPr>
              <a:t>tersedia</a:t>
            </a:r>
            <a:r>
              <a:rPr lang="en-US" sz="2800" dirty="0">
                <a:latin typeface="Arial Narrow" panose="020B0606020202030204" pitchFamily="34" charset="0"/>
              </a:rPr>
              <a:t> </a:t>
            </a:r>
            <a:r>
              <a:rPr lang="en-US" sz="2800" dirty="0" err="1">
                <a:latin typeface="Arial Narrow" panose="020B0606020202030204" pitchFamily="34" charset="0"/>
              </a:rPr>
              <a:t>dalam</a:t>
            </a:r>
            <a:r>
              <a:rPr lang="en-US" sz="2800" dirty="0">
                <a:latin typeface="Arial Narrow" panose="020B0606020202030204" pitchFamily="34" charset="0"/>
              </a:rPr>
              <a:t> </a:t>
            </a:r>
            <a:r>
              <a:rPr lang="en-US" sz="2800" dirty="0" err="1">
                <a:latin typeface="Arial Narrow" panose="020B0606020202030204" pitchFamily="34" charset="0"/>
              </a:rPr>
              <a:t>pasar</a:t>
            </a:r>
            <a:r>
              <a:rPr lang="en-US" sz="2800" dirty="0">
                <a:latin typeface="Arial Narrow" panose="020B0606020202030204" pitchFamily="34" charset="0"/>
              </a:rPr>
              <a:t> </a:t>
            </a:r>
            <a:r>
              <a:rPr lang="en-US" sz="2800" dirty="0" err="1">
                <a:latin typeface="Arial Narrow" panose="020B0606020202030204" pitchFamily="34" charset="0"/>
              </a:rPr>
              <a:t>monopolistik</a:t>
            </a:r>
            <a:endParaRPr lang="en-US" sz="2800" dirty="0">
              <a:latin typeface="Arial Narrow" panose="020B0606020202030204" pitchFamily="34" charset="0"/>
            </a:endParaRPr>
          </a:p>
          <a:p>
            <a:pPr marL="109728" indent="0">
              <a:buNone/>
            </a:pPr>
            <a:endParaRPr lang="en-US" dirty="0"/>
          </a:p>
        </p:txBody>
      </p:sp>
      <p:sp>
        <p:nvSpPr>
          <p:cNvPr id="3" name="Title 2"/>
          <p:cNvSpPr>
            <a:spLocks noGrp="1"/>
          </p:cNvSpPr>
          <p:nvPr>
            <p:ph type="title"/>
          </p:nvPr>
        </p:nvSpPr>
        <p:spPr>
          <a:xfrm>
            <a:off x="457200" y="274638"/>
            <a:ext cx="8229600" cy="562074"/>
          </a:xfrm>
        </p:spPr>
        <p:txBody>
          <a:bodyPr>
            <a:normAutofit/>
          </a:bodyPr>
          <a:lstStyle/>
          <a:p>
            <a:r>
              <a:rPr lang="en-US" sz="2400" dirty="0" err="1">
                <a:solidFill>
                  <a:schemeClr val="tx1"/>
                </a:solidFill>
                <a:latin typeface="Arial Narrow" panose="020B0606020202030204" pitchFamily="34" charset="0"/>
              </a:rPr>
              <a:t>Kelebihan</a:t>
            </a:r>
            <a:r>
              <a:rPr lang="en-US" sz="2400" dirty="0">
                <a:solidFill>
                  <a:schemeClr val="tx1"/>
                </a:solidFill>
                <a:latin typeface="Arial Narrow" panose="020B0606020202030204" pitchFamily="34" charset="0"/>
              </a:rPr>
              <a:t>  </a:t>
            </a:r>
            <a:r>
              <a:rPr lang="en-US" sz="2400" dirty="0" err="1">
                <a:solidFill>
                  <a:schemeClr val="tx1"/>
                </a:solidFill>
                <a:latin typeface="Arial Narrow" panose="020B0606020202030204" pitchFamily="34" charset="0"/>
              </a:rPr>
              <a:t>Pasar</a:t>
            </a:r>
            <a:r>
              <a:rPr lang="en-US" sz="2400" dirty="0">
                <a:solidFill>
                  <a:schemeClr val="tx1"/>
                </a:solidFill>
                <a:latin typeface="Arial Narrow" panose="020B0606020202030204" pitchFamily="34" charset="0"/>
              </a:rPr>
              <a:t> </a:t>
            </a:r>
            <a:r>
              <a:rPr lang="en-US" sz="2400" dirty="0" err="1">
                <a:solidFill>
                  <a:schemeClr val="tx1"/>
                </a:solidFill>
                <a:latin typeface="Arial Narrow" panose="020B0606020202030204" pitchFamily="34" charset="0"/>
              </a:rPr>
              <a:t>Momopolistik</a:t>
            </a:r>
            <a:endParaRPr lang="en-US" sz="24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806157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4525963"/>
          </a:xfrm>
        </p:spPr>
        <p:txBody>
          <a:bodyPr>
            <a:normAutofit/>
          </a:bodyPr>
          <a:lstStyle/>
          <a:p>
            <a:pPr marL="347663" indent="-347663" algn="just">
              <a:buNone/>
              <a:defRPr/>
            </a:pPr>
            <a:r>
              <a:rPr lang="en-US" sz="2400" dirty="0">
                <a:latin typeface="Arial Narrow" panose="020B0606020202030204" pitchFamily="34" charset="0"/>
              </a:rPr>
              <a:t>1. </a:t>
            </a:r>
            <a:r>
              <a:rPr lang="en-US" sz="2400" dirty="0" err="1">
                <a:latin typeface="Arial Narrow" panose="020B0606020202030204" pitchFamily="34" charset="0"/>
              </a:rPr>
              <a:t>Pasar</a:t>
            </a:r>
            <a:r>
              <a:rPr lang="en-US" sz="2400" dirty="0">
                <a:latin typeface="Arial Narrow" panose="020B0606020202030204" pitchFamily="34" charset="0"/>
              </a:rPr>
              <a:t> </a:t>
            </a:r>
            <a:r>
              <a:rPr lang="en-US" sz="2400" dirty="0" err="1">
                <a:latin typeface="Arial Narrow" panose="020B0606020202030204" pitchFamily="34" charset="0"/>
              </a:rPr>
              <a:t>monopolistik</a:t>
            </a:r>
            <a:r>
              <a:rPr lang="en-US" sz="2400" dirty="0">
                <a:latin typeface="Arial Narrow" panose="020B0606020202030204" pitchFamily="34" charset="0"/>
              </a:rPr>
              <a:t> </a:t>
            </a:r>
            <a:r>
              <a:rPr lang="en-US" sz="2400" dirty="0" err="1">
                <a:latin typeface="Arial Narrow" panose="020B0606020202030204" pitchFamily="34" charset="0"/>
              </a:rPr>
              <a:t>memiliki</a:t>
            </a:r>
            <a:r>
              <a:rPr lang="en-US" sz="2400" dirty="0">
                <a:latin typeface="Arial Narrow" panose="020B0606020202030204" pitchFamily="34" charset="0"/>
              </a:rPr>
              <a:t> </a:t>
            </a:r>
            <a:r>
              <a:rPr lang="en-US" sz="2400" dirty="0" err="1">
                <a:latin typeface="Arial Narrow" panose="020B0606020202030204" pitchFamily="34" charset="0"/>
              </a:rPr>
              <a:t>tingkat</a:t>
            </a:r>
            <a:r>
              <a:rPr lang="en-US" sz="2400" dirty="0">
                <a:latin typeface="Arial Narrow" panose="020B0606020202030204" pitchFamily="34" charset="0"/>
              </a:rPr>
              <a:t> </a:t>
            </a:r>
            <a:r>
              <a:rPr lang="en-US" sz="2400" dirty="0" err="1">
                <a:latin typeface="Arial Narrow" panose="020B0606020202030204" pitchFamily="34" charset="0"/>
              </a:rPr>
              <a:t>persaingan</a:t>
            </a:r>
            <a:r>
              <a:rPr lang="en-US" sz="2400" dirty="0">
                <a:latin typeface="Arial Narrow" panose="020B0606020202030204" pitchFamily="34" charset="0"/>
              </a:rPr>
              <a:t> yang </a:t>
            </a:r>
            <a:r>
              <a:rPr lang="en-US" sz="2400" dirty="0" err="1">
                <a:latin typeface="Arial Narrow" panose="020B0606020202030204" pitchFamily="34" charset="0"/>
              </a:rPr>
              <a:t>tinggi</a:t>
            </a:r>
            <a:r>
              <a:rPr lang="en-US" sz="2400" dirty="0">
                <a:latin typeface="Arial Narrow" panose="020B0606020202030204" pitchFamily="34" charset="0"/>
              </a:rPr>
              <a:t>, </a:t>
            </a:r>
            <a:r>
              <a:rPr lang="en-US" sz="2400" dirty="0" err="1">
                <a:latin typeface="Arial Narrow" panose="020B0606020202030204" pitchFamily="34" charset="0"/>
              </a:rPr>
              <a:t>baik</a:t>
            </a:r>
            <a:r>
              <a:rPr lang="en-US" sz="2400" dirty="0">
                <a:latin typeface="Arial Narrow" panose="020B0606020202030204" pitchFamily="34" charset="0"/>
              </a:rPr>
              <a:t> </a:t>
            </a:r>
            <a:r>
              <a:rPr lang="en-US" sz="2400" dirty="0" err="1">
                <a:latin typeface="Arial Narrow" panose="020B0606020202030204" pitchFamily="34" charset="0"/>
              </a:rPr>
              <a:t>darisegi</a:t>
            </a:r>
            <a:r>
              <a:rPr lang="en-US" sz="2400" dirty="0">
                <a:latin typeface="Arial Narrow" panose="020B0606020202030204" pitchFamily="34" charset="0"/>
              </a:rPr>
              <a:t> </a:t>
            </a:r>
            <a:r>
              <a:rPr lang="en-US" sz="2400" dirty="0" err="1">
                <a:latin typeface="Arial Narrow" panose="020B0606020202030204" pitchFamily="34" charset="0"/>
              </a:rPr>
              <a:t>harga</a:t>
            </a:r>
            <a:r>
              <a:rPr lang="en-US" sz="2400" dirty="0">
                <a:latin typeface="Arial Narrow" panose="020B0606020202030204" pitchFamily="34" charset="0"/>
              </a:rPr>
              <a:t>, </a:t>
            </a:r>
            <a:r>
              <a:rPr lang="en-US" sz="2400" dirty="0" err="1">
                <a:latin typeface="Arial Narrow" panose="020B0606020202030204" pitchFamily="34" charset="0"/>
              </a:rPr>
              <a:t>kualitas</a:t>
            </a:r>
            <a:r>
              <a:rPr lang="en-US" sz="2400" dirty="0">
                <a:latin typeface="Arial Narrow" panose="020B0606020202030204" pitchFamily="34" charset="0"/>
              </a:rPr>
              <a:t> </a:t>
            </a:r>
            <a:r>
              <a:rPr lang="en-US" sz="2400" dirty="0" err="1">
                <a:latin typeface="Arial Narrow" panose="020B0606020202030204" pitchFamily="34" charset="0"/>
              </a:rPr>
              <a:t>maupun</a:t>
            </a:r>
            <a:r>
              <a:rPr lang="en-US" sz="2400" dirty="0">
                <a:latin typeface="Arial Narrow" panose="020B0606020202030204" pitchFamily="34" charset="0"/>
              </a:rPr>
              <a:t> </a:t>
            </a:r>
            <a:r>
              <a:rPr lang="en-US" sz="2400" dirty="0" err="1">
                <a:latin typeface="Arial Narrow" panose="020B0606020202030204" pitchFamily="34" charset="0"/>
              </a:rPr>
              <a:t>pelayanan</a:t>
            </a:r>
            <a:r>
              <a:rPr lang="en-US" sz="2400" dirty="0">
                <a:latin typeface="Arial Narrow" panose="020B0606020202030204" pitchFamily="34" charset="0"/>
              </a:rPr>
              <a:t>. </a:t>
            </a:r>
            <a:r>
              <a:rPr lang="en-US" sz="2400" dirty="0" err="1">
                <a:latin typeface="Arial Narrow" panose="020B0606020202030204" pitchFamily="34" charset="0"/>
              </a:rPr>
              <a:t>Sehingga</a:t>
            </a:r>
            <a:r>
              <a:rPr lang="en-US" sz="2400" dirty="0">
                <a:latin typeface="Arial Narrow" panose="020B0606020202030204" pitchFamily="34" charset="0"/>
              </a:rPr>
              <a:t> </a:t>
            </a:r>
            <a:r>
              <a:rPr lang="en-US" sz="2400" dirty="0" err="1">
                <a:latin typeface="Arial Narrow" panose="020B0606020202030204" pitchFamily="34" charset="0"/>
              </a:rPr>
              <a:t>produsen</a:t>
            </a:r>
            <a:r>
              <a:rPr lang="en-US" sz="2400" dirty="0">
                <a:latin typeface="Arial Narrow" panose="020B0606020202030204" pitchFamily="34" charset="0"/>
              </a:rPr>
              <a:t> yang </a:t>
            </a:r>
            <a:r>
              <a:rPr lang="en-US" sz="2400" dirty="0" err="1">
                <a:latin typeface="Arial Narrow" panose="020B0606020202030204" pitchFamily="34" charset="0"/>
              </a:rPr>
              <a:t>tidak</a:t>
            </a:r>
            <a:r>
              <a:rPr lang="en-US" sz="2400" dirty="0">
                <a:latin typeface="Arial Narrow" panose="020B0606020202030204" pitchFamily="34" charset="0"/>
              </a:rPr>
              <a:t> </a:t>
            </a:r>
            <a:r>
              <a:rPr lang="en-US" sz="2400" dirty="0" err="1">
                <a:latin typeface="Arial Narrow" panose="020B0606020202030204" pitchFamily="34" charset="0"/>
              </a:rPr>
              <a:t>memiliki</a:t>
            </a:r>
            <a:r>
              <a:rPr lang="en-US" sz="2400" dirty="0">
                <a:latin typeface="Arial Narrow" panose="020B0606020202030204" pitchFamily="34" charset="0"/>
              </a:rPr>
              <a:t> modal </a:t>
            </a:r>
            <a:r>
              <a:rPr lang="en-US" sz="2400" dirty="0" err="1">
                <a:latin typeface="Arial Narrow" panose="020B0606020202030204" pitchFamily="34" charset="0"/>
              </a:rPr>
              <a:t>dan</a:t>
            </a:r>
            <a:r>
              <a:rPr lang="en-US" sz="2400" dirty="0">
                <a:latin typeface="Arial Narrow" panose="020B0606020202030204" pitchFamily="34" charset="0"/>
              </a:rPr>
              <a:t> </a:t>
            </a:r>
            <a:r>
              <a:rPr lang="en-US" sz="2400" dirty="0" err="1">
                <a:latin typeface="Arial Narrow" panose="020B0606020202030204" pitchFamily="34" charset="0"/>
              </a:rPr>
              <a:t>pengalaman</a:t>
            </a:r>
            <a:r>
              <a:rPr lang="en-US" sz="2400" dirty="0">
                <a:latin typeface="Arial Narrow" panose="020B0606020202030204" pitchFamily="34" charset="0"/>
              </a:rPr>
              <a:t> yang </a:t>
            </a:r>
            <a:r>
              <a:rPr lang="en-US" sz="2400" dirty="0" err="1">
                <a:latin typeface="Arial Narrow" panose="020B0606020202030204" pitchFamily="34" charset="0"/>
              </a:rPr>
              <a:t>cukup</a:t>
            </a:r>
            <a:r>
              <a:rPr lang="en-US" sz="2400" dirty="0">
                <a:latin typeface="Arial Narrow" panose="020B0606020202030204" pitchFamily="34" charset="0"/>
              </a:rPr>
              <a:t> </a:t>
            </a:r>
            <a:r>
              <a:rPr lang="en-US" sz="2400" dirty="0" err="1">
                <a:latin typeface="Arial Narrow" panose="020B0606020202030204" pitchFamily="34" charset="0"/>
              </a:rPr>
              <a:t>akan</a:t>
            </a:r>
            <a:r>
              <a:rPr lang="en-US" sz="2400" dirty="0">
                <a:latin typeface="Arial Narrow" panose="020B0606020202030204" pitchFamily="34" charset="0"/>
              </a:rPr>
              <a:t> </a:t>
            </a:r>
            <a:r>
              <a:rPr lang="en-US" sz="2400" dirty="0" err="1">
                <a:latin typeface="Arial Narrow" panose="020B0606020202030204" pitchFamily="34" charset="0"/>
              </a:rPr>
              <a:t>cepat</a:t>
            </a:r>
            <a:r>
              <a:rPr lang="en-US" sz="2400" dirty="0">
                <a:latin typeface="Arial Narrow" panose="020B0606020202030204" pitchFamily="34" charset="0"/>
              </a:rPr>
              <a:t> </a:t>
            </a:r>
            <a:r>
              <a:rPr lang="en-US" sz="2400" dirty="0" err="1">
                <a:latin typeface="Arial Narrow" panose="020B0606020202030204" pitchFamily="34" charset="0"/>
              </a:rPr>
              <a:t>keluardari</a:t>
            </a:r>
            <a:r>
              <a:rPr lang="en-US" sz="2400" dirty="0">
                <a:latin typeface="Arial Narrow" panose="020B0606020202030204" pitchFamily="34" charset="0"/>
              </a:rPr>
              <a:t> </a:t>
            </a:r>
            <a:r>
              <a:rPr lang="en-US" sz="2400" dirty="0" err="1">
                <a:latin typeface="Arial Narrow" panose="020B0606020202030204" pitchFamily="34" charset="0"/>
              </a:rPr>
              <a:t>pasar</a:t>
            </a:r>
            <a:r>
              <a:rPr lang="en-US" sz="2400" dirty="0">
                <a:latin typeface="Arial Narrow" panose="020B0606020202030204" pitchFamily="34" charset="0"/>
              </a:rPr>
              <a:t>.</a:t>
            </a:r>
          </a:p>
          <a:p>
            <a:pPr marL="347663" indent="-347663" algn="just">
              <a:buNone/>
              <a:defRPr/>
            </a:pPr>
            <a:r>
              <a:rPr lang="en-US" sz="2400" dirty="0">
                <a:latin typeface="Arial Narrow" panose="020B0606020202030204" pitchFamily="34" charset="0"/>
              </a:rPr>
              <a:t>2. </a:t>
            </a:r>
            <a:r>
              <a:rPr lang="en-US" sz="2400" dirty="0" err="1">
                <a:latin typeface="Arial Narrow" panose="020B0606020202030204" pitchFamily="34" charset="0"/>
              </a:rPr>
              <a:t>Dibutuhkan</a:t>
            </a:r>
            <a:r>
              <a:rPr lang="en-US" sz="2400" dirty="0">
                <a:latin typeface="Arial Narrow" panose="020B0606020202030204" pitchFamily="34" charset="0"/>
              </a:rPr>
              <a:t>  modal   yang  </a:t>
            </a:r>
            <a:r>
              <a:rPr lang="en-US" sz="2400" dirty="0" err="1">
                <a:latin typeface="Arial Narrow" panose="020B0606020202030204" pitchFamily="34" charset="0"/>
              </a:rPr>
              <a:t>cukup</a:t>
            </a:r>
            <a:r>
              <a:rPr lang="en-US" sz="2400" dirty="0">
                <a:latin typeface="Arial Narrow" panose="020B0606020202030204" pitchFamily="34" charset="0"/>
              </a:rPr>
              <a:t> </a:t>
            </a:r>
            <a:r>
              <a:rPr lang="en-US" sz="2400" dirty="0" err="1">
                <a:latin typeface="Arial Narrow" panose="020B0606020202030204" pitchFamily="34" charset="0"/>
              </a:rPr>
              <a:t>besar</a:t>
            </a:r>
            <a:r>
              <a:rPr lang="en-US" sz="2400" dirty="0">
                <a:latin typeface="Arial Narrow" panose="020B0606020202030204" pitchFamily="34" charset="0"/>
              </a:rPr>
              <a:t> </a:t>
            </a:r>
            <a:r>
              <a:rPr lang="en-US" sz="2400" dirty="0" err="1">
                <a:latin typeface="Arial Narrow" panose="020B0606020202030204" pitchFamily="34" charset="0"/>
              </a:rPr>
              <a:t>untuk</a:t>
            </a:r>
            <a:r>
              <a:rPr lang="en-US" sz="2400" dirty="0">
                <a:latin typeface="Arial Narrow" panose="020B0606020202030204" pitchFamily="34" charset="0"/>
              </a:rPr>
              <a:t> </a:t>
            </a:r>
            <a:r>
              <a:rPr lang="en-US" sz="2400" dirty="0" err="1">
                <a:latin typeface="Arial Narrow" panose="020B0606020202030204" pitchFamily="34" charset="0"/>
              </a:rPr>
              <a:t>masuk</a:t>
            </a:r>
            <a:r>
              <a:rPr lang="en-US" sz="2400" dirty="0">
                <a:latin typeface="Arial Narrow" panose="020B0606020202030204" pitchFamily="34" charset="0"/>
              </a:rPr>
              <a:t> </a:t>
            </a:r>
            <a:r>
              <a:rPr lang="en-US" sz="2400" dirty="0" err="1">
                <a:latin typeface="Arial Narrow" panose="020B0606020202030204" pitchFamily="34" charset="0"/>
              </a:rPr>
              <a:t>ke</a:t>
            </a:r>
            <a:r>
              <a:rPr lang="en-US" sz="2400" dirty="0">
                <a:latin typeface="Arial Narrow" panose="020B0606020202030204" pitchFamily="34" charset="0"/>
              </a:rPr>
              <a:t> </a:t>
            </a:r>
            <a:r>
              <a:rPr lang="en-US" sz="2400" dirty="0" err="1">
                <a:latin typeface="Arial Narrow" panose="020B0606020202030204" pitchFamily="34" charset="0"/>
              </a:rPr>
              <a:t>dalam</a:t>
            </a:r>
            <a:r>
              <a:rPr lang="en-US" sz="2400" dirty="0">
                <a:latin typeface="Arial Narrow" panose="020B0606020202030204" pitchFamily="34" charset="0"/>
              </a:rPr>
              <a:t> </a:t>
            </a:r>
            <a:r>
              <a:rPr lang="en-US" sz="2400" dirty="0" err="1">
                <a:latin typeface="Arial Narrow" panose="020B0606020202030204" pitchFamily="34" charset="0"/>
              </a:rPr>
              <a:t>pasar</a:t>
            </a:r>
            <a:r>
              <a:rPr lang="en-US" sz="2400" dirty="0">
                <a:latin typeface="Arial Narrow" panose="020B0606020202030204" pitchFamily="34" charset="0"/>
              </a:rPr>
              <a:t> </a:t>
            </a:r>
            <a:r>
              <a:rPr lang="en-US" sz="2400" dirty="0" err="1">
                <a:latin typeface="Arial Narrow" panose="020B0606020202030204" pitchFamily="34" charset="0"/>
              </a:rPr>
              <a:t>monopolistik</a:t>
            </a:r>
            <a:r>
              <a:rPr lang="en-US" sz="2400" dirty="0">
                <a:latin typeface="Arial Narrow" panose="020B0606020202030204" pitchFamily="34" charset="0"/>
              </a:rPr>
              <a:t>, </a:t>
            </a:r>
            <a:r>
              <a:rPr lang="en-US" sz="2400" dirty="0" err="1">
                <a:latin typeface="Arial Narrow" panose="020B0606020202030204" pitchFamily="34" charset="0"/>
              </a:rPr>
              <a:t>karena</a:t>
            </a:r>
            <a:r>
              <a:rPr lang="en-US" sz="2400" dirty="0">
                <a:latin typeface="Arial Narrow" panose="020B0606020202030204" pitchFamily="34" charset="0"/>
              </a:rPr>
              <a:t> </a:t>
            </a:r>
            <a:r>
              <a:rPr lang="en-US" sz="2400" dirty="0" err="1">
                <a:latin typeface="Arial Narrow" panose="020B0606020202030204" pitchFamily="34" charset="0"/>
              </a:rPr>
              <a:t>pemain</a:t>
            </a:r>
            <a:r>
              <a:rPr lang="en-US" sz="2400" dirty="0">
                <a:latin typeface="Arial Narrow" panose="020B0606020202030204" pitchFamily="34" charset="0"/>
              </a:rPr>
              <a:t> </a:t>
            </a:r>
            <a:r>
              <a:rPr lang="en-US" sz="2400" dirty="0" err="1">
                <a:latin typeface="Arial Narrow" panose="020B0606020202030204" pitchFamily="34" charset="0"/>
              </a:rPr>
              <a:t>pasar</a:t>
            </a:r>
            <a:r>
              <a:rPr lang="en-US" sz="2400" dirty="0">
                <a:latin typeface="Arial Narrow" panose="020B0606020202030204" pitchFamily="34" charset="0"/>
              </a:rPr>
              <a:t> di </a:t>
            </a:r>
            <a:r>
              <a:rPr lang="en-US" sz="2400" dirty="0" err="1">
                <a:latin typeface="Arial Narrow" panose="020B0606020202030204" pitchFamily="34" charset="0"/>
              </a:rPr>
              <a:t>dalamnya</a:t>
            </a:r>
            <a:r>
              <a:rPr lang="en-US" sz="2400" dirty="0">
                <a:latin typeface="Arial Narrow" panose="020B0606020202030204" pitchFamily="34" charset="0"/>
              </a:rPr>
              <a:t> </a:t>
            </a:r>
            <a:r>
              <a:rPr lang="en-US" sz="2400" dirty="0" err="1">
                <a:latin typeface="Arial Narrow" panose="020B0606020202030204" pitchFamily="34" charset="0"/>
              </a:rPr>
              <a:t>memiliki</a:t>
            </a:r>
            <a:r>
              <a:rPr lang="en-US" sz="2400" dirty="0">
                <a:latin typeface="Arial Narrow" panose="020B0606020202030204" pitchFamily="34" charset="0"/>
              </a:rPr>
              <a:t> </a:t>
            </a:r>
            <a:r>
              <a:rPr lang="en-US" sz="2400" dirty="0" err="1">
                <a:latin typeface="Arial Narrow" panose="020B0606020202030204" pitchFamily="34" charset="0"/>
              </a:rPr>
              <a:t>skala</a:t>
            </a:r>
            <a:r>
              <a:rPr lang="en-US" sz="2400" dirty="0">
                <a:latin typeface="Arial Narrow" panose="020B0606020202030204" pitchFamily="34" charset="0"/>
              </a:rPr>
              <a:t> </a:t>
            </a:r>
            <a:r>
              <a:rPr lang="en-US" sz="2400" dirty="0" err="1">
                <a:latin typeface="Arial Narrow" panose="020B0606020202030204" pitchFamily="34" charset="0"/>
              </a:rPr>
              <a:t>ekonomis</a:t>
            </a:r>
            <a:r>
              <a:rPr lang="en-US" sz="2400" dirty="0">
                <a:latin typeface="Arial Narrow" panose="020B0606020202030204" pitchFamily="34" charset="0"/>
              </a:rPr>
              <a:t> yang </a:t>
            </a:r>
            <a:r>
              <a:rPr lang="en-US" sz="2400" dirty="0" err="1">
                <a:latin typeface="Arial Narrow" panose="020B0606020202030204" pitchFamily="34" charset="0"/>
              </a:rPr>
              <a:t>cukup</a:t>
            </a:r>
            <a:r>
              <a:rPr lang="en-US" sz="2400" dirty="0">
                <a:latin typeface="Arial Narrow" panose="020B0606020202030204" pitchFamily="34" charset="0"/>
              </a:rPr>
              <a:t> </a:t>
            </a:r>
            <a:r>
              <a:rPr lang="en-US" sz="2400" dirty="0" err="1">
                <a:latin typeface="Arial Narrow" panose="020B0606020202030204" pitchFamily="34" charset="0"/>
              </a:rPr>
              <a:t>tinggi</a:t>
            </a:r>
            <a:r>
              <a:rPr lang="en-US" sz="2400" dirty="0">
                <a:latin typeface="Arial Narrow" panose="020B0606020202030204" pitchFamily="34" charset="0"/>
              </a:rPr>
              <a:t>.</a:t>
            </a:r>
          </a:p>
          <a:p>
            <a:pPr marL="347663" indent="-347663" algn="just">
              <a:buNone/>
              <a:defRPr/>
            </a:pPr>
            <a:r>
              <a:rPr lang="en-US" sz="2400" dirty="0">
                <a:latin typeface="Arial Narrow" panose="020B0606020202030204" pitchFamily="34" charset="0"/>
              </a:rPr>
              <a:t>3. </a:t>
            </a:r>
            <a:r>
              <a:rPr lang="en-US" sz="2400" dirty="0" err="1">
                <a:latin typeface="Arial Narrow" panose="020B0606020202030204" pitchFamily="34" charset="0"/>
              </a:rPr>
              <a:t>Pasar</a:t>
            </a:r>
            <a:r>
              <a:rPr lang="en-US" sz="2400" dirty="0">
                <a:latin typeface="Arial Narrow" panose="020B0606020202030204" pitchFamily="34" charset="0"/>
              </a:rPr>
              <a:t>   </a:t>
            </a:r>
            <a:r>
              <a:rPr lang="en-US" sz="2400" dirty="0" err="1">
                <a:latin typeface="Arial Narrow" panose="020B0606020202030204" pitchFamily="34" charset="0"/>
              </a:rPr>
              <a:t>ini</a:t>
            </a:r>
            <a:r>
              <a:rPr lang="en-US" sz="2400" dirty="0">
                <a:latin typeface="Arial Narrow" panose="020B0606020202030204" pitchFamily="34" charset="0"/>
              </a:rPr>
              <a:t>   </a:t>
            </a:r>
            <a:r>
              <a:rPr lang="en-US" sz="2400" dirty="0" err="1">
                <a:latin typeface="Arial Narrow" panose="020B0606020202030204" pitchFamily="34" charset="0"/>
              </a:rPr>
              <a:t>mendorong</a:t>
            </a:r>
            <a:r>
              <a:rPr lang="en-US" sz="2400" dirty="0">
                <a:latin typeface="Arial Narrow" panose="020B0606020202030204" pitchFamily="34" charset="0"/>
              </a:rPr>
              <a:t>  </a:t>
            </a:r>
            <a:r>
              <a:rPr lang="en-US" sz="2400" dirty="0" err="1">
                <a:latin typeface="Arial Narrow" panose="020B0606020202030204" pitchFamily="34" charset="0"/>
              </a:rPr>
              <a:t>produsen</a:t>
            </a:r>
            <a:r>
              <a:rPr lang="en-US" sz="2400" dirty="0">
                <a:latin typeface="Arial Narrow" panose="020B0606020202030204" pitchFamily="34" charset="0"/>
              </a:rPr>
              <a:t> </a:t>
            </a:r>
            <a:r>
              <a:rPr lang="en-US" sz="2400" dirty="0" err="1">
                <a:latin typeface="Arial Narrow" panose="020B0606020202030204" pitchFamily="34" charset="0"/>
              </a:rPr>
              <a:t>untuk</a:t>
            </a:r>
            <a:r>
              <a:rPr lang="en-US" sz="2400" dirty="0">
                <a:latin typeface="Arial Narrow" panose="020B0606020202030204" pitchFamily="34" charset="0"/>
              </a:rPr>
              <a:t> </a:t>
            </a:r>
            <a:r>
              <a:rPr lang="en-US" sz="2400" dirty="0" err="1">
                <a:latin typeface="Arial Narrow" panose="020B0606020202030204" pitchFamily="34" charset="0"/>
              </a:rPr>
              <a:t>selalu</a:t>
            </a:r>
            <a:r>
              <a:rPr lang="en-US" sz="2400" dirty="0">
                <a:latin typeface="Arial Narrow" panose="020B0606020202030204" pitchFamily="34" charset="0"/>
              </a:rPr>
              <a:t> </a:t>
            </a:r>
            <a:r>
              <a:rPr lang="en-US" sz="2400" dirty="0" err="1">
                <a:latin typeface="Arial Narrow" panose="020B0606020202030204" pitchFamily="34" charset="0"/>
              </a:rPr>
              <a:t>berinovasi</a:t>
            </a:r>
            <a:r>
              <a:rPr lang="en-US" sz="2400" dirty="0">
                <a:latin typeface="Arial Narrow" panose="020B0606020202030204" pitchFamily="34" charset="0"/>
              </a:rPr>
              <a:t>, </a:t>
            </a:r>
            <a:r>
              <a:rPr lang="en-US" sz="2400" dirty="0" err="1">
                <a:latin typeface="Arial Narrow" panose="020B0606020202030204" pitchFamily="34" charset="0"/>
              </a:rPr>
              <a:t>sehingga</a:t>
            </a:r>
            <a:r>
              <a:rPr lang="en-US" sz="2400" dirty="0">
                <a:latin typeface="Arial Narrow" panose="020B0606020202030204" pitchFamily="34" charset="0"/>
              </a:rPr>
              <a:t> </a:t>
            </a:r>
            <a:r>
              <a:rPr lang="en-US" sz="2400" dirty="0" err="1">
                <a:latin typeface="Arial Narrow" panose="020B0606020202030204" pitchFamily="34" charset="0"/>
              </a:rPr>
              <a:t>akan</a:t>
            </a:r>
            <a:r>
              <a:rPr lang="en-US" sz="2400" dirty="0">
                <a:latin typeface="Arial Narrow" panose="020B0606020202030204" pitchFamily="34" charset="0"/>
              </a:rPr>
              <a:t> </a:t>
            </a:r>
            <a:r>
              <a:rPr lang="en-US" sz="2400" dirty="0" err="1">
                <a:latin typeface="Arial Narrow" panose="020B0606020202030204" pitchFamily="34" charset="0"/>
              </a:rPr>
              <a:t>meningkatkan</a:t>
            </a:r>
            <a:r>
              <a:rPr lang="en-US" sz="2400" dirty="0">
                <a:latin typeface="Arial Narrow" panose="020B0606020202030204" pitchFamily="34" charset="0"/>
              </a:rPr>
              <a:t> </a:t>
            </a:r>
            <a:r>
              <a:rPr lang="en-US" sz="2400" dirty="0" err="1">
                <a:latin typeface="Arial Narrow" panose="020B0606020202030204" pitchFamily="34" charset="0"/>
              </a:rPr>
              <a:t>biaya</a:t>
            </a:r>
            <a:r>
              <a:rPr lang="en-US" sz="2400" dirty="0">
                <a:latin typeface="Arial Narrow" panose="020B0606020202030204" pitchFamily="34" charset="0"/>
              </a:rPr>
              <a:t> </a:t>
            </a:r>
            <a:r>
              <a:rPr lang="en-US" sz="2400" dirty="0" err="1">
                <a:latin typeface="Arial Narrow" panose="020B0606020202030204" pitchFamily="34" charset="0"/>
              </a:rPr>
              <a:t>produksi</a:t>
            </a:r>
            <a:r>
              <a:rPr lang="en-US" sz="2400" dirty="0">
                <a:latin typeface="Arial Narrow" panose="020B0606020202030204" pitchFamily="34" charset="0"/>
              </a:rPr>
              <a:t> yang </a:t>
            </a:r>
            <a:r>
              <a:rPr lang="en-US" sz="2400" dirty="0" err="1">
                <a:latin typeface="Arial Narrow" panose="020B0606020202030204" pitchFamily="34" charset="0"/>
              </a:rPr>
              <a:t>akan</a:t>
            </a:r>
            <a:r>
              <a:rPr lang="en-US" sz="2400" dirty="0">
                <a:latin typeface="Arial Narrow" panose="020B0606020202030204" pitchFamily="34" charset="0"/>
              </a:rPr>
              <a:t> </a:t>
            </a:r>
            <a:r>
              <a:rPr lang="en-US" sz="2400" dirty="0" err="1">
                <a:latin typeface="Arial Narrow" panose="020B0606020202030204" pitchFamily="34" charset="0"/>
              </a:rPr>
              <a:t>berimbas</a:t>
            </a:r>
            <a:r>
              <a:rPr lang="en-US" sz="2400" dirty="0">
                <a:latin typeface="Arial Narrow" panose="020B0606020202030204" pitchFamily="34" charset="0"/>
              </a:rPr>
              <a:t> </a:t>
            </a:r>
            <a:r>
              <a:rPr lang="en-US" sz="2400" dirty="0" err="1">
                <a:latin typeface="Arial Narrow" panose="020B0606020202030204" pitchFamily="34" charset="0"/>
              </a:rPr>
              <a:t>pada</a:t>
            </a:r>
            <a:r>
              <a:rPr lang="en-US" sz="2400" dirty="0">
                <a:latin typeface="Arial Narrow" panose="020B0606020202030204" pitchFamily="34" charset="0"/>
              </a:rPr>
              <a:t> </a:t>
            </a:r>
            <a:r>
              <a:rPr lang="en-US" sz="2400" dirty="0" err="1">
                <a:latin typeface="Arial Narrow" panose="020B0606020202030204" pitchFamily="34" charset="0"/>
              </a:rPr>
              <a:t>harga</a:t>
            </a:r>
            <a:r>
              <a:rPr lang="en-US" sz="2400" dirty="0">
                <a:latin typeface="Arial Narrow" panose="020B0606020202030204" pitchFamily="34" charset="0"/>
              </a:rPr>
              <a:t> </a:t>
            </a:r>
            <a:r>
              <a:rPr lang="en-US" sz="2400" dirty="0" err="1">
                <a:latin typeface="Arial Narrow" panose="020B0606020202030204" pitchFamily="34" charset="0"/>
              </a:rPr>
              <a:t>produkyang</a:t>
            </a:r>
            <a:r>
              <a:rPr lang="en-US" sz="2400" dirty="0">
                <a:latin typeface="Arial Narrow" panose="020B0606020202030204" pitchFamily="34" charset="0"/>
              </a:rPr>
              <a:t> </a:t>
            </a:r>
            <a:r>
              <a:rPr lang="en-US" sz="2400" dirty="0" err="1">
                <a:latin typeface="Arial Narrow" panose="020B0606020202030204" pitchFamily="34" charset="0"/>
              </a:rPr>
              <a:t>harus</a:t>
            </a:r>
            <a:r>
              <a:rPr lang="en-US" sz="2400" dirty="0">
                <a:latin typeface="Arial Narrow" panose="020B0606020202030204" pitchFamily="34" charset="0"/>
              </a:rPr>
              <a:t> </a:t>
            </a:r>
            <a:r>
              <a:rPr lang="en-US" sz="2400" dirty="0" err="1">
                <a:latin typeface="Arial Narrow" panose="020B0606020202030204" pitchFamily="34" charset="0"/>
              </a:rPr>
              <a:t>dibayar</a:t>
            </a:r>
            <a:r>
              <a:rPr lang="en-US" sz="2400" dirty="0">
                <a:latin typeface="Arial Narrow" panose="020B0606020202030204" pitchFamily="34" charset="0"/>
              </a:rPr>
              <a:t> </a:t>
            </a:r>
            <a:r>
              <a:rPr lang="en-US" sz="2400" dirty="0" err="1">
                <a:latin typeface="Arial Narrow" panose="020B0606020202030204" pitchFamily="34" charset="0"/>
              </a:rPr>
              <a:t>oleh</a:t>
            </a:r>
            <a:r>
              <a:rPr lang="en-US" sz="2400" dirty="0">
                <a:latin typeface="Arial Narrow" panose="020B0606020202030204" pitchFamily="34" charset="0"/>
              </a:rPr>
              <a:t> </a:t>
            </a:r>
            <a:r>
              <a:rPr lang="en-US" sz="2400" dirty="0" err="1">
                <a:latin typeface="Arial Narrow" panose="020B0606020202030204" pitchFamily="34" charset="0"/>
              </a:rPr>
              <a:t>konsumen</a:t>
            </a:r>
            <a:endParaRPr lang="en-US" sz="2400" dirty="0">
              <a:latin typeface="Arial Narrow" panose="020B0606020202030204" pitchFamily="34" charset="0"/>
            </a:endParaRPr>
          </a:p>
          <a:p>
            <a:pPr marL="347663" indent="-347663">
              <a:buNone/>
            </a:pPr>
            <a:endParaRPr lang="en-US" sz="2400" dirty="0">
              <a:latin typeface="Arial Narrow" panose="020B0606020202030204" pitchFamily="34" charset="0"/>
            </a:endParaRPr>
          </a:p>
        </p:txBody>
      </p:sp>
      <p:sp>
        <p:nvSpPr>
          <p:cNvPr id="3" name="Title 2"/>
          <p:cNvSpPr>
            <a:spLocks noGrp="1"/>
          </p:cNvSpPr>
          <p:nvPr>
            <p:ph type="title"/>
          </p:nvPr>
        </p:nvSpPr>
        <p:spPr>
          <a:xfrm>
            <a:off x="457200" y="274638"/>
            <a:ext cx="8229600" cy="634082"/>
          </a:xfrm>
        </p:spPr>
        <p:txBody>
          <a:bodyPr>
            <a:normAutofit fontScale="90000"/>
          </a:bodyPr>
          <a:lstStyle/>
          <a:p>
            <a:r>
              <a:rPr lang="en-US" sz="2700" dirty="0" err="1">
                <a:solidFill>
                  <a:schemeClr val="tx1"/>
                </a:solidFill>
                <a:latin typeface="Arial Narrow" panose="020B0606020202030204" pitchFamily="34" charset="0"/>
              </a:rPr>
              <a:t>Kelemahan</a:t>
            </a:r>
            <a:r>
              <a:rPr lang="en-US" sz="2700" dirty="0">
                <a:solidFill>
                  <a:schemeClr val="tx1"/>
                </a:solidFill>
                <a:latin typeface="Arial Narrow" panose="020B0606020202030204" pitchFamily="34" charset="0"/>
              </a:rPr>
              <a:t> </a:t>
            </a:r>
            <a:r>
              <a:rPr lang="en-US" sz="2700" dirty="0" err="1">
                <a:solidFill>
                  <a:schemeClr val="tx1"/>
                </a:solidFill>
                <a:latin typeface="Arial Narrow" panose="020B0606020202030204" pitchFamily="34" charset="0"/>
              </a:rPr>
              <a:t>Pasar</a:t>
            </a:r>
            <a:r>
              <a:rPr lang="en-US" sz="2700" dirty="0">
                <a:solidFill>
                  <a:schemeClr val="tx1"/>
                </a:solidFill>
                <a:latin typeface="Arial Narrow" panose="020B0606020202030204" pitchFamily="34" charset="0"/>
              </a:rPr>
              <a:t> </a:t>
            </a:r>
            <a:r>
              <a:rPr lang="en-US" sz="2700" dirty="0" err="1">
                <a:solidFill>
                  <a:schemeClr val="tx1"/>
                </a:solidFill>
                <a:latin typeface="Arial Narrow" panose="020B0606020202030204" pitchFamily="34" charset="0"/>
              </a:rPr>
              <a:t>Monopolistik</a:t>
            </a:r>
            <a:br>
              <a:rPr lang="en-US" sz="4400" dirty="0">
                <a:solidFill>
                  <a:srgbClr val="C00000"/>
                </a:solidFill>
                <a:latin typeface="Arial Rounded MT Bold" pitchFamily="34" charset="0"/>
              </a:rPr>
            </a:br>
            <a:endParaRPr lang="en-US" dirty="0"/>
          </a:p>
        </p:txBody>
      </p:sp>
    </p:spTree>
    <p:extLst>
      <p:ext uri="{BB962C8B-B14F-4D97-AF65-F5344CB8AC3E}">
        <p14:creationId xmlns:p14="http://schemas.microsoft.com/office/powerpoint/2010/main" val="980578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lobalisasi Ciptakan Dunia dalam Satu Genggaman - Kompasiana.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68760"/>
            <a:ext cx="8075240" cy="458966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pPr algn="ctr"/>
            <a:r>
              <a:rPr lang="en-US" dirty="0" err="1"/>
              <a:t>Sekian</a:t>
            </a:r>
            <a:r>
              <a:rPr lang="en-US" dirty="0"/>
              <a:t> </a:t>
            </a:r>
            <a:r>
              <a:rPr lang="en-US" dirty="0" err="1"/>
              <a:t>terimakasih</a:t>
            </a:r>
            <a:endParaRPr lang="en-US" dirty="0"/>
          </a:p>
        </p:txBody>
      </p:sp>
    </p:spTree>
    <p:extLst>
      <p:ext uri="{BB962C8B-B14F-4D97-AF65-F5344CB8AC3E}">
        <p14:creationId xmlns:p14="http://schemas.microsoft.com/office/powerpoint/2010/main" val="2278927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8743" y="404664"/>
            <a:ext cx="6501408" cy="5760640"/>
          </a:xfrm>
        </p:spPr>
        <p:txBody>
          <a:bodyPr>
            <a:normAutofit/>
          </a:bodyPr>
          <a:lstStyle/>
          <a:p>
            <a:pPr marL="109728" indent="0" algn="just">
              <a:buNone/>
            </a:pPr>
            <a:r>
              <a:rPr lang="id-ID" sz="2400" dirty="0">
                <a:solidFill>
                  <a:srgbClr val="0070C0"/>
                </a:solidFill>
                <a:latin typeface="Arial Narrow" pitchFamily="34" charset="0"/>
              </a:rPr>
              <a:t>Istilah oligopoly pertama kali digunakan oleh Sir Thomas Moore dalam karyanya pada tahun1916, yaitu “Utopia” 11. Dalam karya tersebut dikatakan bahwa harga tidak harus berada pada tingkat kompetisi ketika perusahaan di pasar lebih dari satu</a:t>
            </a:r>
            <a:r>
              <a:rPr lang="id-ID" sz="2800" dirty="0">
                <a:solidFill>
                  <a:srgbClr val="0070C0"/>
                </a:solidFill>
                <a:latin typeface="Arial Rounded MT Bold" pitchFamily="34" charset="0"/>
              </a:rPr>
              <a:t>.</a:t>
            </a:r>
          </a:p>
          <a:p>
            <a:pPr marL="109728" indent="0">
              <a:buNone/>
            </a:pPr>
            <a:endParaRPr lang="id-ID" dirty="0"/>
          </a:p>
          <a:p>
            <a:pPr marL="109728" indent="0" algn="just">
              <a:buNone/>
            </a:pPr>
            <a:r>
              <a:rPr lang="id-ID" sz="2200" dirty="0">
                <a:solidFill>
                  <a:srgbClr val="002060"/>
                </a:solidFill>
                <a:latin typeface="Arial Narrow" pitchFamily="34" charset="0"/>
              </a:rPr>
              <a:t>Pasar Oligopoli merupakan salah satu jenis dari pasar persaingan tidak sempurna. Dimana pasar Oligopoli merupakan pasar yang hanya terdapat beberapa perusahaan atau penjual yang memproduksi barang sejenis</a:t>
            </a:r>
          </a:p>
          <a:p>
            <a:pPr marL="109728" indent="0" algn="just">
              <a:buNone/>
            </a:pPr>
            <a:r>
              <a:rPr lang="id-ID" sz="2200" dirty="0">
                <a:solidFill>
                  <a:srgbClr val="002060"/>
                </a:solidFill>
                <a:latin typeface="Arial Narrow" pitchFamily="34" charset="0"/>
              </a:rPr>
              <a:t>Pasar Oligopoli merupakan salah satu jenis dari pasar persaingan tidak sempurna. Dimana pasar Oligopoli merupakan pasar yang hanya terdapat beberapa perusahaan atau penjual yang memproduksi barang sejenis</a:t>
            </a:r>
          </a:p>
          <a:p>
            <a:pPr marL="109728" indent="0">
              <a:buNone/>
            </a:pPr>
            <a:endParaRPr lang="id-ID" dirty="0"/>
          </a:p>
        </p:txBody>
      </p:sp>
      <p:pic>
        <p:nvPicPr>
          <p:cNvPr id="4098" name="Picture 2" descr="Sir Thomas More - The Tudors Fan Art (26448014) - Fanp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548680"/>
            <a:ext cx="1809750" cy="208823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555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asar Oligopoli - Cute7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825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957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4738531"/>
          </a:xfrm>
        </p:spPr>
        <p:txBody>
          <a:bodyPr>
            <a:normAutofit/>
          </a:bodyPr>
          <a:lstStyle/>
          <a:p>
            <a:pPr marL="566928" indent="-457200" algn="just">
              <a:buClrTx/>
              <a:buSzPct val="100000"/>
              <a:buFont typeface="+mj-lt"/>
              <a:buAutoNum type="arabicPeriod"/>
            </a:pPr>
            <a:r>
              <a:rPr lang="id-ID" sz="2000" b="1" dirty="0">
                <a:latin typeface="Arial Narrow" pitchFamily="34" charset="0"/>
              </a:rPr>
              <a:t>Pasar oligopoly hanya terdiri atas sekelompok kecil perusahaan.</a:t>
            </a:r>
          </a:p>
          <a:p>
            <a:pPr marL="566928" indent="-457200" algn="just">
              <a:buClrTx/>
              <a:buSzPct val="100000"/>
              <a:buFont typeface="+mj-lt"/>
              <a:buAutoNum type="arabicPeriod"/>
            </a:pPr>
            <a:r>
              <a:rPr lang="id-ID" sz="2000" b="1" dirty="0">
                <a:latin typeface="Arial Narrow" pitchFamily="34" charset="0"/>
              </a:rPr>
              <a:t>Barang yang diproduksi adalah barang  yang standar atau barang yang berbeda corak atau bisa bersifat homogen, dan bisa juga berbeda, namun memenuhi standar tertentu. </a:t>
            </a:r>
          </a:p>
          <a:p>
            <a:pPr marL="566928" indent="-457200" algn="just">
              <a:buClrTx/>
              <a:buSzPct val="100000"/>
              <a:buFont typeface="+mj-lt"/>
              <a:buAutoNum type="arabicPeriod"/>
            </a:pPr>
            <a:r>
              <a:rPr lang="id-ID" sz="2000" b="1" dirty="0">
                <a:latin typeface="Arial Narrow" pitchFamily="34" charset="0"/>
              </a:rPr>
              <a:t>Terdapat banyak pembeli di pasar</a:t>
            </a:r>
          </a:p>
          <a:p>
            <a:pPr marL="566928" indent="-457200" algn="just">
              <a:buClrTx/>
              <a:buSzPct val="100000"/>
              <a:buFont typeface="+mj-lt"/>
              <a:buAutoNum type="arabicPeriod"/>
            </a:pPr>
            <a:r>
              <a:rPr lang="id-ID" sz="2000" b="1" dirty="0">
                <a:latin typeface="Arial Narrow" pitchFamily="34" charset="0"/>
              </a:rPr>
              <a:t>Hanya ada beberapa perusahaan(penjual) yang menguasai pasar.</a:t>
            </a:r>
          </a:p>
          <a:p>
            <a:pPr marL="566928" indent="-457200" algn="just">
              <a:buClrTx/>
              <a:buSzPct val="100000"/>
              <a:buFont typeface="+mj-lt"/>
              <a:buAutoNum type="arabicPeriod"/>
            </a:pPr>
            <a:r>
              <a:rPr lang="id-ID" sz="2000" b="1" dirty="0">
                <a:latin typeface="Arial Narrow" pitchFamily="34" charset="0"/>
              </a:rPr>
              <a:t>Adanya hambatan bagi pesaing baru. Adanya hambatan bagi pesaing baru.</a:t>
            </a:r>
          </a:p>
          <a:p>
            <a:pPr marL="566928" indent="-457200" algn="just">
              <a:buClrTx/>
              <a:buSzPct val="100000"/>
              <a:buFont typeface="+mj-lt"/>
              <a:buAutoNum type="arabicPeriod"/>
            </a:pPr>
            <a:r>
              <a:rPr lang="id-ID" sz="2000" b="1" dirty="0">
                <a:latin typeface="Arial Narrow" pitchFamily="34" charset="0"/>
              </a:rPr>
              <a:t>Adanya saling ketergantungan antar perusahaan (produsen).</a:t>
            </a:r>
          </a:p>
          <a:p>
            <a:pPr marL="566928" indent="-457200" algn="just">
              <a:buClrTx/>
              <a:buSzPct val="100000"/>
              <a:buFont typeface="+mj-lt"/>
              <a:buAutoNum type="arabicPeriod"/>
            </a:pPr>
            <a:r>
              <a:rPr lang="id-ID" sz="2000" b="1" dirty="0">
                <a:latin typeface="Arial Narrow" pitchFamily="34" charset="0"/>
              </a:rPr>
              <a:t>Advertensi (periklanan) sangat penting dan intensif.</a:t>
            </a:r>
          </a:p>
          <a:p>
            <a:pPr marL="566928" indent="-457200" algn="just">
              <a:buClrTx/>
              <a:buSzPct val="100000"/>
              <a:buFont typeface="+mj-lt"/>
              <a:buAutoNum type="arabicPeriod"/>
            </a:pPr>
            <a:r>
              <a:rPr lang="id-ID" sz="2000" b="1" dirty="0">
                <a:latin typeface="Arial Narrow" pitchFamily="34" charset="0"/>
              </a:rPr>
              <a:t>Sulit Dimasuki Perusahaan Baru.</a:t>
            </a:r>
          </a:p>
          <a:p>
            <a:pPr marL="566928" indent="-457200" algn="just">
              <a:buClrTx/>
              <a:buSzPct val="100000"/>
              <a:buFont typeface="+mj-lt"/>
              <a:buAutoNum type="arabicPeriod"/>
            </a:pPr>
            <a:r>
              <a:rPr lang="id-ID" sz="2000" b="1" dirty="0">
                <a:latin typeface="Arial Narrow" pitchFamily="34" charset="0"/>
              </a:rPr>
              <a:t>Harga Jual Tidak Mudah Berubah  </a:t>
            </a:r>
          </a:p>
          <a:p>
            <a:pPr marL="109728" indent="0" algn="just">
              <a:buNone/>
            </a:pPr>
            <a:endParaRPr lang="id-ID" sz="2000" b="1" dirty="0">
              <a:solidFill>
                <a:srgbClr val="C00000"/>
              </a:solidFill>
              <a:latin typeface="Arial Rounded MT Bold" pitchFamily="34" charset="0"/>
            </a:endParaRPr>
          </a:p>
          <a:p>
            <a:pPr marL="566928" indent="-457200" algn="just">
              <a:buFont typeface="Wingdings 3"/>
              <a:buAutoNum type="arabicPeriod"/>
            </a:pPr>
            <a:endParaRPr lang="id-ID" sz="2000" b="1" dirty="0">
              <a:solidFill>
                <a:srgbClr val="C00000"/>
              </a:solidFill>
              <a:latin typeface="Arial Rounded MT Bold" pitchFamily="34" charset="0"/>
            </a:endParaRPr>
          </a:p>
          <a:p>
            <a:pPr marL="566928" indent="-457200" algn="just">
              <a:buFont typeface="Wingdings 3"/>
              <a:buAutoNum type="arabicPeriod"/>
            </a:pPr>
            <a:endParaRPr lang="id-ID" sz="2000" b="1" dirty="0">
              <a:solidFill>
                <a:srgbClr val="7030A0"/>
              </a:solidFill>
              <a:latin typeface="Arial Rounded MT Bold" pitchFamily="34" charset="0"/>
            </a:endParaRPr>
          </a:p>
          <a:p>
            <a:pPr marL="566928" indent="-457200">
              <a:buFont typeface="Wingdings 3"/>
              <a:buAutoNum type="arabicPeriod"/>
            </a:pPr>
            <a:endParaRPr lang="en-US" sz="2000" b="1" dirty="0">
              <a:solidFill>
                <a:srgbClr val="7030A0"/>
              </a:solidFill>
              <a:latin typeface="Arial Rounded MT Bold" pitchFamily="34" charset="0"/>
            </a:endParaRPr>
          </a:p>
          <a:p>
            <a:pPr marL="566928" indent="-457200">
              <a:buAutoNum type="arabicPeriod"/>
            </a:pPr>
            <a:endParaRPr lang="en-US" sz="2000" b="1" dirty="0">
              <a:solidFill>
                <a:srgbClr val="002060"/>
              </a:solidFill>
              <a:latin typeface="Arial Rounded MT Bold" pitchFamily="34" charset="0"/>
            </a:endParaRPr>
          </a:p>
          <a:p>
            <a:pPr marL="109728" indent="0">
              <a:buNone/>
            </a:pPr>
            <a:endParaRPr lang="id-ID" sz="2000" dirty="0">
              <a:latin typeface="Arial Narrow" pitchFamily="34" charset="0"/>
            </a:endParaRPr>
          </a:p>
        </p:txBody>
      </p:sp>
      <p:sp>
        <p:nvSpPr>
          <p:cNvPr id="3" name="Title 2"/>
          <p:cNvSpPr>
            <a:spLocks noGrp="1"/>
          </p:cNvSpPr>
          <p:nvPr>
            <p:ph type="title"/>
          </p:nvPr>
        </p:nvSpPr>
        <p:spPr/>
        <p:txBody>
          <a:bodyPr>
            <a:normAutofit/>
          </a:bodyPr>
          <a:lstStyle/>
          <a:p>
            <a:r>
              <a:rPr lang="id-ID" sz="2000" dirty="0">
                <a:latin typeface="Arial Narrow" pitchFamily="34" charset="0"/>
              </a:rPr>
              <a:t>CIRI CIRI PASAR OLIGOPOLI</a:t>
            </a:r>
          </a:p>
        </p:txBody>
      </p:sp>
    </p:spTree>
    <p:extLst>
      <p:ext uri="{BB962C8B-B14F-4D97-AF65-F5344CB8AC3E}">
        <p14:creationId xmlns:p14="http://schemas.microsoft.com/office/powerpoint/2010/main" val="3840832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128861"/>
            <a:ext cx="8568952" cy="4525963"/>
          </a:xfrm>
        </p:spPr>
        <p:txBody>
          <a:bodyPr/>
          <a:lstStyle/>
          <a:p>
            <a:pPr marL="817563" indent="-457200" algn="just">
              <a:buClrTx/>
              <a:buSzPct val="100000"/>
              <a:buFont typeface="+mj-lt"/>
              <a:buAutoNum type="arabicPeriod"/>
              <a:defRPr/>
            </a:pPr>
            <a:r>
              <a:rPr lang="id-ID" sz="2400" dirty="0">
                <a:latin typeface="Arial Narrow" pitchFamily="34" charset="0"/>
              </a:rPr>
              <a:t>Harga produk yang dijual relatif sama</a:t>
            </a:r>
          </a:p>
          <a:p>
            <a:pPr marL="817563" indent="-457200" algn="just">
              <a:buClrTx/>
              <a:buSzPct val="100000"/>
              <a:buFont typeface="+mj-lt"/>
              <a:buAutoNum type="arabicPeriod"/>
              <a:defRPr/>
            </a:pPr>
            <a:r>
              <a:rPr lang="id-ID" sz="2400" dirty="0">
                <a:latin typeface="Arial Narrow" pitchFamily="34" charset="0"/>
              </a:rPr>
              <a:t>Pembedaan produk yang unggul merupakan kunci sukses</a:t>
            </a:r>
          </a:p>
          <a:p>
            <a:pPr marL="817563" indent="-457200" algn="just">
              <a:buClrTx/>
              <a:buSzPct val="100000"/>
              <a:buFont typeface="+mj-lt"/>
              <a:buAutoNum type="arabicPeriod"/>
              <a:defRPr/>
            </a:pPr>
            <a:r>
              <a:rPr lang="id-ID" sz="2400" dirty="0">
                <a:latin typeface="Arial Narrow" pitchFamily="34" charset="0"/>
              </a:rPr>
              <a:t>Sulit masuk ke pasar karena butuh sumber daya yang besar</a:t>
            </a:r>
          </a:p>
          <a:p>
            <a:pPr marL="817563" indent="-457200" algn="just">
              <a:buClrTx/>
              <a:buSzPct val="100000"/>
              <a:buFont typeface="+mj-lt"/>
              <a:buAutoNum type="arabicPeriod"/>
              <a:defRPr/>
            </a:pPr>
            <a:r>
              <a:rPr lang="id-ID" sz="2400" dirty="0">
                <a:latin typeface="Arial Narrow" pitchFamily="34" charset="0"/>
              </a:rPr>
              <a:t>Perubahan harga akan diikuti perusahaan lain</a:t>
            </a:r>
          </a:p>
          <a:p>
            <a:pPr marL="400050" indent="0">
              <a:buClrTx/>
              <a:buSzPct val="100000"/>
              <a:buNone/>
              <a:defRPr/>
            </a:pPr>
            <a:endParaRPr lang="id-ID" dirty="0"/>
          </a:p>
        </p:txBody>
      </p:sp>
      <p:sp>
        <p:nvSpPr>
          <p:cNvPr id="3" name="Title 2"/>
          <p:cNvSpPr>
            <a:spLocks noGrp="1"/>
          </p:cNvSpPr>
          <p:nvPr>
            <p:ph type="title"/>
          </p:nvPr>
        </p:nvSpPr>
        <p:spPr/>
        <p:txBody>
          <a:bodyPr>
            <a:normAutofit/>
          </a:bodyPr>
          <a:lstStyle/>
          <a:p>
            <a:r>
              <a:rPr lang="id-ID" sz="2400" dirty="0">
                <a:latin typeface="Arial Narrow" pitchFamily="34" charset="0"/>
              </a:rPr>
              <a:t>SIFAT-SIFAT OLIGOPOLI</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924944"/>
            <a:ext cx="585855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5074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asar oligopo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9144000"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944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as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2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9815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365</TotalTime>
  <Words>1009</Words>
  <Application>Microsoft Office PowerPoint</Application>
  <PresentationFormat>On-screen Show (4:3)</PresentationFormat>
  <Paragraphs>109</Paragraphs>
  <Slides>33</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Arial Narrow</vt:lpstr>
      <vt:lpstr>Arial Rounded MT Bold</vt:lpstr>
      <vt:lpstr>Bahnschrift</vt:lpstr>
      <vt:lpstr>Calibri</vt:lpstr>
      <vt:lpstr>Lucida Sans Unicode</vt:lpstr>
      <vt:lpstr>Verdana</vt:lpstr>
      <vt:lpstr>Wingdings 2</vt:lpstr>
      <vt:lpstr>Wingdings 3</vt:lpstr>
      <vt:lpstr>Concourse</vt:lpstr>
      <vt:lpstr>PASAR OLIGOPOLI DAN MANOPOLISTIK</vt:lpstr>
      <vt:lpstr>PASAR OLIGOPOLI</vt:lpstr>
      <vt:lpstr>PEGENRTIAN PASAR OLIGOPOLI</vt:lpstr>
      <vt:lpstr>PowerPoint Presentation</vt:lpstr>
      <vt:lpstr>PowerPoint Presentation</vt:lpstr>
      <vt:lpstr>CIRI CIRI PASAR OLIGOPOLI</vt:lpstr>
      <vt:lpstr>SIFAT-SIFAT OLIGOPOLI</vt:lpstr>
      <vt:lpstr>PowerPoint Presentation</vt:lpstr>
      <vt:lpstr>PowerPoint Presentation</vt:lpstr>
      <vt:lpstr>PowerPoint Presentation</vt:lpstr>
      <vt:lpstr>PowerPoint Presentation</vt:lpstr>
      <vt:lpstr>FAKTOR-FAKTOR PENGHAMBAT PASAR OLIGOPOLI </vt:lpstr>
      <vt:lpstr>KELEBIHAN PASAR OLIGOPOLI</vt:lpstr>
      <vt:lpstr>KELEMAHAN PASAR OLIGOPOLI.</vt:lpstr>
      <vt:lpstr>PowerPoint Presentation</vt:lpstr>
      <vt:lpstr>HUBUNGAN ANTARA PERUSAHAAN - PERUSAHAAN DALAM PASAR OLIGOPOLI.</vt:lpstr>
      <vt:lpstr>PowerPoint Presentation</vt:lpstr>
      <vt:lpstr>PowerPoint Presentation</vt:lpstr>
      <vt:lpstr>PowerPoint Presentation</vt:lpstr>
      <vt:lpstr>Model Delima narapidana</vt:lpstr>
      <vt:lpstr>PowerPoint Presentation</vt:lpstr>
      <vt:lpstr>Model Stackelberg (Stackelberg Model) </vt:lpstr>
      <vt:lpstr>DAMPAK POASITIF  DAN NEGATIF PASAR OLIGOPOLI</vt:lpstr>
      <vt:lpstr>PowerPoint Presentation</vt:lpstr>
      <vt:lpstr>PENGERTIAN PASAR MONOPOLISTIK</vt:lpstr>
      <vt:lpstr>PowerPoint Presentation</vt:lpstr>
      <vt:lpstr>PowerPoint Presentation</vt:lpstr>
      <vt:lpstr>ASUMSI PASAR MONOPOLISTIK</vt:lpstr>
      <vt:lpstr>2. jumlah perusahaan dalam suatu industri sangat banyak dan semuanya memproduksi produk dasar yang sama.  </vt:lpstr>
      <vt:lpstr>PowerPoint Presentation</vt:lpstr>
      <vt:lpstr>Kelebihan  Pasar Momopolistik</vt:lpstr>
      <vt:lpstr>Kelemahan Pasar Monopolistik </vt:lpstr>
      <vt:lpstr>Sekian terimakasih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PASAR OLOGOPOLI &amp; MONOPOLISTIK</dc:title>
  <dc:creator>URD</dc:creator>
  <cp:lastModifiedBy>nevita yuniarti</cp:lastModifiedBy>
  <cp:revision>34</cp:revision>
  <dcterms:created xsi:type="dcterms:W3CDTF">2020-12-01T06:45:29Z</dcterms:created>
  <dcterms:modified xsi:type="dcterms:W3CDTF">2024-01-11T04:07:56Z</dcterms:modified>
</cp:coreProperties>
</file>