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64" r:id="rId2"/>
    <p:sldId id="256" r:id="rId3"/>
    <p:sldId id="257" r:id="rId4"/>
    <p:sldId id="258" r:id="rId5"/>
    <p:sldId id="259" r:id="rId6"/>
    <p:sldId id="260" r:id="rId7"/>
    <p:sldId id="261" r:id="rId8"/>
    <p:sldId id="262" r:id="rId9"/>
    <p:sldId id="263" r:id="rId10"/>
    <p:sldId id="265" r:id="rId11"/>
    <p:sldId id="266" r:id="rId12"/>
    <p:sldId id="267" r:id="rId13"/>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57" d="100"/>
          <a:sy n="57" d="100"/>
        </p:scale>
        <p:origin x="80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566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4249012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564259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2909280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4219014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091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9144000" y="0"/>
            <a:ext cx="5486400" cy="8230910"/>
          </a:xfrm>
          <a:prstGeom prst="rect">
            <a:avLst/>
          </a:prstGeom>
        </p:spPr>
      </p:pic>
      <p:sp>
        <p:nvSpPr>
          <p:cNvPr id="6" name="Text 1"/>
          <p:cNvSpPr/>
          <p:nvPr/>
        </p:nvSpPr>
        <p:spPr>
          <a:xfrm>
            <a:off x="723959" y="869156"/>
            <a:ext cx="7997785" cy="3917633"/>
          </a:xfrm>
          <a:prstGeom prst="rect">
            <a:avLst/>
          </a:prstGeom>
          <a:noFill/>
          <a:ln/>
        </p:spPr>
        <p:txBody>
          <a:bodyPr wrap="square" rtlCol="0" anchor="t"/>
          <a:lstStyle/>
          <a:p>
            <a:pPr marL="0" indent="0">
              <a:lnSpc>
                <a:spcPts val="7712"/>
              </a:lnSpc>
              <a:buNone/>
            </a:pPr>
            <a:endParaRPr lang="en-US" sz="6170" dirty="0"/>
          </a:p>
        </p:txBody>
      </p:sp>
      <p:sp>
        <p:nvSpPr>
          <p:cNvPr id="7" name="Text 2"/>
          <p:cNvSpPr/>
          <p:nvPr/>
        </p:nvSpPr>
        <p:spPr>
          <a:xfrm>
            <a:off x="844510" y="4474786"/>
            <a:ext cx="7454979" cy="1930598"/>
          </a:xfrm>
          <a:prstGeom prst="rect">
            <a:avLst/>
          </a:prstGeom>
          <a:noFill/>
          <a:ln/>
        </p:spPr>
        <p:txBody>
          <a:bodyPr wrap="square" rtlCol="0" anchor="t"/>
          <a:lstStyle/>
          <a:p>
            <a:pPr marL="0" indent="0">
              <a:lnSpc>
                <a:spcPts val="3040"/>
              </a:lnSpc>
              <a:buNone/>
            </a:pPr>
            <a:endParaRPr lang="en-US" sz="1900" dirty="0"/>
          </a:p>
        </p:txBody>
      </p:sp>
      <p:sp>
        <p:nvSpPr>
          <p:cNvPr id="8" name="Shape 3"/>
          <p:cNvSpPr/>
          <p:nvPr/>
        </p:nvSpPr>
        <p:spPr>
          <a:xfrm>
            <a:off x="844510" y="7163157"/>
            <a:ext cx="386001" cy="386001"/>
          </a:xfrm>
          <a:prstGeom prst="roundRect">
            <a:avLst>
              <a:gd name="adj" fmla="val 23686689"/>
            </a:avLst>
          </a:prstGeom>
          <a:noFill/>
          <a:ln w="7620">
            <a:solidFill>
              <a:srgbClr val="FFFFFF"/>
            </a:solidFill>
            <a:prstDash val="solid"/>
          </a:ln>
        </p:spPr>
      </p:sp>
      <p:sp>
        <p:nvSpPr>
          <p:cNvPr id="10" name="Text 4"/>
          <p:cNvSpPr/>
          <p:nvPr/>
        </p:nvSpPr>
        <p:spPr>
          <a:xfrm>
            <a:off x="1351121" y="7145179"/>
            <a:ext cx="1504355" cy="422196"/>
          </a:xfrm>
          <a:prstGeom prst="rect">
            <a:avLst/>
          </a:prstGeom>
          <a:noFill/>
          <a:ln/>
        </p:spPr>
        <p:txBody>
          <a:bodyPr wrap="none" rtlCol="0" anchor="t"/>
          <a:lstStyle/>
          <a:p>
            <a:pPr marL="0" indent="0" algn="l">
              <a:lnSpc>
                <a:spcPts val="3325"/>
              </a:lnSpc>
              <a:buNone/>
            </a:pPr>
            <a:endParaRPr lang="en-US" sz="2375" dirty="0"/>
          </a:p>
        </p:txBody>
      </p:sp>
      <p:pic>
        <p:nvPicPr>
          <p:cNvPr id="1026" name="Picture 2">
            <a:extLst>
              <a:ext uri="{FF2B5EF4-FFF2-40B4-BE49-F238E27FC236}">
                <a16:creationId xmlns:a16="http://schemas.microsoft.com/office/drawing/2014/main" id="{5246B5BB-2709-7CBD-C676-C8D7CFFE29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0652" y="2590853"/>
            <a:ext cx="3047894" cy="304789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0A4FAE56-607C-0736-0873-F930B5DB6B25}"/>
              </a:ext>
            </a:extLst>
          </p:cNvPr>
          <p:cNvPicPr>
            <a:picLocks noChangeAspect="1"/>
          </p:cNvPicPr>
          <p:nvPr/>
        </p:nvPicPr>
        <p:blipFill>
          <a:blip r:embed="rId6"/>
          <a:stretch>
            <a:fillRect/>
          </a:stretch>
        </p:blipFill>
        <p:spPr>
          <a:xfrm>
            <a:off x="1301854" y="1793731"/>
            <a:ext cx="6346985" cy="4797140"/>
          </a:xfrm>
          <a:prstGeom prst="rect">
            <a:avLst/>
          </a:prstGeom>
        </p:spPr>
      </p:pic>
    </p:spTree>
    <p:extLst>
      <p:ext uri="{BB962C8B-B14F-4D97-AF65-F5344CB8AC3E}">
        <p14:creationId xmlns:p14="http://schemas.microsoft.com/office/powerpoint/2010/main" val="4262109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6" name="Text 1"/>
          <p:cNvSpPr/>
          <p:nvPr/>
        </p:nvSpPr>
        <p:spPr>
          <a:xfrm>
            <a:off x="864037" y="2381488"/>
            <a:ext cx="7172087" cy="726043"/>
          </a:xfrm>
          <a:prstGeom prst="rect">
            <a:avLst/>
          </a:prstGeom>
          <a:noFill/>
          <a:ln/>
        </p:spPr>
        <p:txBody>
          <a:bodyPr wrap="none" rtlCol="0" anchor="t"/>
          <a:lstStyle/>
          <a:p>
            <a:pPr marL="0" indent="0">
              <a:lnSpc>
                <a:spcPts val="5718"/>
              </a:lnSpc>
              <a:buNone/>
            </a:pPr>
            <a:r>
              <a:rPr lang="id-ID" sz="4574" b="1" kern="0" spc="-91" dirty="0">
                <a:solidFill>
                  <a:srgbClr val="FF75D3"/>
                </a:solidFill>
                <a:latin typeface="adonis-web" pitchFamily="34" charset="0"/>
                <a:ea typeface="adonis-web" pitchFamily="34" charset="-122"/>
                <a:cs typeface="adonis-web" pitchFamily="34" charset="-120"/>
              </a:rPr>
              <a:t>Referensi</a:t>
            </a:r>
            <a:endParaRPr lang="en-US" sz="4574" dirty="0"/>
          </a:p>
        </p:txBody>
      </p:sp>
      <p:sp>
        <p:nvSpPr>
          <p:cNvPr id="7" name="Text 2"/>
          <p:cNvSpPr/>
          <p:nvPr/>
        </p:nvSpPr>
        <p:spPr>
          <a:xfrm>
            <a:off x="864037" y="3477816"/>
            <a:ext cx="7415927" cy="2370296"/>
          </a:xfrm>
          <a:prstGeom prst="rect">
            <a:avLst/>
          </a:prstGeom>
          <a:noFill/>
          <a:ln/>
        </p:spPr>
        <p:txBody>
          <a:bodyPr wrap="square" rtlCol="0" anchor="t"/>
          <a:lstStyle/>
          <a:p>
            <a:r>
              <a:rPr lang="en-ID" sz="2000" dirty="0"/>
              <a:t>1. Robbins, Stephen P dan Coulter, Mary (2012), Management, </a:t>
            </a:r>
            <a:r>
              <a:rPr lang="en-ID" sz="2000" dirty="0" err="1"/>
              <a:t>edisi</a:t>
            </a:r>
            <a:r>
              <a:rPr lang="en-ID" sz="2000" dirty="0"/>
              <a:t> 10, </a:t>
            </a:r>
            <a:r>
              <a:rPr lang="en-ID" sz="2000" dirty="0" err="1"/>
              <a:t>buku</a:t>
            </a:r>
            <a:r>
              <a:rPr lang="en-ID" sz="2000" dirty="0"/>
              <a:t> 1, Jakarta : </a:t>
            </a:r>
            <a:r>
              <a:rPr lang="en-ID" sz="2000" dirty="0" err="1"/>
              <a:t>Penerbit</a:t>
            </a:r>
            <a:r>
              <a:rPr lang="en-ID" sz="2000" dirty="0"/>
              <a:t> </a:t>
            </a:r>
            <a:r>
              <a:rPr lang="en-ID" sz="2000" dirty="0" err="1"/>
              <a:t>Erlangga</a:t>
            </a:r>
            <a:r>
              <a:rPr lang="en-ID" sz="2000" dirty="0"/>
              <a:t> </a:t>
            </a:r>
            <a:br>
              <a:rPr lang="id-ID" sz="2000" dirty="0"/>
            </a:br>
            <a:r>
              <a:rPr lang="en-ID" sz="2000" dirty="0"/>
              <a:t>2. Robbins, Stephen P dan Coulter, Mary (2012), Management, </a:t>
            </a:r>
            <a:r>
              <a:rPr lang="en-ID" sz="2000" dirty="0" err="1"/>
              <a:t>edisi</a:t>
            </a:r>
            <a:r>
              <a:rPr lang="en-ID" sz="2000" dirty="0"/>
              <a:t> 10, </a:t>
            </a:r>
            <a:r>
              <a:rPr lang="en-ID" sz="2000" dirty="0" err="1"/>
              <a:t>buku</a:t>
            </a:r>
            <a:r>
              <a:rPr lang="en-ID" sz="2000" dirty="0"/>
              <a:t> 2, Jakarta : </a:t>
            </a:r>
            <a:r>
              <a:rPr lang="en-ID" sz="2000" dirty="0" err="1"/>
              <a:t>Penerbit</a:t>
            </a:r>
            <a:r>
              <a:rPr lang="en-ID" sz="2000" dirty="0"/>
              <a:t> </a:t>
            </a:r>
            <a:r>
              <a:rPr lang="en-ID" sz="2000" dirty="0" err="1"/>
              <a:t>Erlangga</a:t>
            </a:r>
            <a:r>
              <a:rPr lang="en-ID" sz="2000" dirty="0"/>
              <a:t> </a:t>
            </a:r>
            <a:br>
              <a:rPr lang="id-ID" sz="2000" dirty="0"/>
            </a:br>
            <a:r>
              <a:rPr lang="en-ID" sz="2000" dirty="0"/>
              <a:t>3. Gibson, Ivancevich, </a:t>
            </a:r>
            <a:r>
              <a:rPr lang="en-ID" sz="2000" dirty="0" err="1"/>
              <a:t>Donelly</a:t>
            </a:r>
            <a:r>
              <a:rPr lang="en-ID" sz="2000" dirty="0"/>
              <a:t>, (2013), Organizations, , Jakarta : </a:t>
            </a:r>
            <a:r>
              <a:rPr lang="en-ID" sz="2000" dirty="0" err="1"/>
              <a:t>Penerbit</a:t>
            </a:r>
            <a:r>
              <a:rPr lang="en-ID" sz="2000" dirty="0"/>
              <a:t> </a:t>
            </a:r>
            <a:r>
              <a:rPr lang="en-ID" sz="2000" dirty="0" err="1"/>
              <a:t>Salemba</a:t>
            </a:r>
            <a:r>
              <a:rPr lang="en-ID" sz="2000" dirty="0"/>
              <a:t> </a:t>
            </a:r>
            <a:r>
              <a:rPr lang="en-ID" sz="2000" dirty="0" err="1"/>
              <a:t>Empat</a:t>
            </a:r>
            <a:r>
              <a:rPr lang="en-ID" sz="2000" dirty="0"/>
              <a:t>. </a:t>
            </a:r>
            <a:br>
              <a:rPr lang="id-ID" sz="2000" dirty="0"/>
            </a:br>
            <a:r>
              <a:rPr lang="en-ID" sz="2000" dirty="0"/>
              <a:t>4. </a:t>
            </a:r>
            <a:r>
              <a:rPr lang="en-ID" sz="2000" dirty="0" err="1"/>
              <a:t>Handoko</a:t>
            </a:r>
            <a:r>
              <a:rPr lang="en-ID" sz="2000" dirty="0"/>
              <a:t>, T. Hani., 2010, </a:t>
            </a:r>
            <a:r>
              <a:rPr lang="en-ID" sz="2000" dirty="0" err="1"/>
              <a:t>Pengantar</a:t>
            </a:r>
            <a:r>
              <a:rPr lang="en-ID" sz="2000" dirty="0"/>
              <a:t> </a:t>
            </a:r>
            <a:r>
              <a:rPr lang="en-ID" sz="2000" dirty="0" err="1"/>
              <a:t>Manajemen</a:t>
            </a:r>
            <a:r>
              <a:rPr lang="en-ID" sz="2000" dirty="0"/>
              <a:t>, </a:t>
            </a:r>
            <a:r>
              <a:rPr lang="en-ID" sz="2000" dirty="0" err="1"/>
              <a:t>edisi</a:t>
            </a:r>
            <a:r>
              <a:rPr lang="en-ID" sz="2000" dirty="0"/>
              <a:t> 2, Yogyakarta : BPFE.</a:t>
            </a:r>
          </a:p>
        </p:txBody>
      </p:sp>
    </p:spTree>
    <p:extLst>
      <p:ext uri="{BB962C8B-B14F-4D97-AF65-F5344CB8AC3E}">
        <p14:creationId xmlns:p14="http://schemas.microsoft.com/office/powerpoint/2010/main" val="1515580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6" name="Text 1"/>
          <p:cNvSpPr/>
          <p:nvPr/>
        </p:nvSpPr>
        <p:spPr>
          <a:xfrm>
            <a:off x="864037" y="2381488"/>
            <a:ext cx="7172087" cy="726043"/>
          </a:xfrm>
          <a:prstGeom prst="rect">
            <a:avLst/>
          </a:prstGeom>
          <a:noFill/>
          <a:ln/>
        </p:spPr>
        <p:txBody>
          <a:bodyPr wrap="none" rtlCol="0" anchor="t"/>
          <a:lstStyle/>
          <a:p>
            <a:pPr marL="0" indent="0">
              <a:lnSpc>
                <a:spcPts val="5718"/>
              </a:lnSpc>
              <a:buNone/>
            </a:pPr>
            <a:endParaRPr lang="en-US" sz="4574" dirty="0"/>
          </a:p>
        </p:txBody>
      </p:sp>
      <p:sp>
        <p:nvSpPr>
          <p:cNvPr id="7" name="Text 2"/>
          <p:cNvSpPr/>
          <p:nvPr/>
        </p:nvSpPr>
        <p:spPr>
          <a:xfrm>
            <a:off x="864037" y="3477816"/>
            <a:ext cx="7415927" cy="2370296"/>
          </a:xfrm>
          <a:prstGeom prst="rect">
            <a:avLst/>
          </a:prstGeom>
          <a:noFill/>
          <a:ln/>
        </p:spPr>
        <p:txBody>
          <a:bodyPr wrap="square" rtlCol="0" anchor="t"/>
          <a:lstStyle/>
          <a:p>
            <a:endParaRPr lang="en-ID" sz="2000" dirty="0"/>
          </a:p>
        </p:txBody>
      </p:sp>
      <p:sp>
        <p:nvSpPr>
          <p:cNvPr id="5" name="Rectangle 1">
            <a:extLst>
              <a:ext uri="{FF2B5EF4-FFF2-40B4-BE49-F238E27FC236}">
                <a16:creationId xmlns:a16="http://schemas.microsoft.com/office/drawing/2014/main" id="{F57BD4EE-E9CD-5C1C-1F31-DB4DC09E2CF1}"/>
              </a:ext>
            </a:extLst>
          </p:cNvPr>
          <p:cNvSpPr>
            <a:spLocks noChangeArrowheads="1"/>
          </p:cNvSpPr>
          <p:nvPr/>
        </p:nvSpPr>
        <p:spPr bwMode="auto">
          <a:xfrm>
            <a:off x="1507068" y="1923752"/>
            <a:ext cx="4114800"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3500" b="1" i="0" u="none" strike="noStrike" cap="none" normalizeH="0" baseline="0" dirty="0">
                <a:ln>
                  <a:noFill/>
                </a:ln>
                <a:solidFill>
                  <a:schemeClr val="tx1"/>
                </a:solidFill>
                <a:effectLst/>
                <a:latin typeface="Arial" panose="020B0604020202020204" pitchFamily="34" charset="0"/>
              </a:rPr>
              <a:t>Daniel Goleman</a:t>
            </a:r>
            <a:r>
              <a:rPr kumimoji="0" lang="en-US" altLang="en-US" sz="3500" b="0" i="0" u="none" strike="noStrike" cap="none" normalizeH="0" baseline="0" dirty="0">
                <a:ln>
                  <a:noFill/>
                </a:ln>
                <a:solidFill>
                  <a:schemeClr val="tx1"/>
                </a:solidFill>
                <a:effectLst/>
                <a:latin typeface="Arial" panose="020B0604020202020204" pitchFamily="34" charset="0"/>
              </a:rPr>
              <a:t>: "Emotional intelligence is the ability to manage both our own emotions and understand the emotions of others."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35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7939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6" name="Text 1"/>
          <p:cNvSpPr/>
          <p:nvPr/>
        </p:nvSpPr>
        <p:spPr>
          <a:xfrm>
            <a:off x="864037" y="2381488"/>
            <a:ext cx="7172087" cy="726043"/>
          </a:xfrm>
          <a:prstGeom prst="rect">
            <a:avLst/>
          </a:prstGeom>
          <a:noFill/>
          <a:ln/>
        </p:spPr>
        <p:txBody>
          <a:bodyPr wrap="none" rtlCol="0" anchor="t"/>
          <a:lstStyle/>
          <a:p>
            <a:pPr marL="0" indent="0">
              <a:lnSpc>
                <a:spcPts val="5718"/>
              </a:lnSpc>
              <a:buNone/>
            </a:pPr>
            <a:endParaRPr lang="en-US" sz="4574" dirty="0"/>
          </a:p>
        </p:txBody>
      </p:sp>
      <p:sp>
        <p:nvSpPr>
          <p:cNvPr id="7" name="Text 2"/>
          <p:cNvSpPr/>
          <p:nvPr/>
        </p:nvSpPr>
        <p:spPr>
          <a:xfrm>
            <a:off x="864037" y="3477816"/>
            <a:ext cx="7415927" cy="2370296"/>
          </a:xfrm>
          <a:prstGeom prst="rect">
            <a:avLst/>
          </a:prstGeom>
          <a:noFill/>
          <a:ln/>
        </p:spPr>
        <p:txBody>
          <a:bodyPr wrap="square" rtlCol="0" anchor="t"/>
          <a:lstStyle/>
          <a:p>
            <a:endParaRPr lang="en-ID" sz="2000" dirty="0"/>
          </a:p>
        </p:txBody>
      </p:sp>
      <p:pic>
        <p:nvPicPr>
          <p:cNvPr id="8" name="Picture 7">
            <a:extLst>
              <a:ext uri="{FF2B5EF4-FFF2-40B4-BE49-F238E27FC236}">
                <a16:creationId xmlns:a16="http://schemas.microsoft.com/office/drawing/2014/main" id="{C4F46F24-E6F9-992C-1446-214EF74F2F0D}"/>
              </a:ext>
            </a:extLst>
          </p:cNvPr>
          <p:cNvPicPr>
            <a:picLocks noChangeAspect="1"/>
          </p:cNvPicPr>
          <p:nvPr/>
        </p:nvPicPr>
        <p:blipFill>
          <a:blip r:embed="rId5"/>
          <a:stretch>
            <a:fillRect/>
          </a:stretch>
        </p:blipFill>
        <p:spPr>
          <a:xfrm>
            <a:off x="359931" y="1988733"/>
            <a:ext cx="8424139" cy="4717518"/>
          </a:xfrm>
          <a:prstGeom prst="rect">
            <a:avLst/>
          </a:prstGeom>
        </p:spPr>
      </p:pic>
    </p:spTree>
    <p:extLst>
      <p:ext uri="{BB962C8B-B14F-4D97-AF65-F5344CB8AC3E}">
        <p14:creationId xmlns:p14="http://schemas.microsoft.com/office/powerpoint/2010/main" val="1777268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091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9144000" y="0"/>
            <a:ext cx="5486400" cy="8230910"/>
          </a:xfrm>
          <a:prstGeom prst="rect">
            <a:avLst/>
          </a:prstGeom>
        </p:spPr>
      </p:pic>
      <p:pic>
        <p:nvPicPr>
          <p:cNvPr id="5" name="Image 2" descr="preencoded.png"/>
          <p:cNvPicPr>
            <a:picLocks noChangeAspect="1"/>
          </p:cNvPicPr>
          <p:nvPr/>
        </p:nvPicPr>
        <p:blipFill>
          <a:blip r:embed="rId5"/>
          <a:stretch>
            <a:fillRect/>
          </a:stretch>
        </p:blipFill>
        <p:spPr>
          <a:xfrm>
            <a:off x="9445585" y="2434828"/>
            <a:ext cx="4883110" cy="3361253"/>
          </a:xfrm>
          <a:prstGeom prst="rect">
            <a:avLst/>
          </a:prstGeom>
        </p:spPr>
      </p:pic>
      <p:sp>
        <p:nvSpPr>
          <p:cNvPr id="6" name="Text 1"/>
          <p:cNvSpPr/>
          <p:nvPr/>
        </p:nvSpPr>
        <p:spPr>
          <a:xfrm>
            <a:off x="465317" y="1057511"/>
            <a:ext cx="8256428" cy="3917633"/>
          </a:xfrm>
          <a:prstGeom prst="rect">
            <a:avLst/>
          </a:prstGeom>
          <a:noFill/>
          <a:ln/>
        </p:spPr>
        <p:txBody>
          <a:bodyPr wrap="square" rtlCol="0" anchor="t"/>
          <a:lstStyle/>
          <a:p>
            <a:pPr marL="0" indent="0">
              <a:lnSpc>
                <a:spcPts val="7712"/>
              </a:lnSpc>
              <a:buNone/>
            </a:pPr>
            <a:r>
              <a:rPr lang="en-US" sz="6170" b="1" kern="0" spc="-123" dirty="0">
                <a:solidFill>
                  <a:srgbClr val="FF75D3"/>
                </a:solidFill>
                <a:latin typeface="adonis-web" pitchFamily="34" charset="0"/>
                <a:ea typeface="adonis-web" pitchFamily="34" charset="-122"/>
                <a:cs typeface="adonis-web" pitchFamily="34" charset="-120"/>
              </a:rPr>
              <a:t>Memahami &amp; Mengelola Perilaku Individu serta Memotivasi Karyawan</a:t>
            </a:r>
            <a:endParaRPr lang="en-US" sz="6170" dirty="0"/>
          </a:p>
        </p:txBody>
      </p:sp>
      <p:sp>
        <p:nvSpPr>
          <p:cNvPr id="7" name="Text 2"/>
          <p:cNvSpPr/>
          <p:nvPr/>
        </p:nvSpPr>
        <p:spPr>
          <a:xfrm>
            <a:off x="844510" y="4474786"/>
            <a:ext cx="7454979" cy="1930598"/>
          </a:xfrm>
          <a:prstGeom prst="rect">
            <a:avLst/>
          </a:prstGeom>
          <a:noFill/>
          <a:ln/>
        </p:spPr>
        <p:txBody>
          <a:bodyPr wrap="square" rtlCol="0" anchor="t"/>
          <a:lstStyle/>
          <a:p>
            <a:pPr marL="0" indent="0">
              <a:lnSpc>
                <a:spcPts val="3040"/>
              </a:lnSpc>
              <a:buNone/>
            </a:pPr>
            <a:r>
              <a:rPr lang="en-US" sz="1900" kern="0" spc="-38" dirty="0" err="1">
                <a:solidFill>
                  <a:srgbClr val="272525"/>
                </a:solidFill>
                <a:latin typeface="Source Sans Pro" pitchFamily="34" charset="0"/>
                <a:ea typeface="Source Sans Pro" pitchFamily="34" charset="-122"/>
                <a:cs typeface="Source Sans Pro" pitchFamily="34" charset="-120"/>
              </a:rPr>
              <a:t>Memahami</a:t>
            </a:r>
            <a:r>
              <a:rPr lang="en-US" sz="1900" kern="0" spc="-38" dirty="0">
                <a:solidFill>
                  <a:srgbClr val="272525"/>
                </a:solidFill>
                <a:latin typeface="Source Sans Pro" pitchFamily="34" charset="0"/>
                <a:ea typeface="Source Sans Pro" pitchFamily="34" charset="-122"/>
                <a:cs typeface="Source Sans Pro" pitchFamily="34" charset="-120"/>
              </a:rPr>
              <a:t> perilaku individu di tempat kerja dan bagaimana memotivasi karyawan adalah kunci untuk menciptakan lingkungan kerja yang produktif dan kolaboratif. Dengan mengenali faktor-faktor yang mempengaruhi perilaku, perusahaan dapat mengembangkan strategi yang efektif untuk meningkatkan kinerja dan kepuasan karyawan.</a:t>
            </a:r>
            <a:endParaRPr lang="en-US" sz="1900" dirty="0"/>
          </a:p>
        </p:txBody>
      </p:sp>
      <p:sp>
        <p:nvSpPr>
          <p:cNvPr id="8" name="Shape 3"/>
          <p:cNvSpPr/>
          <p:nvPr/>
        </p:nvSpPr>
        <p:spPr>
          <a:xfrm>
            <a:off x="844510" y="7163157"/>
            <a:ext cx="386001" cy="386001"/>
          </a:xfrm>
          <a:prstGeom prst="roundRect">
            <a:avLst>
              <a:gd name="adj" fmla="val 23686689"/>
            </a:avLst>
          </a:prstGeom>
          <a:noFill/>
          <a:ln w="7620">
            <a:solidFill>
              <a:srgbClr val="FFFFFF"/>
            </a:solidFill>
            <a:prstDash val="solid"/>
          </a:ln>
        </p:spPr>
      </p:sp>
      <p:sp>
        <p:nvSpPr>
          <p:cNvPr id="10" name="Text 4"/>
          <p:cNvSpPr/>
          <p:nvPr/>
        </p:nvSpPr>
        <p:spPr>
          <a:xfrm>
            <a:off x="1351121" y="7145179"/>
            <a:ext cx="1504355" cy="422196"/>
          </a:xfrm>
          <a:prstGeom prst="rect">
            <a:avLst/>
          </a:prstGeom>
          <a:noFill/>
          <a:ln/>
        </p:spPr>
        <p:txBody>
          <a:bodyPr wrap="none" rtlCol="0" anchor="t"/>
          <a:lstStyle/>
          <a:p>
            <a:pPr marL="0" indent="0" algn="l">
              <a:lnSpc>
                <a:spcPts val="3325"/>
              </a:lnSpc>
              <a:buNone/>
            </a:pPr>
            <a:endParaRPr lang="en-US" sz="2375"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231577" y="2235279"/>
            <a:ext cx="5023128" cy="3759041"/>
          </a:xfrm>
          <a:prstGeom prst="rect">
            <a:avLst/>
          </a:prstGeom>
        </p:spPr>
      </p:pic>
      <p:sp>
        <p:nvSpPr>
          <p:cNvPr id="6" name="Text 1"/>
          <p:cNvSpPr/>
          <p:nvPr/>
        </p:nvSpPr>
        <p:spPr>
          <a:xfrm>
            <a:off x="6134814" y="783908"/>
            <a:ext cx="7847171" cy="1089898"/>
          </a:xfrm>
          <a:prstGeom prst="rect">
            <a:avLst/>
          </a:prstGeom>
          <a:noFill/>
          <a:ln/>
        </p:spPr>
        <p:txBody>
          <a:bodyPr wrap="square" rtlCol="0" anchor="t"/>
          <a:lstStyle/>
          <a:p>
            <a:pPr marL="0" indent="0">
              <a:lnSpc>
                <a:spcPts val="4291"/>
              </a:lnSpc>
              <a:buNone/>
            </a:pPr>
            <a:r>
              <a:rPr lang="en-US" sz="3433" b="1" kern="0" spc="-69" dirty="0">
                <a:solidFill>
                  <a:srgbClr val="FF75D3"/>
                </a:solidFill>
                <a:latin typeface="adonis-web" pitchFamily="34" charset="0"/>
                <a:ea typeface="adonis-web" pitchFamily="34" charset="-122"/>
                <a:cs typeface="adonis-web" pitchFamily="34" charset="-120"/>
              </a:rPr>
              <a:t>Faktor-Faktor yang Mempengaruhi Perilaku Individu</a:t>
            </a:r>
            <a:endParaRPr lang="en-US" sz="3433" dirty="0"/>
          </a:p>
        </p:txBody>
      </p:sp>
      <p:sp>
        <p:nvSpPr>
          <p:cNvPr id="7" name="Shape 2"/>
          <p:cNvSpPr/>
          <p:nvPr/>
        </p:nvSpPr>
        <p:spPr>
          <a:xfrm>
            <a:off x="6134814" y="2360057"/>
            <a:ext cx="416838" cy="416838"/>
          </a:xfrm>
          <a:prstGeom prst="roundRect">
            <a:avLst>
              <a:gd name="adj" fmla="val 20004"/>
            </a:avLst>
          </a:prstGeom>
          <a:solidFill>
            <a:srgbClr val="EBD0FB"/>
          </a:solidFill>
          <a:ln w="7620">
            <a:solidFill>
              <a:srgbClr val="D1B6E1"/>
            </a:solidFill>
            <a:prstDash val="solid"/>
          </a:ln>
        </p:spPr>
      </p:sp>
      <p:sp>
        <p:nvSpPr>
          <p:cNvPr id="8" name="Text 3"/>
          <p:cNvSpPr/>
          <p:nvPr/>
        </p:nvSpPr>
        <p:spPr>
          <a:xfrm>
            <a:off x="6271379" y="2437686"/>
            <a:ext cx="143589" cy="261580"/>
          </a:xfrm>
          <a:prstGeom prst="rect">
            <a:avLst/>
          </a:prstGeom>
          <a:noFill/>
          <a:ln/>
        </p:spPr>
        <p:txBody>
          <a:bodyPr wrap="none" rtlCol="0" anchor="t"/>
          <a:lstStyle/>
          <a:p>
            <a:pPr marL="0" indent="0" algn="ctr">
              <a:lnSpc>
                <a:spcPts val="2060"/>
              </a:lnSpc>
              <a:buNone/>
            </a:pPr>
            <a:r>
              <a:rPr lang="en-US" sz="2060" b="1" kern="0" spc="-41" dirty="0">
                <a:solidFill>
                  <a:srgbClr val="272525"/>
                </a:solidFill>
                <a:latin typeface="adonis-web" pitchFamily="34" charset="0"/>
                <a:ea typeface="adonis-web" pitchFamily="34" charset="-122"/>
                <a:cs typeface="adonis-web" pitchFamily="34" charset="-120"/>
              </a:rPr>
              <a:t>1</a:t>
            </a:r>
            <a:endParaRPr lang="en-US" sz="2060" dirty="0"/>
          </a:p>
        </p:txBody>
      </p:sp>
      <p:sp>
        <p:nvSpPr>
          <p:cNvPr id="9" name="Text 4"/>
          <p:cNvSpPr/>
          <p:nvPr/>
        </p:nvSpPr>
        <p:spPr>
          <a:xfrm>
            <a:off x="6736913" y="2360057"/>
            <a:ext cx="2179915" cy="272415"/>
          </a:xfrm>
          <a:prstGeom prst="rect">
            <a:avLst/>
          </a:prstGeom>
          <a:noFill/>
          <a:ln/>
        </p:spPr>
        <p:txBody>
          <a:bodyPr wrap="none" rtlCol="0" anchor="t"/>
          <a:lstStyle/>
          <a:p>
            <a:pPr marL="0" indent="0">
              <a:lnSpc>
                <a:spcPts val="2146"/>
              </a:lnSpc>
              <a:buNone/>
            </a:pPr>
            <a:r>
              <a:rPr lang="en-US" sz="1716" b="1" kern="0" spc="-34" dirty="0">
                <a:solidFill>
                  <a:srgbClr val="272525"/>
                </a:solidFill>
                <a:latin typeface="adonis-web" pitchFamily="34" charset="0"/>
                <a:ea typeface="adonis-web" pitchFamily="34" charset="-122"/>
                <a:cs typeface="adonis-web" pitchFamily="34" charset="-120"/>
              </a:rPr>
              <a:t>Kepribadian</a:t>
            </a:r>
            <a:endParaRPr lang="en-US" sz="1716" dirty="0"/>
          </a:p>
        </p:txBody>
      </p:sp>
      <p:sp>
        <p:nvSpPr>
          <p:cNvPr id="10" name="Text 5"/>
          <p:cNvSpPr/>
          <p:nvPr/>
        </p:nvSpPr>
        <p:spPr>
          <a:xfrm>
            <a:off x="6736913" y="2743557"/>
            <a:ext cx="7245072" cy="592693"/>
          </a:xfrm>
          <a:prstGeom prst="rect">
            <a:avLst/>
          </a:prstGeom>
          <a:noFill/>
          <a:ln/>
        </p:spPr>
        <p:txBody>
          <a:bodyPr wrap="square" rtlCol="0" anchor="t"/>
          <a:lstStyle/>
          <a:p>
            <a:pPr marL="0" indent="0">
              <a:lnSpc>
                <a:spcPts val="2334"/>
              </a:lnSpc>
              <a:buNone/>
            </a:pPr>
            <a:r>
              <a:rPr lang="en-US" sz="1459" kern="0" spc="-29" dirty="0">
                <a:solidFill>
                  <a:srgbClr val="272525"/>
                </a:solidFill>
                <a:latin typeface="Source Sans Pro" pitchFamily="34" charset="0"/>
                <a:ea typeface="Source Sans Pro" pitchFamily="34" charset="-122"/>
                <a:cs typeface="Source Sans Pro" pitchFamily="34" charset="-120"/>
              </a:rPr>
              <a:t>Setiap individu memiliki ciri khas kepribadian yang unik, yang dapat memengaruhi cara mereka berinteraksi dan bekerja.</a:t>
            </a:r>
            <a:endParaRPr lang="en-US" sz="1459" dirty="0"/>
          </a:p>
        </p:txBody>
      </p:sp>
      <p:sp>
        <p:nvSpPr>
          <p:cNvPr id="11" name="Shape 6"/>
          <p:cNvSpPr/>
          <p:nvPr/>
        </p:nvSpPr>
        <p:spPr>
          <a:xfrm>
            <a:off x="6134814" y="3729871"/>
            <a:ext cx="416838" cy="416838"/>
          </a:xfrm>
          <a:prstGeom prst="roundRect">
            <a:avLst>
              <a:gd name="adj" fmla="val 20004"/>
            </a:avLst>
          </a:prstGeom>
          <a:solidFill>
            <a:srgbClr val="EBD0FB"/>
          </a:solidFill>
          <a:ln w="7620">
            <a:solidFill>
              <a:srgbClr val="D1B6E1"/>
            </a:solidFill>
            <a:prstDash val="solid"/>
          </a:ln>
        </p:spPr>
      </p:sp>
      <p:sp>
        <p:nvSpPr>
          <p:cNvPr id="12" name="Text 7"/>
          <p:cNvSpPr/>
          <p:nvPr/>
        </p:nvSpPr>
        <p:spPr>
          <a:xfrm>
            <a:off x="6271379" y="3807500"/>
            <a:ext cx="143589" cy="261580"/>
          </a:xfrm>
          <a:prstGeom prst="rect">
            <a:avLst/>
          </a:prstGeom>
          <a:noFill/>
          <a:ln/>
        </p:spPr>
        <p:txBody>
          <a:bodyPr wrap="none" rtlCol="0" anchor="t"/>
          <a:lstStyle/>
          <a:p>
            <a:pPr marL="0" indent="0" algn="ctr">
              <a:lnSpc>
                <a:spcPts val="2060"/>
              </a:lnSpc>
              <a:buNone/>
            </a:pPr>
            <a:r>
              <a:rPr lang="en-US" sz="2060" b="1" kern="0" spc="-41" dirty="0">
                <a:solidFill>
                  <a:srgbClr val="272525"/>
                </a:solidFill>
                <a:latin typeface="adonis-web" pitchFamily="34" charset="0"/>
                <a:ea typeface="adonis-web" pitchFamily="34" charset="-122"/>
                <a:cs typeface="adonis-web" pitchFamily="34" charset="-120"/>
              </a:rPr>
              <a:t>2</a:t>
            </a:r>
            <a:endParaRPr lang="en-US" sz="2060" dirty="0"/>
          </a:p>
        </p:txBody>
      </p:sp>
      <p:sp>
        <p:nvSpPr>
          <p:cNvPr id="13" name="Text 8"/>
          <p:cNvSpPr/>
          <p:nvPr/>
        </p:nvSpPr>
        <p:spPr>
          <a:xfrm>
            <a:off x="6736913" y="3729871"/>
            <a:ext cx="2179915" cy="272415"/>
          </a:xfrm>
          <a:prstGeom prst="rect">
            <a:avLst/>
          </a:prstGeom>
          <a:noFill/>
          <a:ln/>
        </p:spPr>
        <p:txBody>
          <a:bodyPr wrap="none" rtlCol="0" anchor="t"/>
          <a:lstStyle/>
          <a:p>
            <a:pPr marL="0" indent="0">
              <a:lnSpc>
                <a:spcPts val="2146"/>
              </a:lnSpc>
              <a:buNone/>
            </a:pPr>
            <a:r>
              <a:rPr lang="en-US" sz="1716" b="1" kern="0" spc="-34" dirty="0">
                <a:solidFill>
                  <a:srgbClr val="272525"/>
                </a:solidFill>
                <a:latin typeface="adonis-web" pitchFamily="34" charset="0"/>
                <a:ea typeface="adonis-web" pitchFamily="34" charset="-122"/>
                <a:cs typeface="adonis-web" pitchFamily="34" charset="-120"/>
              </a:rPr>
              <a:t>Motivasi</a:t>
            </a:r>
            <a:endParaRPr lang="en-US" sz="1716" dirty="0"/>
          </a:p>
        </p:txBody>
      </p:sp>
      <p:sp>
        <p:nvSpPr>
          <p:cNvPr id="14" name="Text 9"/>
          <p:cNvSpPr/>
          <p:nvPr/>
        </p:nvSpPr>
        <p:spPr>
          <a:xfrm>
            <a:off x="6736913" y="4113371"/>
            <a:ext cx="7245072" cy="592693"/>
          </a:xfrm>
          <a:prstGeom prst="rect">
            <a:avLst/>
          </a:prstGeom>
          <a:noFill/>
          <a:ln/>
        </p:spPr>
        <p:txBody>
          <a:bodyPr wrap="square" rtlCol="0" anchor="t"/>
          <a:lstStyle/>
          <a:p>
            <a:pPr marL="0" indent="0">
              <a:lnSpc>
                <a:spcPts val="2334"/>
              </a:lnSpc>
              <a:buNone/>
            </a:pPr>
            <a:r>
              <a:rPr lang="en-US" sz="1459" kern="0" spc="-29" dirty="0">
                <a:solidFill>
                  <a:srgbClr val="272525"/>
                </a:solidFill>
                <a:latin typeface="Source Sans Pro" pitchFamily="34" charset="0"/>
                <a:ea typeface="Source Sans Pro" pitchFamily="34" charset="-122"/>
                <a:cs typeface="Source Sans Pro" pitchFamily="34" charset="-120"/>
              </a:rPr>
              <a:t>Dorongan internal maupun eksternal yang mendorong seseorang untuk bertindak dan mencapai tujuan tertentu.</a:t>
            </a:r>
            <a:endParaRPr lang="en-US" sz="1459" dirty="0"/>
          </a:p>
        </p:txBody>
      </p:sp>
      <p:sp>
        <p:nvSpPr>
          <p:cNvPr id="15" name="Shape 10"/>
          <p:cNvSpPr/>
          <p:nvPr/>
        </p:nvSpPr>
        <p:spPr>
          <a:xfrm>
            <a:off x="6134814" y="5099685"/>
            <a:ext cx="416838" cy="416838"/>
          </a:xfrm>
          <a:prstGeom prst="roundRect">
            <a:avLst>
              <a:gd name="adj" fmla="val 20004"/>
            </a:avLst>
          </a:prstGeom>
          <a:solidFill>
            <a:srgbClr val="EBD0FB"/>
          </a:solidFill>
          <a:ln w="7620">
            <a:solidFill>
              <a:srgbClr val="D1B6E1"/>
            </a:solidFill>
            <a:prstDash val="solid"/>
          </a:ln>
        </p:spPr>
      </p:sp>
      <p:sp>
        <p:nvSpPr>
          <p:cNvPr id="16" name="Text 11"/>
          <p:cNvSpPr/>
          <p:nvPr/>
        </p:nvSpPr>
        <p:spPr>
          <a:xfrm>
            <a:off x="6271379" y="5177314"/>
            <a:ext cx="143589" cy="261580"/>
          </a:xfrm>
          <a:prstGeom prst="rect">
            <a:avLst/>
          </a:prstGeom>
          <a:noFill/>
          <a:ln/>
        </p:spPr>
        <p:txBody>
          <a:bodyPr wrap="none" rtlCol="0" anchor="t"/>
          <a:lstStyle/>
          <a:p>
            <a:pPr marL="0" indent="0" algn="ctr">
              <a:lnSpc>
                <a:spcPts val="2060"/>
              </a:lnSpc>
              <a:buNone/>
            </a:pPr>
            <a:r>
              <a:rPr lang="en-US" sz="2060" b="1" kern="0" spc="-41" dirty="0">
                <a:solidFill>
                  <a:srgbClr val="272525"/>
                </a:solidFill>
                <a:latin typeface="adonis-web" pitchFamily="34" charset="0"/>
                <a:ea typeface="adonis-web" pitchFamily="34" charset="-122"/>
                <a:cs typeface="adonis-web" pitchFamily="34" charset="-120"/>
              </a:rPr>
              <a:t>3</a:t>
            </a:r>
            <a:endParaRPr lang="en-US" sz="2060" dirty="0"/>
          </a:p>
        </p:txBody>
      </p:sp>
      <p:sp>
        <p:nvSpPr>
          <p:cNvPr id="17" name="Text 12"/>
          <p:cNvSpPr/>
          <p:nvPr/>
        </p:nvSpPr>
        <p:spPr>
          <a:xfrm>
            <a:off x="6736913" y="5099685"/>
            <a:ext cx="2179915" cy="272415"/>
          </a:xfrm>
          <a:prstGeom prst="rect">
            <a:avLst/>
          </a:prstGeom>
          <a:noFill/>
          <a:ln/>
        </p:spPr>
        <p:txBody>
          <a:bodyPr wrap="none" rtlCol="0" anchor="t"/>
          <a:lstStyle/>
          <a:p>
            <a:pPr marL="0" indent="0">
              <a:lnSpc>
                <a:spcPts val="2146"/>
              </a:lnSpc>
              <a:buNone/>
            </a:pPr>
            <a:r>
              <a:rPr lang="en-US" sz="1716" b="1" kern="0" spc="-34" dirty="0">
                <a:solidFill>
                  <a:srgbClr val="272525"/>
                </a:solidFill>
                <a:latin typeface="adonis-web" pitchFamily="34" charset="0"/>
                <a:ea typeface="adonis-web" pitchFamily="34" charset="-122"/>
                <a:cs typeface="adonis-web" pitchFamily="34" charset="-120"/>
              </a:rPr>
              <a:t>Persepsi</a:t>
            </a:r>
            <a:endParaRPr lang="en-US" sz="1716" dirty="0"/>
          </a:p>
        </p:txBody>
      </p:sp>
      <p:sp>
        <p:nvSpPr>
          <p:cNvPr id="18" name="Text 13"/>
          <p:cNvSpPr/>
          <p:nvPr/>
        </p:nvSpPr>
        <p:spPr>
          <a:xfrm>
            <a:off x="6736913" y="5483185"/>
            <a:ext cx="7245072" cy="592693"/>
          </a:xfrm>
          <a:prstGeom prst="rect">
            <a:avLst/>
          </a:prstGeom>
          <a:noFill/>
          <a:ln/>
        </p:spPr>
        <p:txBody>
          <a:bodyPr wrap="square" rtlCol="0" anchor="t"/>
          <a:lstStyle/>
          <a:p>
            <a:pPr marL="0" indent="0">
              <a:lnSpc>
                <a:spcPts val="2334"/>
              </a:lnSpc>
              <a:buNone/>
            </a:pPr>
            <a:r>
              <a:rPr lang="en-US" sz="1459" kern="0" spc="-29" dirty="0">
                <a:solidFill>
                  <a:srgbClr val="272525"/>
                </a:solidFill>
                <a:latin typeface="Source Sans Pro" pitchFamily="34" charset="0"/>
                <a:ea typeface="Source Sans Pro" pitchFamily="34" charset="-122"/>
                <a:cs typeface="Source Sans Pro" pitchFamily="34" charset="-120"/>
              </a:rPr>
              <a:t>Cara seseorang menafsirkan dan memahami lingkungan sekitarnya dapat memengaruhi perilaku mereka.</a:t>
            </a:r>
            <a:endParaRPr lang="en-US" sz="1459" dirty="0"/>
          </a:p>
        </p:txBody>
      </p:sp>
      <p:sp>
        <p:nvSpPr>
          <p:cNvPr id="19" name="Shape 14"/>
          <p:cNvSpPr/>
          <p:nvPr/>
        </p:nvSpPr>
        <p:spPr>
          <a:xfrm>
            <a:off x="6134814" y="6469499"/>
            <a:ext cx="416838" cy="416838"/>
          </a:xfrm>
          <a:prstGeom prst="roundRect">
            <a:avLst>
              <a:gd name="adj" fmla="val 20004"/>
            </a:avLst>
          </a:prstGeom>
          <a:solidFill>
            <a:srgbClr val="EBD0FB"/>
          </a:solidFill>
          <a:ln w="7620">
            <a:solidFill>
              <a:srgbClr val="D1B6E1"/>
            </a:solidFill>
            <a:prstDash val="solid"/>
          </a:ln>
        </p:spPr>
      </p:sp>
      <p:sp>
        <p:nvSpPr>
          <p:cNvPr id="20" name="Text 15"/>
          <p:cNvSpPr/>
          <p:nvPr/>
        </p:nvSpPr>
        <p:spPr>
          <a:xfrm>
            <a:off x="6271379" y="6547128"/>
            <a:ext cx="143589" cy="261580"/>
          </a:xfrm>
          <a:prstGeom prst="rect">
            <a:avLst/>
          </a:prstGeom>
          <a:noFill/>
          <a:ln/>
        </p:spPr>
        <p:txBody>
          <a:bodyPr wrap="none" rtlCol="0" anchor="t"/>
          <a:lstStyle/>
          <a:p>
            <a:pPr marL="0" indent="0" algn="ctr">
              <a:lnSpc>
                <a:spcPts val="2060"/>
              </a:lnSpc>
              <a:buNone/>
            </a:pPr>
            <a:r>
              <a:rPr lang="en-US" sz="2060" b="1" kern="0" spc="-41" dirty="0">
                <a:solidFill>
                  <a:srgbClr val="272525"/>
                </a:solidFill>
                <a:latin typeface="adonis-web" pitchFamily="34" charset="0"/>
                <a:ea typeface="adonis-web" pitchFamily="34" charset="-122"/>
                <a:cs typeface="adonis-web" pitchFamily="34" charset="-120"/>
              </a:rPr>
              <a:t>4</a:t>
            </a:r>
            <a:endParaRPr lang="en-US" sz="2060" dirty="0"/>
          </a:p>
        </p:txBody>
      </p:sp>
      <p:sp>
        <p:nvSpPr>
          <p:cNvPr id="21" name="Text 16"/>
          <p:cNvSpPr/>
          <p:nvPr/>
        </p:nvSpPr>
        <p:spPr>
          <a:xfrm>
            <a:off x="6736913" y="6469499"/>
            <a:ext cx="2179915" cy="272415"/>
          </a:xfrm>
          <a:prstGeom prst="rect">
            <a:avLst/>
          </a:prstGeom>
          <a:noFill/>
          <a:ln/>
        </p:spPr>
        <p:txBody>
          <a:bodyPr wrap="none" rtlCol="0" anchor="t"/>
          <a:lstStyle/>
          <a:p>
            <a:pPr marL="0" indent="0">
              <a:lnSpc>
                <a:spcPts val="2146"/>
              </a:lnSpc>
              <a:buNone/>
            </a:pPr>
            <a:r>
              <a:rPr lang="en-US" sz="1716" b="1" kern="0" spc="-34" dirty="0">
                <a:solidFill>
                  <a:srgbClr val="272525"/>
                </a:solidFill>
                <a:latin typeface="adonis-web" pitchFamily="34" charset="0"/>
                <a:ea typeface="adonis-web" pitchFamily="34" charset="-122"/>
                <a:cs typeface="adonis-web" pitchFamily="34" charset="-120"/>
              </a:rPr>
              <a:t>Pembelajaran</a:t>
            </a:r>
            <a:endParaRPr lang="en-US" sz="1716" dirty="0"/>
          </a:p>
        </p:txBody>
      </p:sp>
      <p:sp>
        <p:nvSpPr>
          <p:cNvPr id="22" name="Text 17"/>
          <p:cNvSpPr/>
          <p:nvPr/>
        </p:nvSpPr>
        <p:spPr>
          <a:xfrm>
            <a:off x="6736913" y="6852999"/>
            <a:ext cx="7245072" cy="592693"/>
          </a:xfrm>
          <a:prstGeom prst="rect">
            <a:avLst/>
          </a:prstGeom>
          <a:noFill/>
          <a:ln/>
        </p:spPr>
        <p:txBody>
          <a:bodyPr wrap="square" rtlCol="0" anchor="t"/>
          <a:lstStyle/>
          <a:p>
            <a:pPr marL="0" indent="0">
              <a:lnSpc>
                <a:spcPts val="2334"/>
              </a:lnSpc>
              <a:buNone/>
            </a:pPr>
            <a:r>
              <a:rPr lang="en-US" sz="1459" kern="0" spc="-29" dirty="0">
                <a:solidFill>
                  <a:srgbClr val="272525"/>
                </a:solidFill>
                <a:latin typeface="Source Sans Pro" pitchFamily="34" charset="0"/>
                <a:ea typeface="Source Sans Pro" pitchFamily="34" charset="-122"/>
                <a:cs typeface="Source Sans Pro" pitchFamily="34" charset="-120"/>
              </a:rPr>
              <a:t>Pengalaman dan pengetahuan yang diperoleh dapat membentuk perilaku individu di tempat kerja.</a:t>
            </a:r>
            <a:endParaRPr lang="en-US" sz="1459"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968693" y="1857970"/>
            <a:ext cx="7420094" cy="726043"/>
          </a:xfrm>
          <a:prstGeom prst="rect">
            <a:avLst/>
          </a:prstGeom>
          <a:noFill/>
          <a:ln/>
        </p:spPr>
        <p:txBody>
          <a:bodyPr wrap="none" rtlCol="0" anchor="t"/>
          <a:lstStyle/>
          <a:p>
            <a:pPr marL="0" indent="0">
              <a:lnSpc>
                <a:spcPts val="5718"/>
              </a:lnSpc>
              <a:buNone/>
            </a:pPr>
            <a:r>
              <a:rPr lang="en-US" sz="4574" b="1" kern="0" spc="-91" dirty="0">
                <a:solidFill>
                  <a:srgbClr val="FF75D3"/>
                </a:solidFill>
                <a:latin typeface="adonis-web" pitchFamily="34" charset="0"/>
                <a:ea typeface="adonis-web" pitchFamily="34" charset="-122"/>
                <a:cs typeface="adonis-web" pitchFamily="34" charset="-120"/>
              </a:rPr>
              <a:t>Teori-Teori Motivasi Karyawan</a:t>
            </a:r>
            <a:endParaRPr lang="en-US" sz="4574" dirty="0"/>
          </a:p>
        </p:txBody>
      </p:sp>
      <p:sp>
        <p:nvSpPr>
          <p:cNvPr id="5" name="Text 2"/>
          <p:cNvSpPr/>
          <p:nvPr/>
        </p:nvSpPr>
        <p:spPr>
          <a:xfrm>
            <a:off x="968693" y="3201114"/>
            <a:ext cx="3828931" cy="726281"/>
          </a:xfrm>
          <a:prstGeom prst="rect">
            <a:avLst/>
          </a:prstGeom>
          <a:noFill/>
          <a:ln/>
        </p:spPr>
        <p:txBody>
          <a:bodyPr wrap="square" rtlCol="0" anchor="t"/>
          <a:lstStyle/>
          <a:p>
            <a:pPr marL="0" indent="0">
              <a:lnSpc>
                <a:spcPts val="2859"/>
              </a:lnSpc>
              <a:buNone/>
            </a:pPr>
            <a:r>
              <a:rPr lang="en-US" sz="2287" b="1" kern="0" spc="-46" dirty="0">
                <a:solidFill>
                  <a:srgbClr val="FF75D3"/>
                </a:solidFill>
                <a:latin typeface="adonis-web" pitchFamily="34" charset="0"/>
                <a:ea typeface="adonis-web" pitchFamily="34" charset="-122"/>
                <a:cs typeface="adonis-web" pitchFamily="34" charset="-120"/>
              </a:rPr>
              <a:t>Teori Hierarki Kebutuhan Maslow</a:t>
            </a:r>
            <a:endParaRPr lang="en-US" sz="2287" dirty="0"/>
          </a:p>
        </p:txBody>
      </p:sp>
      <p:sp>
        <p:nvSpPr>
          <p:cNvPr id="6" name="Text 3"/>
          <p:cNvSpPr/>
          <p:nvPr/>
        </p:nvSpPr>
        <p:spPr>
          <a:xfrm>
            <a:off x="968693" y="4174212"/>
            <a:ext cx="3828931" cy="1975247"/>
          </a:xfrm>
          <a:prstGeom prst="rect">
            <a:avLst/>
          </a:prstGeom>
          <a:noFill/>
          <a:ln/>
        </p:spPr>
        <p:txBody>
          <a:bodyPr wrap="square" rtlCol="0" anchor="t"/>
          <a:lstStyle/>
          <a:p>
            <a:pPr marL="0" indent="0">
              <a:lnSpc>
                <a:spcPts val="3110"/>
              </a:lnSpc>
              <a:buNone/>
            </a:pPr>
            <a:r>
              <a:rPr lang="en-US" sz="1944" kern="0" spc="-39" dirty="0">
                <a:solidFill>
                  <a:srgbClr val="272525"/>
                </a:solidFill>
                <a:latin typeface="Source Sans Pro" pitchFamily="34" charset="0"/>
                <a:ea typeface="Source Sans Pro" pitchFamily="34" charset="-122"/>
                <a:cs typeface="Source Sans Pro" pitchFamily="34" charset="-120"/>
              </a:rPr>
              <a:t>Kebutuhan manusia berjenjang dari kebutuhan dasar hingga kebutuhan aktualisasi diri. Memenuhi kebutuhan karyawan dapat meningkatkan motivasi.</a:t>
            </a:r>
            <a:endParaRPr lang="en-US" sz="1944" dirty="0"/>
          </a:p>
        </p:txBody>
      </p:sp>
      <p:sp>
        <p:nvSpPr>
          <p:cNvPr id="7" name="Text 4"/>
          <p:cNvSpPr/>
          <p:nvPr/>
        </p:nvSpPr>
        <p:spPr>
          <a:xfrm>
            <a:off x="5407462" y="3201114"/>
            <a:ext cx="3197781" cy="363141"/>
          </a:xfrm>
          <a:prstGeom prst="rect">
            <a:avLst/>
          </a:prstGeom>
          <a:noFill/>
          <a:ln/>
        </p:spPr>
        <p:txBody>
          <a:bodyPr wrap="none" rtlCol="0" anchor="t"/>
          <a:lstStyle/>
          <a:p>
            <a:pPr marL="0" indent="0">
              <a:lnSpc>
                <a:spcPts val="2859"/>
              </a:lnSpc>
              <a:buNone/>
            </a:pPr>
            <a:r>
              <a:rPr lang="en-US" sz="2287" b="1" kern="0" spc="-46" dirty="0">
                <a:solidFill>
                  <a:srgbClr val="FF75D3"/>
                </a:solidFill>
                <a:latin typeface="adonis-web" pitchFamily="34" charset="0"/>
                <a:ea typeface="adonis-web" pitchFamily="34" charset="-122"/>
                <a:cs typeface="adonis-web" pitchFamily="34" charset="-120"/>
              </a:rPr>
              <a:t>Teori Dua Faktor Herzberg</a:t>
            </a:r>
            <a:endParaRPr lang="en-US" sz="2287" dirty="0"/>
          </a:p>
        </p:txBody>
      </p:sp>
      <p:sp>
        <p:nvSpPr>
          <p:cNvPr id="8" name="Text 5"/>
          <p:cNvSpPr/>
          <p:nvPr/>
        </p:nvSpPr>
        <p:spPr>
          <a:xfrm>
            <a:off x="5407462" y="3811072"/>
            <a:ext cx="3828931" cy="1580198"/>
          </a:xfrm>
          <a:prstGeom prst="rect">
            <a:avLst/>
          </a:prstGeom>
          <a:noFill/>
          <a:ln/>
        </p:spPr>
        <p:txBody>
          <a:bodyPr wrap="square" rtlCol="0" anchor="t"/>
          <a:lstStyle/>
          <a:p>
            <a:pPr marL="0" indent="0">
              <a:lnSpc>
                <a:spcPts val="3110"/>
              </a:lnSpc>
              <a:buNone/>
            </a:pPr>
            <a:r>
              <a:rPr lang="en-US" sz="1944" kern="0" spc="-39" dirty="0">
                <a:solidFill>
                  <a:srgbClr val="272525"/>
                </a:solidFill>
                <a:latin typeface="Source Sans Pro" pitchFamily="34" charset="0"/>
                <a:ea typeface="Source Sans Pro" pitchFamily="34" charset="-122"/>
                <a:cs typeface="Source Sans Pro" pitchFamily="34" charset="-120"/>
              </a:rPr>
              <a:t>Faktor higiene (gaji, kondisi kerja) dan faktor motivasi (prestasi, pengakuan) mempengaruhi kepuasan dan motivasi karyawan.</a:t>
            </a:r>
            <a:endParaRPr lang="en-US" sz="1944" dirty="0"/>
          </a:p>
        </p:txBody>
      </p:sp>
      <p:sp>
        <p:nvSpPr>
          <p:cNvPr id="9" name="Text 6"/>
          <p:cNvSpPr/>
          <p:nvPr/>
        </p:nvSpPr>
        <p:spPr>
          <a:xfrm>
            <a:off x="9846231" y="3201114"/>
            <a:ext cx="2904530" cy="363141"/>
          </a:xfrm>
          <a:prstGeom prst="rect">
            <a:avLst/>
          </a:prstGeom>
          <a:noFill/>
          <a:ln/>
        </p:spPr>
        <p:txBody>
          <a:bodyPr wrap="none" rtlCol="0" anchor="t"/>
          <a:lstStyle/>
          <a:p>
            <a:pPr marL="0" indent="0">
              <a:lnSpc>
                <a:spcPts val="2859"/>
              </a:lnSpc>
              <a:buNone/>
            </a:pPr>
            <a:r>
              <a:rPr lang="en-US" sz="2287" b="1" kern="0" spc="-46" dirty="0">
                <a:solidFill>
                  <a:srgbClr val="FF75D3"/>
                </a:solidFill>
                <a:latin typeface="adonis-web" pitchFamily="34" charset="0"/>
                <a:ea typeface="adonis-web" pitchFamily="34" charset="-122"/>
                <a:cs typeface="adonis-web" pitchFamily="34" charset="-120"/>
              </a:rPr>
              <a:t>Teori X dan Y McGregor</a:t>
            </a:r>
            <a:endParaRPr lang="en-US" sz="2287" dirty="0"/>
          </a:p>
        </p:txBody>
      </p:sp>
      <p:sp>
        <p:nvSpPr>
          <p:cNvPr id="10" name="Text 7"/>
          <p:cNvSpPr/>
          <p:nvPr/>
        </p:nvSpPr>
        <p:spPr>
          <a:xfrm>
            <a:off x="9846231" y="3811072"/>
            <a:ext cx="3828931" cy="1580198"/>
          </a:xfrm>
          <a:prstGeom prst="rect">
            <a:avLst/>
          </a:prstGeom>
          <a:noFill/>
          <a:ln/>
        </p:spPr>
        <p:txBody>
          <a:bodyPr wrap="square" rtlCol="0" anchor="t"/>
          <a:lstStyle/>
          <a:p>
            <a:pPr marL="0" indent="0">
              <a:lnSpc>
                <a:spcPts val="3110"/>
              </a:lnSpc>
              <a:buNone/>
            </a:pPr>
            <a:r>
              <a:rPr lang="en-US" sz="1944" kern="0" spc="-39" dirty="0">
                <a:solidFill>
                  <a:srgbClr val="272525"/>
                </a:solidFill>
                <a:latin typeface="Source Sans Pro" pitchFamily="34" charset="0"/>
                <a:ea typeface="Source Sans Pro" pitchFamily="34" charset="-122"/>
                <a:cs typeface="Source Sans Pro" pitchFamily="34" charset="-120"/>
              </a:rPr>
              <a:t>Asumsi manajer tentang karyawan (X: malas vs Y: bertanggung jawab) dapat memengaruhi pendekatan kepemimpinan.</a:t>
            </a:r>
            <a:endParaRPr lang="en-US" sz="1944"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0" y="0"/>
            <a:ext cx="14630400" cy="2483525"/>
          </a:xfrm>
          <a:prstGeom prst="rect">
            <a:avLst/>
          </a:prstGeom>
        </p:spPr>
      </p:pic>
      <p:sp>
        <p:nvSpPr>
          <p:cNvPr id="5" name="Text 1"/>
          <p:cNvSpPr/>
          <p:nvPr/>
        </p:nvSpPr>
        <p:spPr>
          <a:xfrm>
            <a:off x="2207776" y="3038713"/>
            <a:ext cx="5967293" cy="584359"/>
          </a:xfrm>
          <a:prstGeom prst="rect">
            <a:avLst/>
          </a:prstGeom>
          <a:noFill/>
          <a:ln/>
        </p:spPr>
        <p:txBody>
          <a:bodyPr wrap="none" rtlCol="0" anchor="t"/>
          <a:lstStyle/>
          <a:p>
            <a:pPr marL="0" indent="0">
              <a:lnSpc>
                <a:spcPts val="4601"/>
              </a:lnSpc>
              <a:buNone/>
            </a:pPr>
            <a:r>
              <a:rPr lang="en-US" sz="3681" b="1" kern="0" spc="-74" dirty="0">
                <a:solidFill>
                  <a:srgbClr val="FF75D3"/>
                </a:solidFill>
                <a:latin typeface="adonis-web" pitchFamily="34" charset="0"/>
                <a:ea typeface="adonis-web" pitchFamily="34" charset="-122"/>
                <a:cs typeface="adonis-web" pitchFamily="34" charset="-120"/>
              </a:rPr>
              <a:t>Strategi Memotivasi Karyawan</a:t>
            </a:r>
            <a:endParaRPr lang="en-US" sz="3681" dirty="0"/>
          </a:p>
        </p:txBody>
      </p:sp>
      <p:sp>
        <p:nvSpPr>
          <p:cNvPr id="6" name="Shape 2"/>
          <p:cNvSpPr/>
          <p:nvPr/>
        </p:nvSpPr>
        <p:spPr>
          <a:xfrm>
            <a:off x="2207776" y="3921085"/>
            <a:ext cx="5008126" cy="1777365"/>
          </a:xfrm>
          <a:prstGeom prst="roundRect">
            <a:avLst>
              <a:gd name="adj" fmla="val 5030"/>
            </a:avLst>
          </a:prstGeom>
          <a:solidFill>
            <a:srgbClr val="EBD0FB"/>
          </a:solidFill>
          <a:ln w="7620">
            <a:solidFill>
              <a:srgbClr val="D1B6E1"/>
            </a:solidFill>
            <a:prstDash val="solid"/>
          </a:ln>
        </p:spPr>
      </p:sp>
      <p:sp>
        <p:nvSpPr>
          <p:cNvPr id="7" name="Text 3"/>
          <p:cNvSpPr/>
          <p:nvPr/>
        </p:nvSpPr>
        <p:spPr>
          <a:xfrm>
            <a:off x="2413992" y="4127302"/>
            <a:ext cx="2392085" cy="292060"/>
          </a:xfrm>
          <a:prstGeom prst="rect">
            <a:avLst/>
          </a:prstGeom>
          <a:noFill/>
          <a:ln/>
        </p:spPr>
        <p:txBody>
          <a:bodyPr wrap="none" rtlCol="0" anchor="t"/>
          <a:lstStyle/>
          <a:p>
            <a:pPr marL="0" indent="0">
              <a:lnSpc>
                <a:spcPts val="2301"/>
              </a:lnSpc>
              <a:buNone/>
            </a:pPr>
            <a:r>
              <a:rPr lang="en-US" sz="1841" b="1" kern="0" spc="-37" dirty="0">
                <a:solidFill>
                  <a:srgbClr val="272525"/>
                </a:solidFill>
                <a:latin typeface="adonis-web" pitchFamily="34" charset="0"/>
                <a:ea typeface="adonis-web" pitchFamily="34" charset="-122"/>
                <a:cs typeface="adonis-web" pitchFamily="34" charset="-120"/>
              </a:rPr>
              <a:t>Umpan Balik Konstruktif</a:t>
            </a:r>
            <a:endParaRPr lang="en-US" sz="1841" dirty="0"/>
          </a:p>
        </p:txBody>
      </p:sp>
      <p:sp>
        <p:nvSpPr>
          <p:cNvPr id="8" name="Text 4"/>
          <p:cNvSpPr/>
          <p:nvPr/>
        </p:nvSpPr>
        <p:spPr>
          <a:xfrm>
            <a:off x="2413992" y="4538543"/>
            <a:ext cx="4595693" cy="635794"/>
          </a:xfrm>
          <a:prstGeom prst="rect">
            <a:avLst/>
          </a:prstGeom>
          <a:noFill/>
          <a:ln/>
        </p:spPr>
        <p:txBody>
          <a:bodyPr wrap="square" rtlCol="0" anchor="t"/>
          <a:lstStyle/>
          <a:p>
            <a:pPr marL="0" indent="0">
              <a:lnSpc>
                <a:spcPts val="2503"/>
              </a:lnSpc>
              <a:buNone/>
            </a:pPr>
            <a:r>
              <a:rPr lang="en-US" sz="1564" kern="0" spc="-31" dirty="0">
                <a:solidFill>
                  <a:srgbClr val="272525"/>
                </a:solidFill>
                <a:latin typeface="Source Sans Pro" pitchFamily="34" charset="0"/>
                <a:ea typeface="Source Sans Pro" pitchFamily="34" charset="-122"/>
                <a:cs typeface="Source Sans Pro" pitchFamily="34" charset="-120"/>
              </a:rPr>
              <a:t>Memberikan umpan balik yang jujur dan membangun dapat memotivasi karyawan untuk terus berkembang.</a:t>
            </a:r>
            <a:endParaRPr lang="en-US" sz="1564" dirty="0"/>
          </a:p>
        </p:txBody>
      </p:sp>
      <p:sp>
        <p:nvSpPr>
          <p:cNvPr id="9" name="Shape 5"/>
          <p:cNvSpPr/>
          <p:nvPr/>
        </p:nvSpPr>
        <p:spPr>
          <a:xfrm>
            <a:off x="7414498" y="3921085"/>
            <a:ext cx="5008126" cy="1777365"/>
          </a:xfrm>
          <a:prstGeom prst="roundRect">
            <a:avLst>
              <a:gd name="adj" fmla="val 5030"/>
            </a:avLst>
          </a:prstGeom>
          <a:solidFill>
            <a:srgbClr val="EBD0FB"/>
          </a:solidFill>
          <a:ln w="7620">
            <a:solidFill>
              <a:srgbClr val="D1B6E1"/>
            </a:solidFill>
            <a:prstDash val="solid"/>
          </a:ln>
        </p:spPr>
      </p:sp>
      <p:sp>
        <p:nvSpPr>
          <p:cNvPr id="10" name="Text 6"/>
          <p:cNvSpPr/>
          <p:nvPr/>
        </p:nvSpPr>
        <p:spPr>
          <a:xfrm>
            <a:off x="7620714" y="4127302"/>
            <a:ext cx="2337435" cy="292060"/>
          </a:xfrm>
          <a:prstGeom prst="rect">
            <a:avLst/>
          </a:prstGeom>
          <a:noFill/>
          <a:ln/>
        </p:spPr>
        <p:txBody>
          <a:bodyPr wrap="none" rtlCol="0" anchor="t"/>
          <a:lstStyle/>
          <a:p>
            <a:pPr marL="0" indent="0">
              <a:lnSpc>
                <a:spcPts val="2301"/>
              </a:lnSpc>
              <a:buNone/>
            </a:pPr>
            <a:r>
              <a:rPr lang="en-US" sz="1841" b="1" kern="0" spc="-37" dirty="0">
                <a:solidFill>
                  <a:srgbClr val="272525"/>
                </a:solidFill>
                <a:latin typeface="adonis-web" pitchFamily="34" charset="0"/>
                <a:ea typeface="adonis-web" pitchFamily="34" charset="-122"/>
                <a:cs typeface="adonis-web" pitchFamily="34" charset="-120"/>
              </a:rPr>
              <a:t>Peluang Pengembangan</a:t>
            </a:r>
            <a:endParaRPr lang="en-US" sz="1841" dirty="0"/>
          </a:p>
        </p:txBody>
      </p:sp>
      <p:sp>
        <p:nvSpPr>
          <p:cNvPr id="11" name="Text 7"/>
          <p:cNvSpPr/>
          <p:nvPr/>
        </p:nvSpPr>
        <p:spPr>
          <a:xfrm>
            <a:off x="7620714" y="4538543"/>
            <a:ext cx="4595693" cy="953691"/>
          </a:xfrm>
          <a:prstGeom prst="rect">
            <a:avLst/>
          </a:prstGeom>
          <a:noFill/>
          <a:ln/>
        </p:spPr>
        <p:txBody>
          <a:bodyPr wrap="square" rtlCol="0" anchor="t"/>
          <a:lstStyle/>
          <a:p>
            <a:pPr marL="0" indent="0">
              <a:lnSpc>
                <a:spcPts val="2503"/>
              </a:lnSpc>
              <a:buNone/>
            </a:pPr>
            <a:r>
              <a:rPr lang="en-US" sz="1564" kern="0" spc="-31" dirty="0">
                <a:solidFill>
                  <a:srgbClr val="272525"/>
                </a:solidFill>
                <a:latin typeface="Source Sans Pro" pitchFamily="34" charset="0"/>
                <a:ea typeface="Source Sans Pro" pitchFamily="34" charset="-122"/>
                <a:cs typeface="Source Sans Pro" pitchFamily="34" charset="-120"/>
              </a:rPr>
              <a:t>Menyediakan pelatihan dan kesempatan untuk meningkatkan keterampilan dapat meningkatkan motivasi karyawan.</a:t>
            </a:r>
            <a:endParaRPr lang="en-US" sz="1564" dirty="0"/>
          </a:p>
        </p:txBody>
      </p:sp>
      <p:sp>
        <p:nvSpPr>
          <p:cNvPr id="12" name="Shape 8"/>
          <p:cNvSpPr/>
          <p:nvPr/>
        </p:nvSpPr>
        <p:spPr>
          <a:xfrm>
            <a:off x="2207776" y="5897047"/>
            <a:ext cx="5008126" cy="1777365"/>
          </a:xfrm>
          <a:prstGeom prst="roundRect">
            <a:avLst>
              <a:gd name="adj" fmla="val 5030"/>
            </a:avLst>
          </a:prstGeom>
          <a:solidFill>
            <a:srgbClr val="EBD0FB"/>
          </a:solidFill>
          <a:ln w="7620">
            <a:solidFill>
              <a:srgbClr val="D1B6E1"/>
            </a:solidFill>
            <a:prstDash val="solid"/>
          </a:ln>
        </p:spPr>
      </p:sp>
      <p:sp>
        <p:nvSpPr>
          <p:cNvPr id="13" name="Text 9"/>
          <p:cNvSpPr/>
          <p:nvPr/>
        </p:nvSpPr>
        <p:spPr>
          <a:xfrm>
            <a:off x="2413992" y="6103263"/>
            <a:ext cx="2892623" cy="292060"/>
          </a:xfrm>
          <a:prstGeom prst="rect">
            <a:avLst/>
          </a:prstGeom>
          <a:noFill/>
          <a:ln/>
        </p:spPr>
        <p:txBody>
          <a:bodyPr wrap="none" rtlCol="0" anchor="t"/>
          <a:lstStyle/>
          <a:p>
            <a:pPr marL="0" indent="0">
              <a:lnSpc>
                <a:spcPts val="2301"/>
              </a:lnSpc>
              <a:buNone/>
            </a:pPr>
            <a:r>
              <a:rPr lang="en-US" sz="1841" b="1" kern="0" spc="-37" dirty="0">
                <a:solidFill>
                  <a:srgbClr val="272525"/>
                </a:solidFill>
                <a:latin typeface="adonis-web" pitchFamily="34" charset="0"/>
                <a:ea typeface="adonis-web" pitchFamily="34" charset="-122"/>
                <a:cs typeface="adonis-web" pitchFamily="34" charset="-120"/>
              </a:rPr>
              <a:t>Otonomi dan Tanggung Jawab</a:t>
            </a:r>
            <a:endParaRPr lang="en-US" sz="1841" dirty="0"/>
          </a:p>
        </p:txBody>
      </p:sp>
      <p:sp>
        <p:nvSpPr>
          <p:cNvPr id="14" name="Text 10"/>
          <p:cNvSpPr/>
          <p:nvPr/>
        </p:nvSpPr>
        <p:spPr>
          <a:xfrm>
            <a:off x="2413992" y="6514505"/>
            <a:ext cx="4595693" cy="953691"/>
          </a:xfrm>
          <a:prstGeom prst="rect">
            <a:avLst/>
          </a:prstGeom>
          <a:noFill/>
          <a:ln/>
        </p:spPr>
        <p:txBody>
          <a:bodyPr wrap="square" rtlCol="0" anchor="t"/>
          <a:lstStyle/>
          <a:p>
            <a:pPr marL="0" indent="0">
              <a:lnSpc>
                <a:spcPts val="2503"/>
              </a:lnSpc>
              <a:buNone/>
            </a:pPr>
            <a:r>
              <a:rPr lang="en-US" sz="1564" kern="0" spc="-31" dirty="0">
                <a:solidFill>
                  <a:srgbClr val="272525"/>
                </a:solidFill>
                <a:latin typeface="Source Sans Pro" pitchFamily="34" charset="0"/>
                <a:ea typeface="Source Sans Pro" pitchFamily="34" charset="-122"/>
                <a:cs typeface="Source Sans Pro" pitchFamily="34" charset="-120"/>
              </a:rPr>
              <a:t>Memberikan karyawan kebebasan dan tanggung jawab dalam pekerjaan mereka dapat mendorong motivasi intrinsik.</a:t>
            </a:r>
            <a:endParaRPr lang="en-US" sz="1564" dirty="0"/>
          </a:p>
        </p:txBody>
      </p:sp>
      <p:sp>
        <p:nvSpPr>
          <p:cNvPr id="15" name="Shape 11"/>
          <p:cNvSpPr/>
          <p:nvPr/>
        </p:nvSpPr>
        <p:spPr>
          <a:xfrm>
            <a:off x="7414498" y="5897047"/>
            <a:ext cx="5008126" cy="1777365"/>
          </a:xfrm>
          <a:prstGeom prst="roundRect">
            <a:avLst>
              <a:gd name="adj" fmla="val 5030"/>
            </a:avLst>
          </a:prstGeom>
          <a:solidFill>
            <a:srgbClr val="EBD0FB"/>
          </a:solidFill>
          <a:ln w="7620">
            <a:solidFill>
              <a:srgbClr val="D1B6E1"/>
            </a:solidFill>
            <a:prstDash val="solid"/>
          </a:ln>
        </p:spPr>
      </p:sp>
      <p:sp>
        <p:nvSpPr>
          <p:cNvPr id="16" name="Text 12"/>
          <p:cNvSpPr/>
          <p:nvPr/>
        </p:nvSpPr>
        <p:spPr>
          <a:xfrm>
            <a:off x="7620714" y="6103263"/>
            <a:ext cx="2799755" cy="292060"/>
          </a:xfrm>
          <a:prstGeom prst="rect">
            <a:avLst/>
          </a:prstGeom>
          <a:noFill/>
          <a:ln/>
        </p:spPr>
        <p:txBody>
          <a:bodyPr wrap="none" rtlCol="0" anchor="t"/>
          <a:lstStyle/>
          <a:p>
            <a:pPr marL="0" indent="0">
              <a:lnSpc>
                <a:spcPts val="2301"/>
              </a:lnSpc>
              <a:buNone/>
            </a:pPr>
            <a:r>
              <a:rPr lang="en-US" sz="1841" b="1" kern="0" spc="-37" dirty="0">
                <a:solidFill>
                  <a:srgbClr val="272525"/>
                </a:solidFill>
                <a:latin typeface="adonis-web" pitchFamily="34" charset="0"/>
                <a:ea typeface="adonis-web" pitchFamily="34" charset="-122"/>
                <a:cs typeface="adonis-web" pitchFamily="34" charset="-120"/>
              </a:rPr>
              <a:t>Pengakuan dan Penghargaan</a:t>
            </a:r>
            <a:endParaRPr lang="en-US" sz="1841" dirty="0"/>
          </a:p>
        </p:txBody>
      </p:sp>
      <p:sp>
        <p:nvSpPr>
          <p:cNvPr id="17" name="Text 13"/>
          <p:cNvSpPr/>
          <p:nvPr/>
        </p:nvSpPr>
        <p:spPr>
          <a:xfrm>
            <a:off x="7620714" y="6514505"/>
            <a:ext cx="4595693" cy="635794"/>
          </a:xfrm>
          <a:prstGeom prst="rect">
            <a:avLst/>
          </a:prstGeom>
          <a:noFill/>
          <a:ln/>
        </p:spPr>
        <p:txBody>
          <a:bodyPr wrap="square" rtlCol="0" anchor="t"/>
          <a:lstStyle/>
          <a:p>
            <a:pPr marL="0" indent="0">
              <a:lnSpc>
                <a:spcPts val="2503"/>
              </a:lnSpc>
              <a:buNone/>
            </a:pPr>
            <a:r>
              <a:rPr lang="en-US" sz="1564" kern="0" spc="-31" dirty="0">
                <a:solidFill>
                  <a:srgbClr val="272525"/>
                </a:solidFill>
                <a:latin typeface="Source Sans Pro" pitchFamily="34" charset="0"/>
                <a:ea typeface="Source Sans Pro" pitchFamily="34" charset="-122"/>
                <a:cs typeface="Source Sans Pro" pitchFamily="34" charset="-120"/>
              </a:rPr>
              <a:t>Mengakui prestasi dan memberikan penghargaan yang tepat dapat meningkatkan motivasi karyawan.</a:t>
            </a:r>
            <a:endParaRPr lang="en-US" sz="1564"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9401770" y="1629370"/>
            <a:ext cx="4970859" cy="4970859"/>
          </a:xfrm>
          <a:prstGeom prst="rect">
            <a:avLst/>
          </a:prstGeom>
        </p:spPr>
      </p:pic>
      <p:sp>
        <p:nvSpPr>
          <p:cNvPr id="6" name="Text 1"/>
          <p:cNvSpPr/>
          <p:nvPr/>
        </p:nvSpPr>
        <p:spPr>
          <a:xfrm>
            <a:off x="721757" y="898684"/>
            <a:ext cx="7700486" cy="1212771"/>
          </a:xfrm>
          <a:prstGeom prst="rect">
            <a:avLst/>
          </a:prstGeom>
          <a:noFill/>
          <a:ln/>
        </p:spPr>
        <p:txBody>
          <a:bodyPr wrap="square" rtlCol="0" anchor="t"/>
          <a:lstStyle/>
          <a:p>
            <a:pPr marL="0" indent="0">
              <a:lnSpc>
                <a:spcPts val="4776"/>
              </a:lnSpc>
              <a:buNone/>
            </a:pPr>
            <a:r>
              <a:rPr lang="en-US" sz="3821" b="1" kern="0" spc="-76" dirty="0">
                <a:solidFill>
                  <a:srgbClr val="FF75D3"/>
                </a:solidFill>
                <a:latin typeface="adonis-web" pitchFamily="34" charset="0"/>
                <a:ea typeface="adonis-web" pitchFamily="34" charset="-122"/>
                <a:cs typeface="adonis-web" pitchFamily="34" charset="-120"/>
              </a:rPr>
              <a:t>Komunikasi Efektif dalam Memotivasi Karyawan</a:t>
            </a:r>
            <a:endParaRPr lang="en-US" sz="3821" dirty="0"/>
          </a:p>
        </p:txBody>
      </p:sp>
      <p:sp>
        <p:nvSpPr>
          <p:cNvPr id="7" name="Shape 2"/>
          <p:cNvSpPr/>
          <p:nvPr/>
        </p:nvSpPr>
        <p:spPr>
          <a:xfrm>
            <a:off x="1010483" y="2420779"/>
            <a:ext cx="41196" cy="4910138"/>
          </a:xfrm>
          <a:prstGeom prst="roundRect">
            <a:avLst>
              <a:gd name="adj" fmla="val 225259"/>
            </a:avLst>
          </a:prstGeom>
          <a:solidFill>
            <a:srgbClr val="D1B6E1"/>
          </a:solidFill>
          <a:ln/>
        </p:spPr>
      </p:sp>
      <p:sp>
        <p:nvSpPr>
          <p:cNvPr id="8" name="Shape 3"/>
          <p:cNvSpPr/>
          <p:nvPr/>
        </p:nvSpPr>
        <p:spPr>
          <a:xfrm>
            <a:off x="1263075" y="2864048"/>
            <a:ext cx="721757" cy="41196"/>
          </a:xfrm>
          <a:prstGeom prst="roundRect">
            <a:avLst>
              <a:gd name="adj" fmla="val 225259"/>
            </a:avLst>
          </a:prstGeom>
          <a:solidFill>
            <a:srgbClr val="D1B6E1"/>
          </a:solidFill>
          <a:ln/>
        </p:spPr>
      </p:sp>
      <p:sp>
        <p:nvSpPr>
          <p:cNvPr id="9" name="Shape 4"/>
          <p:cNvSpPr/>
          <p:nvPr/>
        </p:nvSpPr>
        <p:spPr>
          <a:xfrm>
            <a:off x="799088" y="2652713"/>
            <a:ext cx="463987" cy="463987"/>
          </a:xfrm>
          <a:prstGeom prst="roundRect">
            <a:avLst>
              <a:gd name="adj" fmla="val 20000"/>
            </a:avLst>
          </a:prstGeom>
          <a:solidFill>
            <a:srgbClr val="EBD0FB"/>
          </a:solidFill>
          <a:ln w="7620">
            <a:solidFill>
              <a:srgbClr val="D1B6E1"/>
            </a:solidFill>
            <a:prstDash val="solid"/>
          </a:ln>
        </p:spPr>
      </p:sp>
      <p:sp>
        <p:nvSpPr>
          <p:cNvPr id="10" name="Text 5"/>
          <p:cNvSpPr/>
          <p:nvPr/>
        </p:nvSpPr>
        <p:spPr>
          <a:xfrm>
            <a:off x="951131" y="2739152"/>
            <a:ext cx="159782" cy="291108"/>
          </a:xfrm>
          <a:prstGeom prst="rect">
            <a:avLst/>
          </a:prstGeom>
          <a:noFill/>
          <a:ln/>
        </p:spPr>
        <p:txBody>
          <a:bodyPr wrap="none" rtlCol="0" anchor="t"/>
          <a:lstStyle/>
          <a:p>
            <a:pPr marL="0" indent="0" algn="ctr">
              <a:lnSpc>
                <a:spcPts val="2292"/>
              </a:lnSpc>
              <a:buNone/>
            </a:pPr>
            <a:r>
              <a:rPr lang="en-US" sz="2292" b="1" kern="0" spc="-46" dirty="0">
                <a:solidFill>
                  <a:srgbClr val="272525"/>
                </a:solidFill>
                <a:latin typeface="adonis-web" pitchFamily="34" charset="0"/>
                <a:ea typeface="adonis-web" pitchFamily="34" charset="-122"/>
                <a:cs typeface="adonis-web" pitchFamily="34" charset="-120"/>
              </a:rPr>
              <a:t>1</a:t>
            </a:r>
            <a:endParaRPr lang="en-US" sz="2292" dirty="0"/>
          </a:p>
        </p:txBody>
      </p:sp>
      <p:sp>
        <p:nvSpPr>
          <p:cNvPr id="11" name="Text 6"/>
          <p:cNvSpPr/>
          <p:nvPr/>
        </p:nvSpPr>
        <p:spPr>
          <a:xfrm>
            <a:off x="2165271" y="2626995"/>
            <a:ext cx="2426018" cy="303252"/>
          </a:xfrm>
          <a:prstGeom prst="rect">
            <a:avLst/>
          </a:prstGeom>
          <a:noFill/>
          <a:ln/>
        </p:spPr>
        <p:txBody>
          <a:bodyPr wrap="none" rtlCol="0" anchor="t"/>
          <a:lstStyle/>
          <a:p>
            <a:pPr marL="0" indent="0" algn="l">
              <a:lnSpc>
                <a:spcPts val="2388"/>
              </a:lnSpc>
              <a:buNone/>
            </a:pPr>
            <a:r>
              <a:rPr lang="en-US" sz="1910" b="1" kern="0" spc="-38" dirty="0">
                <a:solidFill>
                  <a:srgbClr val="272525"/>
                </a:solidFill>
                <a:latin typeface="adonis-web" pitchFamily="34" charset="0"/>
                <a:ea typeface="adonis-web" pitchFamily="34" charset="-122"/>
                <a:cs typeface="adonis-web" pitchFamily="34" charset="-120"/>
              </a:rPr>
              <a:t>Dengarkan Aktif</a:t>
            </a:r>
            <a:endParaRPr lang="en-US" sz="1910" dirty="0"/>
          </a:p>
        </p:txBody>
      </p:sp>
      <p:sp>
        <p:nvSpPr>
          <p:cNvPr id="12" name="Text 7"/>
          <p:cNvSpPr/>
          <p:nvPr/>
        </p:nvSpPr>
        <p:spPr>
          <a:xfrm>
            <a:off x="2165271" y="3053953"/>
            <a:ext cx="6256973" cy="659844"/>
          </a:xfrm>
          <a:prstGeom prst="rect">
            <a:avLst/>
          </a:prstGeom>
          <a:noFill/>
          <a:ln/>
        </p:spPr>
        <p:txBody>
          <a:bodyPr wrap="square" rtlCol="0" anchor="t"/>
          <a:lstStyle/>
          <a:p>
            <a:pPr marL="0" indent="0" algn="l">
              <a:lnSpc>
                <a:spcPts val="2598"/>
              </a:lnSpc>
              <a:buNone/>
            </a:pPr>
            <a:r>
              <a:rPr lang="en-US" sz="1624" kern="0" spc="-32" dirty="0">
                <a:solidFill>
                  <a:srgbClr val="272525"/>
                </a:solidFill>
                <a:latin typeface="Source Sans Pro" pitchFamily="34" charset="0"/>
                <a:ea typeface="Source Sans Pro" pitchFamily="34" charset="-122"/>
                <a:cs typeface="Source Sans Pro" pitchFamily="34" charset="-120"/>
              </a:rPr>
              <a:t>Memahami dengan seksama apa yang disampaikan karyawan dan menunjukkan perhatian dapat membangun kepercayaan.</a:t>
            </a:r>
            <a:endParaRPr lang="en-US" sz="1624" dirty="0"/>
          </a:p>
        </p:txBody>
      </p:sp>
      <p:sp>
        <p:nvSpPr>
          <p:cNvPr id="13" name="Shape 8"/>
          <p:cNvSpPr/>
          <p:nvPr/>
        </p:nvSpPr>
        <p:spPr>
          <a:xfrm>
            <a:off x="1263075" y="4569500"/>
            <a:ext cx="721757" cy="41196"/>
          </a:xfrm>
          <a:prstGeom prst="roundRect">
            <a:avLst>
              <a:gd name="adj" fmla="val 225259"/>
            </a:avLst>
          </a:prstGeom>
          <a:solidFill>
            <a:srgbClr val="D1B6E1"/>
          </a:solidFill>
          <a:ln/>
        </p:spPr>
      </p:sp>
      <p:sp>
        <p:nvSpPr>
          <p:cNvPr id="14" name="Shape 9"/>
          <p:cNvSpPr/>
          <p:nvPr/>
        </p:nvSpPr>
        <p:spPr>
          <a:xfrm>
            <a:off x="799088" y="4358164"/>
            <a:ext cx="463987" cy="463987"/>
          </a:xfrm>
          <a:prstGeom prst="roundRect">
            <a:avLst>
              <a:gd name="adj" fmla="val 20000"/>
            </a:avLst>
          </a:prstGeom>
          <a:solidFill>
            <a:srgbClr val="EBD0FB"/>
          </a:solidFill>
          <a:ln w="7620">
            <a:solidFill>
              <a:srgbClr val="D1B6E1"/>
            </a:solidFill>
            <a:prstDash val="solid"/>
          </a:ln>
        </p:spPr>
      </p:sp>
      <p:sp>
        <p:nvSpPr>
          <p:cNvPr id="15" name="Text 10"/>
          <p:cNvSpPr/>
          <p:nvPr/>
        </p:nvSpPr>
        <p:spPr>
          <a:xfrm>
            <a:off x="951131" y="4444603"/>
            <a:ext cx="159782" cy="291108"/>
          </a:xfrm>
          <a:prstGeom prst="rect">
            <a:avLst/>
          </a:prstGeom>
          <a:noFill/>
          <a:ln/>
        </p:spPr>
        <p:txBody>
          <a:bodyPr wrap="none" rtlCol="0" anchor="t"/>
          <a:lstStyle/>
          <a:p>
            <a:pPr marL="0" indent="0" algn="ctr">
              <a:lnSpc>
                <a:spcPts val="2292"/>
              </a:lnSpc>
              <a:buNone/>
            </a:pPr>
            <a:r>
              <a:rPr lang="en-US" sz="2292" b="1" kern="0" spc="-46" dirty="0">
                <a:solidFill>
                  <a:srgbClr val="272525"/>
                </a:solidFill>
                <a:latin typeface="adonis-web" pitchFamily="34" charset="0"/>
                <a:ea typeface="adonis-web" pitchFamily="34" charset="-122"/>
                <a:cs typeface="adonis-web" pitchFamily="34" charset="-120"/>
              </a:rPr>
              <a:t>2</a:t>
            </a:r>
            <a:endParaRPr lang="en-US" sz="2292" dirty="0"/>
          </a:p>
        </p:txBody>
      </p:sp>
      <p:sp>
        <p:nvSpPr>
          <p:cNvPr id="16" name="Text 11"/>
          <p:cNvSpPr/>
          <p:nvPr/>
        </p:nvSpPr>
        <p:spPr>
          <a:xfrm>
            <a:off x="2165271" y="4332446"/>
            <a:ext cx="2426018" cy="303252"/>
          </a:xfrm>
          <a:prstGeom prst="rect">
            <a:avLst/>
          </a:prstGeom>
          <a:noFill/>
          <a:ln/>
        </p:spPr>
        <p:txBody>
          <a:bodyPr wrap="none" rtlCol="0" anchor="t"/>
          <a:lstStyle/>
          <a:p>
            <a:pPr marL="0" indent="0" algn="l">
              <a:lnSpc>
                <a:spcPts val="2388"/>
              </a:lnSpc>
              <a:buNone/>
            </a:pPr>
            <a:r>
              <a:rPr lang="en-US" sz="1910" b="1" kern="0" spc="-38" dirty="0">
                <a:solidFill>
                  <a:srgbClr val="272525"/>
                </a:solidFill>
                <a:latin typeface="adonis-web" pitchFamily="34" charset="0"/>
                <a:ea typeface="adonis-web" pitchFamily="34" charset="-122"/>
                <a:cs typeface="adonis-web" pitchFamily="34" charset="-120"/>
              </a:rPr>
              <a:t>Berikan Umpan Balik</a:t>
            </a:r>
            <a:endParaRPr lang="en-US" sz="1910" dirty="0"/>
          </a:p>
        </p:txBody>
      </p:sp>
      <p:sp>
        <p:nvSpPr>
          <p:cNvPr id="17" name="Text 12"/>
          <p:cNvSpPr/>
          <p:nvPr/>
        </p:nvSpPr>
        <p:spPr>
          <a:xfrm>
            <a:off x="2165271" y="4759404"/>
            <a:ext cx="6256973" cy="659844"/>
          </a:xfrm>
          <a:prstGeom prst="rect">
            <a:avLst/>
          </a:prstGeom>
          <a:noFill/>
          <a:ln/>
        </p:spPr>
        <p:txBody>
          <a:bodyPr wrap="square" rtlCol="0" anchor="t"/>
          <a:lstStyle/>
          <a:p>
            <a:pPr marL="0" indent="0" algn="l">
              <a:lnSpc>
                <a:spcPts val="2598"/>
              </a:lnSpc>
              <a:buNone/>
            </a:pPr>
            <a:r>
              <a:rPr lang="en-US" sz="1624" kern="0" spc="-32" dirty="0">
                <a:solidFill>
                  <a:srgbClr val="272525"/>
                </a:solidFill>
                <a:latin typeface="Source Sans Pro" pitchFamily="34" charset="0"/>
                <a:ea typeface="Source Sans Pro" pitchFamily="34" charset="-122"/>
                <a:cs typeface="Source Sans Pro" pitchFamily="34" charset="-120"/>
              </a:rPr>
              <a:t>Memberikan umpan balik yang konstruktif dan tepat waktu dapat membantu karyawan meningkatkan kinerja.</a:t>
            </a:r>
            <a:endParaRPr lang="en-US" sz="1624" dirty="0"/>
          </a:p>
        </p:txBody>
      </p:sp>
      <p:sp>
        <p:nvSpPr>
          <p:cNvPr id="18" name="Shape 13"/>
          <p:cNvSpPr/>
          <p:nvPr/>
        </p:nvSpPr>
        <p:spPr>
          <a:xfrm>
            <a:off x="1263075" y="6274951"/>
            <a:ext cx="721757" cy="41196"/>
          </a:xfrm>
          <a:prstGeom prst="roundRect">
            <a:avLst>
              <a:gd name="adj" fmla="val 225259"/>
            </a:avLst>
          </a:prstGeom>
          <a:solidFill>
            <a:srgbClr val="D1B6E1"/>
          </a:solidFill>
          <a:ln/>
        </p:spPr>
      </p:sp>
      <p:sp>
        <p:nvSpPr>
          <p:cNvPr id="19" name="Shape 14"/>
          <p:cNvSpPr/>
          <p:nvPr/>
        </p:nvSpPr>
        <p:spPr>
          <a:xfrm>
            <a:off x="799088" y="6063615"/>
            <a:ext cx="463987" cy="463987"/>
          </a:xfrm>
          <a:prstGeom prst="roundRect">
            <a:avLst>
              <a:gd name="adj" fmla="val 20000"/>
            </a:avLst>
          </a:prstGeom>
          <a:solidFill>
            <a:srgbClr val="EBD0FB"/>
          </a:solidFill>
          <a:ln w="7620">
            <a:solidFill>
              <a:srgbClr val="D1B6E1"/>
            </a:solidFill>
            <a:prstDash val="solid"/>
          </a:ln>
        </p:spPr>
      </p:sp>
      <p:sp>
        <p:nvSpPr>
          <p:cNvPr id="20" name="Text 15"/>
          <p:cNvSpPr/>
          <p:nvPr/>
        </p:nvSpPr>
        <p:spPr>
          <a:xfrm>
            <a:off x="951131" y="6150054"/>
            <a:ext cx="159782" cy="291108"/>
          </a:xfrm>
          <a:prstGeom prst="rect">
            <a:avLst/>
          </a:prstGeom>
          <a:noFill/>
          <a:ln/>
        </p:spPr>
        <p:txBody>
          <a:bodyPr wrap="none" rtlCol="0" anchor="t"/>
          <a:lstStyle/>
          <a:p>
            <a:pPr marL="0" indent="0" algn="ctr">
              <a:lnSpc>
                <a:spcPts val="2292"/>
              </a:lnSpc>
              <a:buNone/>
            </a:pPr>
            <a:r>
              <a:rPr lang="en-US" sz="2292" b="1" kern="0" spc="-46" dirty="0">
                <a:solidFill>
                  <a:srgbClr val="272525"/>
                </a:solidFill>
                <a:latin typeface="adonis-web" pitchFamily="34" charset="0"/>
                <a:ea typeface="adonis-web" pitchFamily="34" charset="-122"/>
                <a:cs typeface="adonis-web" pitchFamily="34" charset="-120"/>
              </a:rPr>
              <a:t>3</a:t>
            </a:r>
            <a:endParaRPr lang="en-US" sz="2292" dirty="0"/>
          </a:p>
        </p:txBody>
      </p:sp>
      <p:sp>
        <p:nvSpPr>
          <p:cNvPr id="21" name="Text 16"/>
          <p:cNvSpPr/>
          <p:nvPr/>
        </p:nvSpPr>
        <p:spPr>
          <a:xfrm>
            <a:off x="2165271" y="6037898"/>
            <a:ext cx="2426018" cy="303252"/>
          </a:xfrm>
          <a:prstGeom prst="rect">
            <a:avLst/>
          </a:prstGeom>
          <a:noFill/>
          <a:ln/>
        </p:spPr>
        <p:txBody>
          <a:bodyPr wrap="none" rtlCol="0" anchor="t"/>
          <a:lstStyle/>
          <a:p>
            <a:pPr marL="0" indent="0" algn="l">
              <a:lnSpc>
                <a:spcPts val="2388"/>
              </a:lnSpc>
              <a:buNone/>
            </a:pPr>
            <a:r>
              <a:rPr lang="en-US" sz="1910" b="1" kern="0" spc="-38" dirty="0">
                <a:solidFill>
                  <a:srgbClr val="272525"/>
                </a:solidFill>
                <a:latin typeface="adonis-web" pitchFamily="34" charset="0"/>
                <a:ea typeface="adonis-web" pitchFamily="34" charset="-122"/>
                <a:cs typeface="adonis-web" pitchFamily="34" charset="-120"/>
              </a:rPr>
              <a:t>Komunikasikan Visi</a:t>
            </a:r>
            <a:endParaRPr lang="en-US" sz="1910" dirty="0"/>
          </a:p>
        </p:txBody>
      </p:sp>
      <p:sp>
        <p:nvSpPr>
          <p:cNvPr id="22" name="Text 17"/>
          <p:cNvSpPr/>
          <p:nvPr/>
        </p:nvSpPr>
        <p:spPr>
          <a:xfrm>
            <a:off x="2165271" y="6464856"/>
            <a:ext cx="6256973" cy="659844"/>
          </a:xfrm>
          <a:prstGeom prst="rect">
            <a:avLst/>
          </a:prstGeom>
          <a:noFill/>
          <a:ln/>
        </p:spPr>
        <p:txBody>
          <a:bodyPr wrap="square" rtlCol="0" anchor="t"/>
          <a:lstStyle/>
          <a:p>
            <a:pPr marL="0" indent="0" algn="l">
              <a:lnSpc>
                <a:spcPts val="2598"/>
              </a:lnSpc>
              <a:buNone/>
            </a:pPr>
            <a:r>
              <a:rPr lang="en-US" sz="1624" kern="0" spc="-32" dirty="0">
                <a:solidFill>
                  <a:srgbClr val="272525"/>
                </a:solidFill>
                <a:latin typeface="Source Sans Pro" pitchFamily="34" charset="0"/>
                <a:ea typeface="Source Sans Pro" pitchFamily="34" charset="-122"/>
                <a:cs typeface="Source Sans Pro" pitchFamily="34" charset="-120"/>
              </a:rPr>
              <a:t>Menjelaskan tujuan dan visi organisasi dapat membantu karyawan memahami bagaimana peran mereka berkontribusi.</a:t>
            </a:r>
            <a:endParaRPr lang="en-US" sz="1624"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737402"/>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0" y="0"/>
            <a:ext cx="5486400" cy="8737402"/>
          </a:xfrm>
          <a:prstGeom prst="rect">
            <a:avLst/>
          </a:prstGeom>
        </p:spPr>
      </p:pic>
      <p:pic>
        <p:nvPicPr>
          <p:cNvPr id="5" name="Image 2" descr="preencoded.png"/>
          <p:cNvPicPr>
            <a:picLocks noChangeAspect="1"/>
          </p:cNvPicPr>
          <p:nvPr/>
        </p:nvPicPr>
        <p:blipFill>
          <a:blip r:embed="rId5"/>
          <a:stretch>
            <a:fillRect/>
          </a:stretch>
        </p:blipFill>
        <p:spPr>
          <a:xfrm>
            <a:off x="216098" y="2681764"/>
            <a:ext cx="5054203" cy="3373755"/>
          </a:xfrm>
          <a:prstGeom prst="rect">
            <a:avLst/>
          </a:prstGeom>
        </p:spPr>
      </p:pic>
      <p:sp>
        <p:nvSpPr>
          <p:cNvPr id="6" name="Text 1"/>
          <p:cNvSpPr/>
          <p:nvPr/>
        </p:nvSpPr>
        <p:spPr>
          <a:xfrm>
            <a:off x="6091238" y="475178"/>
            <a:ext cx="7934325" cy="1016318"/>
          </a:xfrm>
          <a:prstGeom prst="rect">
            <a:avLst/>
          </a:prstGeom>
          <a:noFill/>
          <a:ln/>
        </p:spPr>
        <p:txBody>
          <a:bodyPr wrap="square" rtlCol="0" anchor="t"/>
          <a:lstStyle/>
          <a:p>
            <a:pPr marL="0" indent="0">
              <a:lnSpc>
                <a:spcPts val="4002"/>
              </a:lnSpc>
              <a:buNone/>
            </a:pPr>
            <a:r>
              <a:rPr lang="en-US" sz="3202" b="1" kern="0" spc="-64" dirty="0">
                <a:solidFill>
                  <a:srgbClr val="FF75D3"/>
                </a:solidFill>
                <a:latin typeface="adonis-web" pitchFamily="34" charset="0"/>
                <a:ea typeface="adonis-web" pitchFamily="34" charset="-122"/>
                <a:cs typeface="adonis-web" pitchFamily="34" charset="-120"/>
              </a:rPr>
              <a:t>Menciptakan Lingkungan Kerja yang Mendukung</a:t>
            </a:r>
            <a:endParaRPr lang="en-US" sz="3202" dirty="0"/>
          </a:p>
        </p:txBody>
      </p:sp>
      <p:pic>
        <p:nvPicPr>
          <p:cNvPr id="7" name="Image 3" descr="preencoded.png"/>
          <p:cNvPicPr>
            <a:picLocks noChangeAspect="1"/>
          </p:cNvPicPr>
          <p:nvPr/>
        </p:nvPicPr>
        <p:blipFill>
          <a:blip r:embed="rId6"/>
          <a:stretch>
            <a:fillRect/>
          </a:stretch>
        </p:blipFill>
        <p:spPr>
          <a:xfrm>
            <a:off x="6091238" y="1750695"/>
            <a:ext cx="431959" cy="431959"/>
          </a:xfrm>
          <a:prstGeom prst="rect">
            <a:avLst/>
          </a:prstGeom>
        </p:spPr>
      </p:pic>
      <p:sp>
        <p:nvSpPr>
          <p:cNvPr id="8" name="Text 2"/>
          <p:cNvSpPr/>
          <p:nvPr/>
        </p:nvSpPr>
        <p:spPr>
          <a:xfrm>
            <a:off x="6091238" y="2355413"/>
            <a:ext cx="2033111" cy="254198"/>
          </a:xfrm>
          <a:prstGeom prst="rect">
            <a:avLst/>
          </a:prstGeom>
          <a:noFill/>
          <a:ln/>
        </p:spPr>
        <p:txBody>
          <a:bodyPr wrap="none" rtlCol="0" anchor="t"/>
          <a:lstStyle/>
          <a:p>
            <a:pPr marL="0" indent="0" algn="l">
              <a:lnSpc>
                <a:spcPts val="2001"/>
              </a:lnSpc>
              <a:buNone/>
            </a:pPr>
            <a:r>
              <a:rPr lang="en-US" sz="1601" b="1" kern="0" spc="-32" dirty="0">
                <a:solidFill>
                  <a:srgbClr val="272525"/>
                </a:solidFill>
                <a:latin typeface="adonis-web" pitchFamily="34" charset="0"/>
                <a:ea typeface="adonis-web" pitchFamily="34" charset="-122"/>
                <a:cs typeface="adonis-web" pitchFamily="34" charset="-120"/>
              </a:rPr>
              <a:t>Kolaborasi</a:t>
            </a:r>
            <a:endParaRPr lang="en-US" sz="1601" dirty="0"/>
          </a:p>
        </p:txBody>
      </p:sp>
      <p:sp>
        <p:nvSpPr>
          <p:cNvPr id="9" name="Text 3"/>
          <p:cNvSpPr/>
          <p:nvPr/>
        </p:nvSpPr>
        <p:spPr>
          <a:xfrm>
            <a:off x="6091238" y="2713196"/>
            <a:ext cx="7934325" cy="276582"/>
          </a:xfrm>
          <a:prstGeom prst="rect">
            <a:avLst/>
          </a:prstGeom>
          <a:noFill/>
          <a:ln/>
        </p:spPr>
        <p:txBody>
          <a:bodyPr wrap="none" rtlCol="0" anchor="t"/>
          <a:lstStyle/>
          <a:p>
            <a:pPr marL="0" indent="0" algn="l">
              <a:lnSpc>
                <a:spcPts val="2177"/>
              </a:lnSpc>
              <a:buNone/>
            </a:pPr>
            <a:r>
              <a:rPr lang="en-US" sz="1361" kern="0" spc="-27" dirty="0">
                <a:solidFill>
                  <a:srgbClr val="272525"/>
                </a:solidFill>
                <a:latin typeface="Source Sans Pro" pitchFamily="34" charset="0"/>
                <a:ea typeface="Source Sans Pro" pitchFamily="34" charset="-122"/>
                <a:cs typeface="Source Sans Pro" pitchFamily="34" charset="-120"/>
              </a:rPr>
              <a:t>Mendorong kerjasama tim yang sehat dapat meningkatkan motivasi dan produktivitas.</a:t>
            </a:r>
            <a:endParaRPr lang="en-US" sz="1361" dirty="0"/>
          </a:p>
        </p:txBody>
      </p:sp>
      <p:pic>
        <p:nvPicPr>
          <p:cNvPr id="10" name="Image 4" descr="preencoded.png"/>
          <p:cNvPicPr>
            <a:picLocks noChangeAspect="1"/>
          </p:cNvPicPr>
          <p:nvPr/>
        </p:nvPicPr>
        <p:blipFill>
          <a:blip r:embed="rId7"/>
          <a:stretch>
            <a:fillRect/>
          </a:stretch>
        </p:blipFill>
        <p:spPr>
          <a:xfrm>
            <a:off x="6091238" y="3508177"/>
            <a:ext cx="431959" cy="431959"/>
          </a:xfrm>
          <a:prstGeom prst="rect">
            <a:avLst/>
          </a:prstGeom>
        </p:spPr>
      </p:pic>
      <p:sp>
        <p:nvSpPr>
          <p:cNvPr id="11" name="Text 4"/>
          <p:cNvSpPr/>
          <p:nvPr/>
        </p:nvSpPr>
        <p:spPr>
          <a:xfrm>
            <a:off x="6091238" y="4112895"/>
            <a:ext cx="2176105" cy="254198"/>
          </a:xfrm>
          <a:prstGeom prst="rect">
            <a:avLst/>
          </a:prstGeom>
          <a:noFill/>
          <a:ln/>
        </p:spPr>
        <p:txBody>
          <a:bodyPr wrap="none" rtlCol="0" anchor="t"/>
          <a:lstStyle/>
          <a:p>
            <a:pPr marL="0" indent="0" algn="l">
              <a:lnSpc>
                <a:spcPts val="2001"/>
              </a:lnSpc>
              <a:buNone/>
            </a:pPr>
            <a:r>
              <a:rPr lang="en-US" sz="1601" b="1" kern="0" spc="-32" dirty="0">
                <a:solidFill>
                  <a:srgbClr val="272525"/>
                </a:solidFill>
                <a:latin typeface="adonis-web" pitchFamily="34" charset="0"/>
                <a:ea typeface="adonis-web" pitchFamily="34" charset="-122"/>
                <a:cs typeface="adonis-web" pitchFamily="34" charset="-120"/>
              </a:rPr>
              <a:t>Keseimbangan Kehidupan</a:t>
            </a:r>
            <a:endParaRPr lang="en-US" sz="1601" dirty="0"/>
          </a:p>
        </p:txBody>
      </p:sp>
      <p:sp>
        <p:nvSpPr>
          <p:cNvPr id="12" name="Text 5"/>
          <p:cNvSpPr/>
          <p:nvPr/>
        </p:nvSpPr>
        <p:spPr>
          <a:xfrm>
            <a:off x="6091238" y="4470678"/>
            <a:ext cx="7934325" cy="276582"/>
          </a:xfrm>
          <a:prstGeom prst="rect">
            <a:avLst/>
          </a:prstGeom>
          <a:noFill/>
          <a:ln/>
        </p:spPr>
        <p:txBody>
          <a:bodyPr wrap="none" rtlCol="0" anchor="t"/>
          <a:lstStyle/>
          <a:p>
            <a:pPr marL="0" indent="0" algn="l">
              <a:lnSpc>
                <a:spcPts val="2177"/>
              </a:lnSpc>
              <a:buNone/>
            </a:pPr>
            <a:r>
              <a:rPr lang="en-US" sz="1361" kern="0" spc="-27" dirty="0">
                <a:solidFill>
                  <a:srgbClr val="272525"/>
                </a:solidFill>
                <a:latin typeface="Source Sans Pro" pitchFamily="34" charset="0"/>
                <a:ea typeface="Source Sans Pro" pitchFamily="34" charset="-122"/>
                <a:cs typeface="Source Sans Pro" pitchFamily="34" charset="-120"/>
              </a:rPr>
              <a:t>Memberikan fleksibilitas dan dukungan untuk keseimbangan kerja-hidup dapat meningkatkan motivasi.</a:t>
            </a:r>
            <a:endParaRPr lang="en-US" sz="1361" dirty="0"/>
          </a:p>
        </p:txBody>
      </p:sp>
      <p:pic>
        <p:nvPicPr>
          <p:cNvPr id="13" name="Image 5" descr="preencoded.png"/>
          <p:cNvPicPr>
            <a:picLocks noChangeAspect="1"/>
          </p:cNvPicPr>
          <p:nvPr/>
        </p:nvPicPr>
        <p:blipFill>
          <a:blip r:embed="rId8"/>
          <a:stretch>
            <a:fillRect/>
          </a:stretch>
        </p:blipFill>
        <p:spPr>
          <a:xfrm>
            <a:off x="6091238" y="5265658"/>
            <a:ext cx="431959" cy="431959"/>
          </a:xfrm>
          <a:prstGeom prst="rect">
            <a:avLst/>
          </a:prstGeom>
        </p:spPr>
      </p:pic>
      <p:sp>
        <p:nvSpPr>
          <p:cNvPr id="14" name="Text 6"/>
          <p:cNvSpPr/>
          <p:nvPr/>
        </p:nvSpPr>
        <p:spPr>
          <a:xfrm>
            <a:off x="6091238" y="5870377"/>
            <a:ext cx="2309693" cy="254198"/>
          </a:xfrm>
          <a:prstGeom prst="rect">
            <a:avLst/>
          </a:prstGeom>
          <a:noFill/>
          <a:ln/>
        </p:spPr>
        <p:txBody>
          <a:bodyPr wrap="none" rtlCol="0" anchor="t"/>
          <a:lstStyle/>
          <a:p>
            <a:pPr marL="0" indent="0" algn="l">
              <a:lnSpc>
                <a:spcPts val="2001"/>
              </a:lnSpc>
              <a:buNone/>
            </a:pPr>
            <a:r>
              <a:rPr lang="en-US" sz="1601" b="1" kern="0" spc="-32" dirty="0">
                <a:solidFill>
                  <a:srgbClr val="272525"/>
                </a:solidFill>
                <a:latin typeface="adonis-web" pitchFamily="34" charset="0"/>
                <a:ea typeface="adonis-web" pitchFamily="34" charset="-122"/>
                <a:cs typeface="adonis-web" pitchFamily="34" charset="-120"/>
              </a:rPr>
              <a:t>Pengembangan Profesional</a:t>
            </a:r>
            <a:endParaRPr lang="en-US" sz="1601" dirty="0"/>
          </a:p>
        </p:txBody>
      </p:sp>
      <p:sp>
        <p:nvSpPr>
          <p:cNvPr id="15" name="Text 7"/>
          <p:cNvSpPr/>
          <p:nvPr/>
        </p:nvSpPr>
        <p:spPr>
          <a:xfrm>
            <a:off x="6091238" y="6228159"/>
            <a:ext cx="7934325" cy="276582"/>
          </a:xfrm>
          <a:prstGeom prst="rect">
            <a:avLst/>
          </a:prstGeom>
          <a:noFill/>
          <a:ln/>
        </p:spPr>
        <p:txBody>
          <a:bodyPr wrap="none" rtlCol="0" anchor="t"/>
          <a:lstStyle/>
          <a:p>
            <a:pPr marL="0" indent="0" algn="l">
              <a:lnSpc>
                <a:spcPts val="2177"/>
              </a:lnSpc>
              <a:buNone/>
            </a:pPr>
            <a:r>
              <a:rPr lang="en-US" sz="1361" kern="0" spc="-27" dirty="0">
                <a:solidFill>
                  <a:srgbClr val="272525"/>
                </a:solidFill>
                <a:latin typeface="Source Sans Pro" pitchFamily="34" charset="0"/>
                <a:ea typeface="Source Sans Pro" pitchFamily="34" charset="-122"/>
                <a:cs typeface="Source Sans Pro" pitchFamily="34" charset="-120"/>
              </a:rPr>
              <a:t>Menyediakan peluang pelatihan dan pertumbuhan karir dapat memotivasi karyawan untuk berkembang.</a:t>
            </a:r>
            <a:endParaRPr lang="en-US" sz="1361" dirty="0"/>
          </a:p>
        </p:txBody>
      </p:sp>
      <p:pic>
        <p:nvPicPr>
          <p:cNvPr id="16" name="Image 6" descr="preencoded.png"/>
          <p:cNvPicPr>
            <a:picLocks noChangeAspect="1"/>
          </p:cNvPicPr>
          <p:nvPr/>
        </p:nvPicPr>
        <p:blipFill>
          <a:blip r:embed="rId9"/>
          <a:stretch>
            <a:fillRect/>
          </a:stretch>
        </p:blipFill>
        <p:spPr>
          <a:xfrm>
            <a:off x="6091238" y="7023140"/>
            <a:ext cx="431959" cy="431959"/>
          </a:xfrm>
          <a:prstGeom prst="rect">
            <a:avLst/>
          </a:prstGeom>
        </p:spPr>
      </p:pic>
      <p:sp>
        <p:nvSpPr>
          <p:cNvPr id="17" name="Text 8"/>
          <p:cNvSpPr/>
          <p:nvPr/>
        </p:nvSpPr>
        <p:spPr>
          <a:xfrm>
            <a:off x="6091238" y="7627858"/>
            <a:ext cx="2033111" cy="254198"/>
          </a:xfrm>
          <a:prstGeom prst="rect">
            <a:avLst/>
          </a:prstGeom>
          <a:noFill/>
          <a:ln/>
        </p:spPr>
        <p:txBody>
          <a:bodyPr wrap="none" rtlCol="0" anchor="t"/>
          <a:lstStyle/>
          <a:p>
            <a:pPr marL="0" indent="0" algn="l">
              <a:lnSpc>
                <a:spcPts val="2001"/>
              </a:lnSpc>
              <a:buNone/>
            </a:pPr>
            <a:r>
              <a:rPr lang="en-US" sz="1601" b="1" kern="0" spc="-32" dirty="0">
                <a:solidFill>
                  <a:srgbClr val="272525"/>
                </a:solidFill>
                <a:latin typeface="adonis-web" pitchFamily="34" charset="0"/>
                <a:ea typeface="adonis-web" pitchFamily="34" charset="-122"/>
                <a:cs typeface="adonis-web" pitchFamily="34" charset="-120"/>
              </a:rPr>
              <a:t>Pengakuan</a:t>
            </a:r>
            <a:endParaRPr lang="en-US" sz="1601" dirty="0"/>
          </a:p>
        </p:txBody>
      </p:sp>
      <p:sp>
        <p:nvSpPr>
          <p:cNvPr id="18" name="Text 9"/>
          <p:cNvSpPr/>
          <p:nvPr/>
        </p:nvSpPr>
        <p:spPr>
          <a:xfrm>
            <a:off x="6091238" y="7985641"/>
            <a:ext cx="7934325" cy="276582"/>
          </a:xfrm>
          <a:prstGeom prst="rect">
            <a:avLst/>
          </a:prstGeom>
          <a:noFill/>
          <a:ln/>
        </p:spPr>
        <p:txBody>
          <a:bodyPr wrap="none" rtlCol="0" anchor="t"/>
          <a:lstStyle/>
          <a:p>
            <a:pPr marL="0" indent="0" algn="l">
              <a:lnSpc>
                <a:spcPts val="2177"/>
              </a:lnSpc>
              <a:buNone/>
            </a:pPr>
            <a:r>
              <a:rPr lang="en-US" sz="1361" kern="0" spc="-27" dirty="0">
                <a:solidFill>
                  <a:srgbClr val="272525"/>
                </a:solidFill>
                <a:latin typeface="Source Sans Pro" pitchFamily="34" charset="0"/>
                <a:ea typeface="Source Sans Pro" pitchFamily="34" charset="-122"/>
                <a:cs typeface="Source Sans Pro" pitchFamily="34" charset="-120"/>
              </a:rPr>
              <a:t>Menghargai kontribusi karyawan dan memberikan pengakuan yang tepat dapat memotivasi mereka.</a:t>
            </a:r>
            <a:endParaRPr lang="en-US" sz="136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0076"/>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9144000" y="0"/>
            <a:ext cx="5486400" cy="8230076"/>
          </a:xfrm>
          <a:prstGeom prst="rect">
            <a:avLst/>
          </a:prstGeom>
        </p:spPr>
      </p:pic>
      <p:pic>
        <p:nvPicPr>
          <p:cNvPr id="5" name="Image 2" descr="preencoded.png"/>
          <p:cNvPicPr>
            <a:picLocks noChangeAspect="1"/>
          </p:cNvPicPr>
          <p:nvPr/>
        </p:nvPicPr>
        <p:blipFill>
          <a:blip r:embed="rId5"/>
          <a:stretch>
            <a:fillRect/>
          </a:stretch>
        </p:blipFill>
        <p:spPr>
          <a:xfrm>
            <a:off x="9373195" y="2801422"/>
            <a:ext cx="5027890" cy="2627114"/>
          </a:xfrm>
          <a:prstGeom prst="rect">
            <a:avLst/>
          </a:prstGeom>
        </p:spPr>
      </p:pic>
      <p:sp>
        <p:nvSpPr>
          <p:cNvPr id="6" name="Text 1"/>
          <p:cNvSpPr/>
          <p:nvPr/>
        </p:nvSpPr>
        <p:spPr>
          <a:xfrm>
            <a:off x="641747" y="504230"/>
            <a:ext cx="7860506" cy="1078706"/>
          </a:xfrm>
          <a:prstGeom prst="rect">
            <a:avLst/>
          </a:prstGeom>
          <a:noFill/>
          <a:ln/>
        </p:spPr>
        <p:txBody>
          <a:bodyPr wrap="square" rtlCol="0" anchor="t"/>
          <a:lstStyle/>
          <a:p>
            <a:pPr marL="0" indent="0">
              <a:lnSpc>
                <a:spcPts val="4247"/>
              </a:lnSpc>
              <a:buNone/>
            </a:pPr>
            <a:r>
              <a:rPr lang="en-US" sz="3398" b="1" kern="0" spc="-68" dirty="0">
                <a:solidFill>
                  <a:srgbClr val="FF75D3"/>
                </a:solidFill>
                <a:latin typeface="adonis-web" pitchFamily="34" charset="0"/>
                <a:ea typeface="adonis-web" pitchFamily="34" charset="-122"/>
                <a:cs typeface="adonis-web" pitchFamily="34" charset="-120"/>
              </a:rPr>
              <a:t>Mengembangkan Sistem Penghargaan yang Tepat</a:t>
            </a:r>
            <a:endParaRPr lang="en-US" sz="3398" dirty="0"/>
          </a:p>
        </p:txBody>
      </p:sp>
      <p:pic>
        <p:nvPicPr>
          <p:cNvPr id="7" name="Image 3" descr="preencoded.png"/>
          <p:cNvPicPr>
            <a:picLocks noChangeAspect="1"/>
          </p:cNvPicPr>
          <p:nvPr/>
        </p:nvPicPr>
        <p:blipFill>
          <a:blip r:embed="rId6"/>
          <a:stretch>
            <a:fillRect/>
          </a:stretch>
        </p:blipFill>
        <p:spPr>
          <a:xfrm>
            <a:off x="641747" y="1857970"/>
            <a:ext cx="916900" cy="1466969"/>
          </a:xfrm>
          <a:prstGeom prst="rect">
            <a:avLst/>
          </a:prstGeom>
        </p:spPr>
      </p:pic>
      <p:sp>
        <p:nvSpPr>
          <p:cNvPr id="8" name="Text 2"/>
          <p:cNvSpPr/>
          <p:nvPr/>
        </p:nvSpPr>
        <p:spPr>
          <a:xfrm>
            <a:off x="1833682" y="2041327"/>
            <a:ext cx="2157413" cy="269677"/>
          </a:xfrm>
          <a:prstGeom prst="rect">
            <a:avLst/>
          </a:prstGeom>
          <a:noFill/>
          <a:ln/>
        </p:spPr>
        <p:txBody>
          <a:bodyPr wrap="none" rtlCol="0" anchor="t"/>
          <a:lstStyle/>
          <a:p>
            <a:pPr marL="0" indent="0" algn="l">
              <a:lnSpc>
                <a:spcPts val="2123"/>
              </a:lnSpc>
              <a:buNone/>
            </a:pPr>
            <a:r>
              <a:rPr lang="en-US" sz="1699" b="1" kern="0" spc="-34" dirty="0">
                <a:solidFill>
                  <a:srgbClr val="272525"/>
                </a:solidFill>
                <a:latin typeface="adonis-web" pitchFamily="34" charset="0"/>
                <a:ea typeface="adonis-web" pitchFamily="34" charset="-122"/>
                <a:cs typeface="adonis-web" pitchFamily="34" charset="-120"/>
              </a:rPr>
              <a:t>Analisis Kebutuhan</a:t>
            </a:r>
            <a:endParaRPr lang="en-US" sz="1699" dirty="0"/>
          </a:p>
        </p:txBody>
      </p:sp>
      <p:sp>
        <p:nvSpPr>
          <p:cNvPr id="9" name="Text 3"/>
          <p:cNvSpPr/>
          <p:nvPr/>
        </p:nvSpPr>
        <p:spPr>
          <a:xfrm>
            <a:off x="1833682" y="2421017"/>
            <a:ext cx="6668572" cy="586740"/>
          </a:xfrm>
          <a:prstGeom prst="rect">
            <a:avLst/>
          </a:prstGeom>
          <a:noFill/>
          <a:ln/>
        </p:spPr>
        <p:txBody>
          <a:bodyPr wrap="square" rtlCol="0" anchor="t"/>
          <a:lstStyle/>
          <a:p>
            <a:pPr marL="0" indent="0" algn="l">
              <a:lnSpc>
                <a:spcPts val="2310"/>
              </a:lnSpc>
              <a:buNone/>
            </a:pPr>
            <a:r>
              <a:rPr lang="en-US" sz="1444" kern="0" spc="-29" dirty="0">
                <a:solidFill>
                  <a:srgbClr val="272525"/>
                </a:solidFill>
                <a:latin typeface="Source Sans Pro" pitchFamily="34" charset="0"/>
                <a:ea typeface="Source Sans Pro" pitchFamily="34" charset="-122"/>
                <a:cs typeface="Source Sans Pro" pitchFamily="34" charset="-120"/>
              </a:rPr>
              <a:t>Memahami kebutuhan dan preferensi karyawan untuk merancang sistem penghargaan yang efektif.</a:t>
            </a:r>
            <a:endParaRPr lang="en-US" sz="1444" dirty="0"/>
          </a:p>
        </p:txBody>
      </p:sp>
      <p:pic>
        <p:nvPicPr>
          <p:cNvPr id="10" name="Image 4" descr="preencoded.png"/>
          <p:cNvPicPr>
            <a:picLocks noChangeAspect="1"/>
          </p:cNvPicPr>
          <p:nvPr/>
        </p:nvPicPr>
        <p:blipFill>
          <a:blip r:embed="rId7"/>
          <a:stretch>
            <a:fillRect/>
          </a:stretch>
        </p:blipFill>
        <p:spPr>
          <a:xfrm>
            <a:off x="641747" y="3324939"/>
            <a:ext cx="916900" cy="1466969"/>
          </a:xfrm>
          <a:prstGeom prst="rect">
            <a:avLst/>
          </a:prstGeom>
        </p:spPr>
      </p:pic>
      <p:sp>
        <p:nvSpPr>
          <p:cNvPr id="11" name="Text 4"/>
          <p:cNvSpPr/>
          <p:nvPr/>
        </p:nvSpPr>
        <p:spPr>
          <a:xfrm>
            <a:off x="1833682" y="3508296"/>
            <a:ext cx="2157413" cy="269677"/>
          </a:xfrm>
          <a:prstGeom prst="rect">
            <a:avLst/>
          </a:prstGeom>
          <a:noFill/>
          <a:ln/>
        </p:spPr>
        <p:txBody>
          <a:bodyPr wrap="none" rtlCol="0" anchor="t"/>
          <a:lstStyle/>
          <a:p>
            <a:pPr marL="0" indent="0" algn="l">
              <a:lnSpc>
                <a:spcPts val="2123"/>
              </a:lnSpc>
              <a:buNone/>
            </a:pPr>
            <a:r>
              <a:rPr lang="en-US" sz="1699" b="1" kern="0" spc="-34" dirty="0">
                <a:solidFill>
                  <a:srgbClr val="272525"/>
                </a:solidFill>
                <a:latin typeface="adonis-web" pitchFamily="34" charset="0"/>
                <a:ea typeface="adonis-web" pitchFamily="34" charset="-122"/>
                <a:cs typeface="adonis-web" pitchFamily="34" charset="-120"/>
              </a:rPr>
              <a:t>Tunjukkan Transparansi</a:t>
            </a:r>
            <a:endParaRPr lang="en-US" sz="1699" dirty="0"/>
          </a:p>
        </p:txBody>
      </p:sp>
      <p:sp>
        <p:nvSpPr>
          <p:cNvPr id="12" name="Text 5"/>
          <p:cNvSpPr/>
          <p:nvPr/>
        </p:nvSpPr>
        <p:spPr>
          <a:xfrm>
            <a:off x="1833682" y="3887986"/>
            <a:ext cx="6668572" cy="586740"/>
          </a:xfrm>
          <a:prstGeom prst="rect">
            <a:avLst/>
          </a:prstGeom>
          <a:noFill/>
          <a:ln/>
        </p:spPr>
        <p:txBody>
          <a:bodyPr wrap="square" rtlCol="0" anchor="t"/>
          <a:lstStyle/>
          <a:p>
            <a:pPr marL="0" indent="0" algn="l">
              <a:lnSpc>
                <a:spcPts val="2310"/>
              </a:lnSpc>
              <a:buNone/>
            </a:pPr>
            <a:r>
              <a:rPr lang="en-US" sz="1444" kern="0" spc="-29" dirty="0">
                <a:solidFill>
                  <a:srgbClr val="272525"/>
                </a:solidFill>
                <a:latin typeface="Source Sans Pro" pitchFamily="34" charset="0"/>
                <a:ea typeface="Source Sans Pro" pitchFamily="34" charset="-122"/>
                <a:cs typeface="Source Sans Pro" pitchFamily="34" charset="-120"/>
              </a:rPr>
              <a:t>Mengkomunikasikan kriteria dan proses dengan jelas untuk membangun kepercayaan karyawan.</a:t>
            </a:r>
            <a:endParaRPr lang="en-US" sz="1444" dirty="0"/>
          </a:p>
        </p:txBody>
      </p:sp>
      <p:pic>
        <p:nvPicPr>
          <p:cNvPr id="13" name="Image 5" descr="preencoded.png"/>
          <p:cNvPicPr>
            <a:picLocks noChangeAspect="1"/>
          </p:cNvPicPr>
          <p:nvPr/>
        </p:nvPicPr>
        <p:blipFill>
          <a:blip r:embed="rId8"/>
          <a:stretch>
            <a:fillRect/>
          </a:stretch>
        </p:blipFill>
        <p:spPr>
          <a:xfrm>
            <a:off x="641747" y="4791908"/>
            <a:ext cx="916900" cy="1466969"/>
          </a:xfrm>
          <a:prstGeom prst="rect">
            <a:avLst/>
          </a:prstGeom>
        </p:spPr>
      </p:pic>
      <p:sp>
        <p:nvSpPr>
          <p:cNvPr id="14" name="Text 6"/>
          <p:cNvSpPr/>
          <p:nvPr/>
        </p:nvSpPr>
        <p:spPr>
          <a:xfrm>
            <a:off x="1833682" y="4975265"/>
            <a:ext cx="2297906" cy="269677"/>
          </a:xfrm>
          <a:prstGeom prst="rect">
            <a:avLst/>
          </a:prstGeom>
          <a:noFill/>
          <a:ln/>
        </p:spPr>
        <p:txBody>
          <a:bodyPr wrap="none" rtlCol="0" anchor="t"/>
          <a:lstStyle/>
          <a:p>
            <a:pPr marL="0" indent="0" algn="l">
              <a:lnSpc>
                <a:spcPts val="2123"/>
              </a:lnSpc>
              <a:buNone/>
            </a:pPr>
            <a:r>
              <a:rPr lang="en-US" sz="1699" b="1" kern="0" spc="-34" dirty="0">
                <a:solidFill>
                  <a:srgbClr val="272525"/>
                </a:solidFill>
                <a:latin typeface="adonis-web" pitchFamily="34" charset="0"/>
                <a:ea typeface="adonis-web" pitchFamily="34" charset="-122"/>
                <a:cs typeface="adonis-web" pitchFamily="34" charset="-120"/>
              </a:rPr>
              <a:t>Sesuaikan dengan Kinerja</a:t>
            </a:r>
            <a:endParaRPr lang="en-US" sz="1699" dirty="0"/>
          </a:p>
        </p:txBody>
      </p:sp>
      <p:sp>
        <p:nvSpPr>
          <p:cNvPr id="15" name="Text 7"/>
          <p:cNvSpPr/>
          <p:nvPr/>
        </p:nvSpPr>
        <p:spPr>
          <a:xfrm>
            <a:off x="1833682" y="5354955"/>
            <a:ext cx="6668572" cy="586740"/>
          </a:xfrm>
          <a:prstGeom prst="rect">
            <a:avLst/>
          </a:prstGeom>
          <a:noFill/>
          <a:ln/>
        </p:spPr>
        <p:txBody>
          <a:bodyPr wrap="square" rtlCol="0" anchor="t"/>
          <a:lstStyle/>
          <a:p>
            <a:pPr marL="0" indent="0" algn="l">
              <a:lnSpc>
                <a:spcPts val="2310"/>
              </a:lnSpc>
              <a:buNone/>
            </a:pPr>
            <a:r>
              <a:rPr lang="en-US" sz="1444" kern="0" spc="-29" dirty="0">
                <a:solidFill>
                  <a:srgbClr val="272525"/>
                </a:solidFill>
                <a:latin typeface="Source Sans Pro" pitchFamily="34" charset="0"/>
                <a:ea typeface="Source Sans Pro" pitchFamily="34" charset="-122"/>
                <a:cs typeface="Source Sans Pro" pitchFamily="34" charset="-120"/>
              </a:rPr>
              <a:t>Menghubungkan penghargaan dengan kinerja individu dan kontribusi pada tujuan organisasi.</a:t>
            </a:r>
            <a:endParaRPr lang="en-US" sz="1444" dirty="0"/>
          </a:p>
        </p:txBody>
      </p:sp>
      <p:pic>
        <p:nvPicPr>
          <p:cNvPr id="16" name="Image 6" descr="preencoded.png"/>
          <p:cNvPicPr>
            <a:picLocks noChangeAspect="1"/>
          </p:cNvPicPr>
          <p:nvPr/>
        </p:nvPicPr>
        <p:blipFill>
          <a:blip r:embed="rId9"/>
          <a:stretch>
            <a:fillRect/>
          </a:stretch>
        </p:blipFill>
        <p:spPr>
          <a:xfrm>
            <a:off x="641747" y="6258878"/>
            <a:ext cx="916900" cy="1466969"/>
          </a:xfrm>
          <a:prstGeom prst="rect">
            <a:avLst/>
          </a:prstGeom>
        </p:spPr>
      </p:pic>
      <p:sp>
        <p:nvSpPr>
          <p:cNvPr id="17" name="Text 8"/>
          <p:cNvSpPr/>
          <p:nvPr/>
        </p:nvSpPr>
        <p:spPr>
          <a:xfrm>
            <a:off x="1833682" y="6442234"/>
            <a:ext cx="2157413" cy="269677"/>
          </a:xfrm>
          <a:prstGeom prst="rect">
            <a:avLst/>
          </a:prstGeom>
          <a:noFill/>
          <a:ln/>
        </p:spPr>
        <p:txBody>
          <a:bodyPr wrap="none" rtlCol="0" anchor="t"/>
          <a:lstStyle/>
          <a:p>
            <a:pPr marL="0" indent="0" algn="l">
              <a:lnSpc>
                <a:spcPts val="2123"/>
              </a:lnSpc>
              <a:buNone/>
            </a:pPr>
            <a:r>
              <a:rPr lang="en-US" sz="1699" b="1" kern="0" spc="-34" dirty="0">
                <a:solidFill>
                  <a:srgbClr val="272525"/>
                </a:solidFill>
                <a:latin typeface="adonis-web" pitchFamily="34" charset="0"/>
                <a:ea typeface="adonis-web" pitchFamily="34" charset="-122"/>
                <a:cs typeface="adonis-web" pitchFamily="34" charset="-120"/>
              </a:rPr>
              <a:t>Tinjau dan Sesuaikan</a:t>
            </a:r>
            <a:endParaRPr lang="en-US" sz="1699" dirty="0"/>
          </a:p>
        </p:txBody>
      </p:sp>
      <p:sp>
        <p:nvSpPr>
          <p:cNvPr id="18" name="Text 9"/>
          <p:cNvSpPr/>
          <p:nvPr/>
        </p:nvSpPr>
        <p:spPr>
          <a:xfrm>
            <a:off x="1833682" y="6821924"/>
            <a:ext cx="6668572" cy="293370"/>
          </a:xfrm>
          <a:prstGeom prst="rect">
            <a:avLst/>
          </a:prstGeom>
          <a:noFill/>
          <a:ln/>
        </p:spPr>
        <p:txBody>
          <a:bodyPr wrap="none" rtlCol="0" anchor="t"/>
          <a:lstStyle/>
          <a:p>
            <a:pPr marL="0" indent="0" algn="l">
              <a:lnSpc>
                <a:spcPts val="2310"/>
              </a:lnSpc>
              <a:buNone/>
            </a:pPr>
            <a:r>
              <a:rPr lang="en-US" sz="1444" kern="0" spc="-29" dirty="0">
                <a:solidFill>
                  <a:srgbClr val="272525"/>
                </a:solidFill>
                <a:latin typeface="Source Sans Pro" pitchFamily="34" charset="0"/>
                <a:ea typeface="Source Sans Pro" pitchFamily="34" charset="-122"/>
                <a:cs typeface="Source Sans Pro" pitchFamily="34" charset="-120"/>
              </a:rPr>
              <a:t>Secara berkala mengevaluasi dan menyesuaikan sistem penghargaan agar tetap relevan.</a:t>
            </a:r>
            <a:endParaRPr lang="en-US" sz="1444"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9452610" y="1680210"/>
            <a:ext cx="4869180" cy="4869180"/>
          </a:xfrm>
          <a:prstGeom prst="rect">
            <a:avLst/>
          </a:prstGeom>
        </p:spPr>
      </p:pic>
      <p:sp>
        <p:nvSpPr>
          <p:cNvPr id="6" name="Text 1"/>
          <p:cNvSpPr/>
          <p:nvPr/>
        </p:nvSpPr>
        <p:spPr>
          <a:xfrm>
            <a:off x="864037" y="2381488"/>
            <a:ext cx="7172087" cy="726043"/>
          </a:xfrm>
          <a:prstGeom prst="rect">
            <a:avLst/>
          </a:prstGeom>
          <a:noFill/>
          <a:ln/>
        </p:spPr>
        <p:txBody>
          <a:bodyPr wrap="none" rtlCol="0" anchor="t"/>
          <a:lstStyle/>
          <a:p>
            <a:pPr marL="0" indent="0">
              <a:lnSpc>
                <a:spcPts val="5718"/>
              </a:lnSpc>
              <a:buNone/>
            </a:pPr>
            <a:r>
              <a:rPr lang="en-US" sz="4574" b="1" kern="0" spc="-91" dirty="0">
                <a:solidFill>
                  <a:srgbClr val="FF75D3"/>
                </a:solidFill>
                <a:latin typeface="adonis-web" pitchFamily="34" charset="0"/>
                <a:ea typeface="adonis-web" pitchFamily="34" charset="-122"/>
                <a:cs typeface="adonis-web" pitchFamily="34" charset="-120"/>
              </a:rPr>
              <a:t>Kesimpulan dan Rekomendasi</a:t>
            </a:r>
            <a:endParaRPr lang="en-US" sz="4574" dirty="0"/>
          </a:p>
        </p:txBody>
      </p:sp>
      <p:sp>
        <p:nvSpPr>
          <p:cNvPr id="7" name="Text 2"/>
          <p:cNvSpPr/>
          <p:nvPr/>
        </p:nvSpPr>
        <p:spPr>
          <a:xfrm>
            <a:off x="864037" y="3477816"/>
            <a:ext cx="7415927" cy="2370296"/>
          </a:xfrm>
          <a:prstGeom prst="rect">
            <a:avLst/>
          </a:prstGeom>
          <a:noFill/>
          <a:ln/>
        </p:spPr>
        <p:txBody>
          <a:bodyPr wrap="square" rtlCol="0" anchor="t"/>
          <a:lstStyle/>
          <a:p>
            <a:pPr marL="0" indent="0">
              <a:lnSpc>
                <a:spcPts val="3110"/>
              </a:lnSpc>
              <a:buNone/>
            </a:pPr>
            <a:r>
              <a:rPr lang="en-US" sz="1944" kern="0" spc="-39" dirty="0">
                <a:solidFill>
                  <a:srgbClr val="272525"/>
                </a:solidFill>
                <a:latin typeface="Source Sans Pro" pitchFamily="34" charset="0"/>
                <a:ea typeface="Source Sans Pro" pitchFamily="34" charset="-122"/>
                <a:cs typeface="Source Sans Pro" pitchFamily="34" charset="-120"/>
              </a:rPr>
              <a:t>Memahami dan mengelola perilaku individu serta memotivasi karyawan adalah kunci untuk menciptakan lingkungan kerja yang produktif dan kolaboratif. Dengan menggunakan berbagai strategi, seperti komunikasi efektif, lingkungan kerja yang mendukung, dan sistem penghargaan yang tepat, perusahaan dapat meningkatkan kinerja, kepuasan, dan loyalitas karyawan.</a:t>
            </a:r>
            <a:endParaRPr lang="en-US" sz="1944"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616</Words>
  <Application>Microsoft Office PowerPoint</Application>
  <PresentationFormat>Custom</PresentationFormat>
  <Paragraphs>76</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adonis-web</vt:lpstr>
      <vt:lpstr>Arial</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Suli Lurhito</cp:lastModifiedBy>
  <cp:revision>2</cp:revision>
  <dcterms:created xsi:type="dcterms:W3CDTF">2024-07-09T09:47:11Z</dcterms:created>
  <dcterms:modified xsi:type="dcterms:W3CDTF">2024-07-09T10:03:02Z</dcterms:modified>
</cp:coreProperties>
</file>