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100" d="100"/>
          <a:sy n="100" d="100"/>
        </p:scale>
        <p:origin x="-546" y="-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22B3-15F5-4182-BFDD-106FDBB5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2C061-D921-4513-8B1E-6E5E9D53E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08D0-4CAE-4E35-B879-F7BA87E8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6DBDD-8AF2-4845-B2FA-0AA264D4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630E5-5A9B-4945-8C62-C150CB69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8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9701-D7B2-4E9D-AF30-9949727B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9DFA3-3548-4B42-AC5B-531FB177C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07672-9C9D-4A66-8F25-0301F66B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212D7-6D91-41EB-8AE7-3B5BA29D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50001-82D2-44C9-B108-7278445B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105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4FA60-E8A9-4064-9CAD-06251751A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E6219-78CA-40F2-A9E7-241DE90E8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91F19-2214-43C4-8EEA-EC1E2C67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46E6A-D2A9-4CC4-A5DF-018B0B5D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1355-BCA7-451C-837A-5A8F5067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37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8857-DCC4-4E7C-9F84-317E3AD29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2ACAD-F0A2-4D1C-A2D9-CFE91660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A2D6F-1640-403B-BAEE-2CF6EB64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733B2-3DB0-45EA-8BA3-FF960C60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50464-34DB-40A8-9085-A381B6FF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79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2E0A-1D83-4741-83A3-4244291E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B8E13-4381-456C-ADAC-1350D54DD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391D4-49AE-44E0-B958-61B08C72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1C25C-BCF9-4F30-98B7-DBF0DFAB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70901-9F57-4250-935E-EF669C27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6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849BA-478C-408A-982F-7D5F9187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E01C-9044-4C3E-9F5C-1CFF8DF4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B34B-A565-4392-913B-1AF3DAF5E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4FC19-5B7F-4BB9-8C9F-B3B1C991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324F-2F12-40A3-897D-524CFEFC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4B25F-9661-4D51-B3CF-E90E6695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317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7DB1-4B90-4C09-ABF2-75EF99AB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B8CED-EDA8-47FD-A16C-D76DFE3A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EA875-049A-437B-98F9-BCB8AE988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BDE06-8C2C-4263-9C47-CB3A97D3C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43571-104A-4357-BD5E-E156067CE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EC170-E8E5-4EBE-BC2C-CCDE06A7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78D9B-1D66-4633-9F54-D59A5027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718B4-143A-45A6-A788-979FE67F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26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7D3C-47DB-4C4C-A892-79DCCBEE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2E03D-BFA4-45F3-960C-29179391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55E02-6180-4E5B-9522-89D1E79E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4934A-40B3-4F79-B3A1-36BF7E4A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1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ABCAB-62EB-4729-BF83-26BB84BE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A5F38-69F7-49FE-B721-C65B34BE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99D4B-5CE6-47B2-9B78-046FA0E7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46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0C49-ED80-49B6-ADE2-D3AFDEC7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DEDE-3E44-457D-B038-018D592A6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D863B-288C-478F-9AED-7EE000C09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70D9E-B2D6-4BCF-AE89-AA3C328B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54B81-8BEC-46A7-A555-FB4A3E3A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45A87-A8F5-438F-B757-85E5103C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001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ECF2-704F-4D20-8D2A-D4BCD550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F7389F-8FF4-46CB-AD9D-F3D178BB6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073E4-139E-4D18-8BEA-91E8FB53B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8ED49-0B69-4E18-9035-3F31BBC6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ADED6-5E5E-4E16-BE82-9AA0C1D4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F940B-651E-452F-AC8C-D6403D99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51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B8C9C-5344-434A-A123-0B44F16F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13115-9975-4239-94F0-50EA38177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D1FD-3C3E-4ED9-945E-7280AA137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5517-53C8-4113-A92A-C1045F2EE114}" type="datetimeFigureOut">
              <a:rPr lang="en-ID" smtClean="0"/>
              <a:t>22/10/2020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574A3-62B5-434F-944D-9DA2960FB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F7C40-20F4-46DF-8124-1C7878DD1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775D-16E9-496A-B0D1-735B06A062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796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9A5D-10C2-4DE6-B3E8-271D768AFD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SKILL 3: BE CAREFUL OF APPOSITIVES</a:t>
            </a:r>
            <a:endParaRPr lang="en-ID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590EB-296A-4947-9932-6ADD9AC2B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David S Aditya</a:t>
            </a:r>
          </a:p>
        </p:txBody>
      </p:sp>
    </p:spTree>
    <p:extLst>
      <p:ext uri="{BB962C8B-B14F-4D97-AF65-F5344CB8AC3E}">
        <p14:creationId xmlns:p14="http://schemas.microsoft.com/office/powerpoint/2010/main" val="116763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49531-26D2-4DBB-9E01-729B72F0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Be Careful of Appositives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F9FC4-8B1A-452A-A5D5-093DAEDA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Appositives can cause confusion in the Structure section of the TOEFL test because an appositive can be mistaken for the subject of a sentence. An appositive is a noun that comes before or after another noun and has the same meaning.</a:t>
            </a:r>
            <a:endParaRPr lang="en-ID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400" i="1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	Sally, </a:t>
            </a:r>
            <a:r>
              <a:rPr lang="en-US" sz="2400" u="sng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the best </a:t>
            </a:r>
            <a:r>
              <a:rPr lang="en-US" sz="2400" i="1" u="sng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student </a:t>
            </a:r>
            <a:r>
              <a:rPr lang="en-US" sz="2400" u="sng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in the class</a:t>
            </a:r>
            <a:r>
              <a:rPr lang="en-US" sz="2400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, got an A on the exam.</a:t>
            </a:r>
          </a:p>
          <a:p>
            <a:pPr marL="0" marR="320040" indent="0" algn="just" fontAlgn="base">
              <a:lnSpc>
                <a:spcPct val="100000"/>
              </a:lnSpc>
              <a:spcBef>
                <a:spcPts val="1425"/>
              </a:spcBef>
              <a:spcAft>
                <a:spcPts val="0"/>
              </a:spcAft>
              <a:buNone/>
            </a:pPr>
            <a:r>
              <a:rPr lang="en-US" sz="2400" spc="30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 this example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Sally 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the subject of the sentence and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the best student in the class 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can easily be recognized as an appositive phrase because of the noun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student 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and because of the commas. The sentence says that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Sally 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and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the best student in the class </a:t>
            </a:r>
            <a:r>
              <a:rPr lang="en-US" sz="24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are the same person. Note that if you leave out the appositive phrase, the sentence still makes sense </a:t>
            </a:r>
            <a:r>
              <a:rPr lang="en-US" sz="24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(Sally got an A on the exam).</a:t>
            </a:r>
            <a:endParaRPr lang="en-ID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91440" marR="320040" indent="0" algn="just" fontAlgn="base">
              <a:lnSpc>
                <a:spcPct val="100000"/>
              </a:lnSpc>
              <a:spcAft>
                <a:spcPts val="92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The following example shows how an appositive can be confused with the subject of a sentence in the Structure section of the TOEFL test.</a:t>
            </a:r>
            <a:endParaRPr lang="en-ID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887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E715-48A0-464F-899E-FF0BBFB6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20562-0C7B-4DA6-9EC2-AF76B11F8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0" fontAlgn="base">
              <a:lnSpc>
                <a:spcPts val="1085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400" spc="3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Example I</a:t>
            </a:r>
            <a:endParaRPr lang="en-ID" sz="240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640080" indent="0" fontAlgn="base">
              <a:lnSpc>
                <a:spcPts val="1085"/>
              </a:lnSpc>
              <a:spcBef>
                <a:spcPts val="1100"/>
              </a:spcBef>
              <a:spcAft>
                <a:spcPts val="0"/>
              </a:spcAft>
              <a:buNone/>
            </a:pPr>
            <a:endParaRPr lang="en-ID" sz="2400" spc="5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640080" indent="0" fontAlgn="base">
              <a:lnSpc>
                <a:spcPts val="1085"/>
              </a:lnSpc>
              <a:spcBef>
                <a:spcPts val="1100"/>
              </a:spcBef>
              <a:spcAft>
                <a:spcPts val="0"/>
              </a:spcAft>
              <a:buNone/>
            </a:pPr>
            <a:endParaRPr lang="en-ID" sz="2400" spc="5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640080" indent="0" fontAlgn="base">
              <a:lnSpc>
                <a:spcPts val="1085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400" spc="5" dirty="0">
                <a:solidFill>
                  <a:srgbClr val="000000"/>
                </a:solidFill>
                <a:latin typeface="Garamond" panose="02020404030301010803" pitchFamily="18" charset="0"/>
                <a:ea typeface="Garamond" panose="02020404030301010803" pitchFamily="18" charset="0"/>
              </a:rPr>
              <a:t>_________ </a:t>
            </a:r>
            <a:r>
              <a:rPr lang="en-US" sz="2400" spc="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George, is attending the lecture.</a:t>
            </a:r>
            <a:endParaRPr lang="en-ID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4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400" u="none" strike="noStrike" spc="2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Right now</a:t>
            </a:r>
            <a:endParaRPr lang="en-ID" sz="2400" u="none" strike="noStrike" spc="25" dirty="0">
              <a:effectLst/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400" u="none" strike="noStrike" spc="4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Happily</a:t>
            </a:r>
            <a:endParaRPr lang="en-ID" sz="2400" u="none" strike="noStrike" spc="25" dirty="0">
              <a:effectLst/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400" u="none" strike="noStrike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Because of the time</a:t>
            </a:r>
            <a:endParaRPr lang="en-ID" sz="2400" spc="25" dirty="0"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400" spc="3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My friend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18190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81AF-70B2-4673-9FC9-3DE98CBE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F76B8-6143-43F6-84A2-F6672E72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365760" indent="0" algn="just" fontAlgn="base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In this example you should recognize from the commas that </a:t>
            </a:r>
            <a:r>
              <a:rPr lang="en-US" sz="24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George 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not the subject of the sentence. </a:t>
            </a:r>
            <a:r>
              <a:rPr lang="en-US" sz="24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George 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an appositive. Because this sentence still needs a subject, the best answer is (D), my </a:t>
            </a:r>
            <a:r>
              <a:rPr lang="en-US" sz="24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friend. 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Answers (A), (B), and (C) are incorrect because they are not subjects.</a:t>
            </a:r>
            <a:endParaRPr lang="en-ID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The next example shows that an appositive does not always come after the subject; an appositive can also come at the beginning of the sentence.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53430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32DF-F322-40B7-8C92-C2CE3408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8A97-5F3E-4D51-9D2E-AA3BFAD15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indent="0" fontAlgn="base">
              <a:lnSpc>
                <a:spcPts val="1085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 spc="3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Example II</a:t>
            </a:r>
            <a:endParaRPr lang="en-ID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731520" indent="0" fontAlgn="base">
              <a:lnSpc>
                <a:spcPct val="100000"/>
              </a:lnSpc>
              <a:spcBef>
                <a:spcPts val="685"/>
              </a:spcBef>
              <a:spcAft>
                <a:spcPts val="0"/>
              </a:spcAft>
              <a:buNone/>
              <a:tabLst>
                <a:tab pos="1234440" algn="l"/>
              </a:tabLst>
            </a:pPr>
            <a:r>
              <a:rPr lang="en-US" sz="2000" spc="30" dirty="0">
                <a:solidFill>
                  <a:srgbClr val="000000"/>
                </a:solidFill>
                <a:latin typeface="Garamond" panose="02020404030301010803" pitchFamily="18" charset="0"/>
                <a:ea typeface="Garamond" panose="02020404030301010803" pitchFamily="18" charset="0"/>
              </a:rPr>
              <a:t>________ </a:t>
            </a:r>
            <a:r>
              <a:rPr lang="en-US" sz="2000" spc="3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Sarah rarely misses her basketball shots.</a:t>
            </a:r>
            <a:endParaRPr lang="en-ID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000" u="none" strike="noStrike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 excellent basketball player</a:t>
            </a:r>
            <a:endParaRPr lang="en-ID" sz="2000" u="none" strike="noStrike" spc="20" dirty="0">
              <a:effectLst/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000" u="none" strike="noStrike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 excellent basketball player is</a:t>
            </a:r>
            <a:endParaRPr lang="en-ID" sz="2000" u="none" strike="noStrike" spc="20" dirty="0">
              <a:effectLst/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000" u="none" strike="noStrike" spc="2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Sarah is an excellent basketball player</a:t>
            </a:r>
            <a:endParaRPr lang="en-ID" sz="2000" spc="20" dirty="0">
              <a:latin typeface="Garamond" panose="02020404030301010803" pitchFamily="18" charset="0"/>
              <a:ea typeface="Garamond" panose="02020404030301010803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r>
              <a:rPr lang="en-US" sz="2000" spc="25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Her excellent basketball play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lphaUcParenBoth"/>
              <a:tabLst>
                <a:tab pos="274320" algn="l"/>
              </a:tabLst>
            </a:pPr>
            <a:endParaRPr lang="en-US" sz="2000" spc="25" dirty="0">
              <a:solidFill>
                <a:srgbClr val="0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ts val="15"/>
              </a:spcBef>
              <a:buClr>
                <a:srgbClr val="000000"/>
              </a:buClr>
              <a:buSzPts val="1050"/>
              <a:buNone/>
              <a:tabLst>
                <a:tab pos="274320" algn="l"/>
              </a:tabLst>
            </a:pP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In this example you can tell that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Sarah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the subject and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misses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the verb because there is no comma separating them. In the space you should put an appositive for Sarah, and Sarah is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 excellent basketball player,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so answer (A) is the best answer. Answers (B) and (C) are not correct because they each contain the verb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is,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and an appositive does not need a verb. Answer (D) contains a noun,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play,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that could possibly be an appositive, but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play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is not the same as </a:t>
            </a:r>
            <a:r>
              <a:rPr lang="en-US" sz="2200" i="1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Sarah, </a:t>
            </a:r>
            <a:r>
              <a:rPr lang="en-US" sz="2200" spc="2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</a:rPr>
              <a:t>so this answer is not correct.</a:t>
            </a:r>
            <a:endParaRPr lang="en-ID" sz="2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050"/>
              <a:buNone/>
              <a:tabLst>
                <a:tab pos="274320" algn="l"/>
              </a:tabLst>
            </a:pP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6533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374E-4DD4-4B9F-A77D-B15A35DE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8CCC-AC7D-43B9-A508-3ED460ED7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 </a:t>
            </a:r>
            <a:r>
              <a:rPr lang="en-US" sz="18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appositive </a:t>
            </a: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 a noun that comes before or after another noun and is generally set off from the noun with commas. </a:t>
            </a: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if a word is an appositive, it is not the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subject. </a:t>
            </a: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following appositive structures are both possible in English:</a:t>
            </a:r>
          </a:p>
          <a:p>
            <a:pPr>
              <a:lnSpc>
                <a:spcPct val="100000"/>
              </a:lnSpc>
            </a:pPr>
            <a:endParaRPr lang="en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704170-B8B4-4E43-9254-3B997DD62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348567"/>
              </p:ext>
            </p:extLst>
          </p:nvPr>
        </p:nvGraphicFramePr>
        <p:xfrm>
          <a:off x="1100138" y="2943225"/>
          <a:ext cx="9043987" cy="300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3987">
                  <a:extLst>
                    <a:ext uri="{9D8B030D-6E8A-4147-A177-3AD203B41FA5}">
                      <a16:colId xmlns:a16="http://schemas.microsoft.com/office/drawing/2014/main" val="1587912925"/>
                    </a:ext>
                  </a:extLst>
                </a:gridCol>
              </a:tblGrid>
              <a:tr h="482758">
                <a:tc>
                  <a:txBody>
                    <a:bodyPr/>
                    <a:lstStyle/>
                    <a:p>
                      <a:pPr marR="2401570" algn="ctr" fontAlgn="base">
                        <a:lnSpc>
                          <a:spcPct val="100000"/>
                        </a:lnSpc>
                        <a:spcBef>
                          <a:spcPts val="535"/>
                        </a:spcBef>
                        <a:spcAft>
                          <a:spcPts val="520"/>
                        </a:spcAft>
                      </a:pPr>
                      <a:r>
                        <a:rPr lang="en-US" sz="1800" dirty="0">
                          <a:effectLst/>
                        </a:rPr>
                        <a:t>APPOSITIVES</a:t>
                      </a:r>
                      <a:endParaRPr lang="en-ID" sz="3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7506056"/>
                  </a:ext>
                </a:extLst>
              </a:tr>
              <a:tr h="1012613">
                <a:tc>
                  <a:txBody>
                    <a:bodyPr/>
                    <a:lstStyle/>
                    <a:p>
                      <a:pPr marL="137160" marR="365760" algn="just" fontAlgn="base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575"/>
                        </a:spcAft>
                      </a:pPr>
                      <a:r>
                        <a:rPr lang="en-US" sz="1800" dirty="0">
                          <a:effectLst/>
                        </a:rPr>
                        <a:t>An appositive is a noun that comes before or after another noun and is generally set off from the noun with commas. if a word is an appositive, it is not the subject. The following appositive structures are both possible in English:</a:t>
                      </a:r>
                      <a:endParaRPr lang="en-ID" sz="3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34659819"/>
                  </a:ext>
                </a:extLst>
              </a:tr>
              <a:tr h="745009">
                <a:tc>
                  <a:txBody>
                    <a:bodyPr/>
                    <a:lstStyle/>
                    <a:p>
                      <a:pPr marR="1944370" algn="ctr" fontAlgn="base">
                        <a:lnSpc>
                          <a:spcPct val="100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dirty="0">
                          <a:effectLst/>
                        </a:rPr>
                        <a:t>                      V</a:t>
                      </a:r>
                      <a:endParaRPr lang="en-ID" sz="3200" dirty="0">
                        <a:effectLst/>
                      </a:endParaRPr>
                    </a:p>
                    <a:p>
                      <a:pPr marL="1280160" fontAlgn="base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25"/>
                        </a:spcAft>
                        <a:tabLst>
                          <a:tab pos="1691640" algn="l"/>
                          <a:tab pos="3200400" algn="l"/>
                          <a:tab pos="3794760" algn="l"/>
                        </a:tabLst>
                      </a:pPr>
                      <a:r>
                        <a:rPr lang="en-US" sz="1800" dirty="0">
                          <a:effectLst/>
                        </a:rPr>
                        <a:t>Tom, a really good mechanic, is fixing the car.</a:t>
                      </a:r>
                      <a:endParaRPr lang="en-ID" sz="3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6431663"/>
                  </a:ext>
                </a:extLst>
              </a:tr>
              <a:tr h="759996">
                <a:tc>
                  <a:txBody>
                    <a:bodyPr/>
                    <a:lstStyle/>
                    <a:p>
                      <a:pPr marR="2001520" algn="ctr" fontAlgn="base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tabLst>
                          <a:tab pos="3383280" algn="l"/>
                        </a:tabLst>
                      </a:pPr>
                      <a:r>
                        <a:rPr lang="en-US" sz="1800" dirty="0">
                          <a:effectLst/>
                        </a:rPr>
                        <a:t>                 S      V</a:t>
                      </a:r>
                      <a:endParaRPr lang="en-ID" sz="3200" dirty="0">
                        <a:effectLst/>
                      </a:endParaRPr>
                    </a:p>
                    <a:p>
                      <a:pPr marL="1280160" fontAlgn="base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645"/>
                        </a:spcAft>
                        <a:tabLst>
                          <a:tab pos="2788920" algn="l"/>
                          <a:tab pos="3200400" algn="l"/>
                          <a:tab pos="3749040" algn="l"/>
                        </a:tabLst>
                      </a:pPr>
                      <a:r>
                        <a:rPr lang="en-US" sz="1800" dirty="0">
                          <a:effectLst/>
                        </a:rPr>
                        <a:t>A really good mechanic, Tom is fixing the car.</a:t>
                      </a:r>
                      <a:endParaRPr lang="en-ID" sz="3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59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09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C78A-4990-4F32-9C5B-A2573105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D6D10-9501-4657-803F-C918600B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1726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547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Tahoma</vt:lpstr>
      <vt:lpstr>Times New Roman</vt:lpstr>
      <vt:lpstr>Verdana</vt:lpstr>
      <vt:lpstr>Office Theme</vt:lpstr>
      <vt:lpstr>SKILL 3: BE CAREFUL OF APPOSITIVES</vt:lpstr>
      <vt:lpstr>Be Careful of Appositives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3: BE CAREFUL OF APPOSITIVES</dc:title>
  <dc:creator>David</dc:creator>
  <cp:lastModifiedBy>David</cp:lastModifiedBy>
  <cp:revision>4</cp:revision>
  <dcterms:created xsi:type="dcterms:W3CDTF">2020-10-22T04:22:05Z</dcterms:created>
  <dcterms:modified xsi:type="dcterms:W3CDTF">2020-10-22T06:44:04Z</dcterms:modified>
</cp:coreProperties>
</file>