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>
      <p:cViewPr>
        <p:scale>
          <a:sx n="100" d="100"/>
          <a:sy n="100" d="100"/>
        </p:scale>
        <p:origin x="-546" y="-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022B3-15F5-4182-BFDD-106FDBB570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72C061-D921-4513-8B1E-6E5E9D53E0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408D0-4CAE-4E35-B879-F7BA87E86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A5517-53C8-4113-A92A-C1045F2EE114}" type="datetimeFigureOut">
              <a:rPr lang="en-ID" smtClean="0"/>
              <a:t>22/10/2020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6DBDD-8AF2-4845-B2FA-0AA264D44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630E5-5A9B-4945-8C62-C150CB696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775D-16E9-496A-B0D1-735B06A062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88204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89701-D7B2-4E9D-AF30-9949727BA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29DFA3-3548-4B42-AC5B-531FB177C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707672-9C9D-4A66-8F25-0301F66B9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A5517-53C8-4113-A92A-C1045F2EE114}" type="datetimeFigureOut">
              <a:rPr lang="en-ID" smtClean="0"/>
              <a:t>22/10/2020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A212D7-6D91-41EB-8AE7-3B5BA29DC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50001-82D2-44C9-B108-7278445BA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775D-16E9-496A-B0D1-735B06A062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11051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04FA60-E8A9-4064-9CAD-06251751A1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AE6219-78CA-40F2-A9E7-241DE90E8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91F19-2214-43C4-8EEA-EC1E2C678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A5517-53C8-4113-A92A-C1045F2EE114}" type="datetimeFigureOut">
              <a:rPr lang="en-ID" smtClean="0"/>
              <a:t>22/10/2020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A46E6A-D2A9-4CC4-A5DF-018B0B5D6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6F1355-BCA7-451C-837A-5A8F50676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775D-16E9-496A-B0D1-735B06A062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33718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8857-DCC4-4E7C-9F84-317E3AD29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2ACAD-F0A2-4D1C-A2D9-CFE916600E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6A2D6F-1640-403B-BAEE-2CF6EB64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A5517-53C8-4113-A92A-C1045F2EE114}" type="datetimeFigureOut">
              <a:rPr lang="en-ID" smtClean="0"/>
              <a:t>22/10/2020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733B2-3DB0-45EA-8BA3-FF960C60A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950464-34DB-40A8-9085-A381B6FFF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775D-16E9-496A-B0D1-735B06A062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37984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E2E0A-1D83-4741-83A3-4244291E0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8B8E13-4381-456C-ADAC-1350D54DDC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9391D4-49AE-44E0-B958-61B08C728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A5517-53C8-4113-A92A-C1045F2EE114}" type="datetimeFigureOut">
              <a:rPr lang="en-ID" smtClean="0"/>
              <a:t>22/10/2020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31C25C-BCF9-4F30-98B7-DBF0DFABF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C70901-9F57-4250-935E-EF669C271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775D-16E9-496A-B0D1-735B06A062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33634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849BA-478C-408A-982F-7D5F9187C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EE01C-9044-4C3E-9F5C-1CFF8DF4F6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B34B-A565-4392-913B-1AF3DAF5E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D4FC19-5B7F-4BB9-8C9F-B3B1C9919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A5517-53C8-4113-A92A-C1045F2EE114}" type="datetimeFigureOut">
              <a:rPr lang="en-ID" smtClean="0"/>
              <a:t>22/10/2020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85324F-2F12-40A3-897D-524CFEFC0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74B25F-9661-4D51-B3CF-E90E66958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775D-16E9-496A-B0D1-735B06A062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33175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C7DB1-4B90-4C09-ABF2-75EF99ABD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CB8CED-EDA8-47FD-A16C-D76DFE3ADC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1EA875-049A-437B-98F9-BCB8AE9880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0BDE06-8C2C-4263-9C47-CB3A97D3C7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143571-104A-4357-BD5E-E156067CEE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AEC170-E8E5-4EBE-BC2C-CCDE06A76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A5517-53C8-4113-A92A-C1045F2EE114}" type="datetimeFigureOut">
              <a:rPr lang="en-ID" smtClean="0"/>
              <a:t>22/10/2020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C78D9B-1D66-4633-9F54-D59A50278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4718B4-143A-45A6-A788-979FE67F9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775D-16E9-496A-B0D1-735B06A062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22657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17D3C-47DB-4C4C-A892-79DCCBEE3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62E03D-BFA4-45F3-960C-291793919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A5517-53C8-4113-A92A-C1045F2EE114}" type="datetimeFigureOut">
              <a:rPr lang="en-ID" smtClean="0"/>
              <a:t>22/10/2020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355E02-6180-4E5B-9522-89D1E79E2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4934A-40B3-4F79-B3A1-36BF7E4AB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775D-16E9-496A-B0D1-735B06A062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8143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6ABCAB-62EB-4729-BF83-26BB84BE6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A5517-53C8-4113-A92A-C1045F2EE114}" type="datetimeFigureOut">
              <a:rPr lang="en-ID" smtClean="0"/>
              <a:t>22/10/2020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8A5F38-69F7-49FE-B721-C65B34BE4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199D4B-5CE6-47B2-9B78-046FA0E7B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775D-16E9-496A-B0D1-735B06A062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8460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20C49-ED80-49B6-ADE2-D3AFDEC7A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8DEDE-3E44-457D-B038-018D592A6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3D863B-288C-478F-9AED-7EE000C096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370D9E-B2D6-4BCF-AE89-AA3C328B0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A5517-53C8-4113-A92A-C1045F2EE114}" type="datetimeFigureOut">
              <a:rPr lang="en-ID" smtClean="0"/>
              <a:t>22/10/2020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C54B81-8BEC-46A7-A555-FB4A3E3AC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F45A87-A8F5-438F-B757-85E5103C9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775D-16E9-496A-B0D1-735B06A062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30017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1ECF2-704F-4D20-8D2A-D4BCD5503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F7389F-8FF4-46CB-AD9D-F3D178BB60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2073E4-139E-4D18-8BEA-91E8FB53B4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88ED49-0B69-4E18-9035-3F31BBC67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A5517-53C8-4113-A92A-C1045F2EE114}" type="datetimeFigureOut">
              <a:rPr lang="en-ID" smtClean="0"/>
              <a:t>22/10/2020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6ADED6-5E5E-4E16-BE82-9AA0C1D4E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2F940B-651E-452F-AC8C-D6403D999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775D-16E9-496A-B0D1-735B06A062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15163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0B8C9C-5344-434A-A123-0B44F16F6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A13115-9975-4239-94F0-50EA381779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FD1FD-3C3E-4ED9-945E-7280AA1375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A5517-53C8-4113-A92A-C1045F2EE114}" type="datetimeFigureOut">
              <a:rPr lang="en-ID" smtClean="0"/>
              <a:t>22/10/2020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D574A3-62B5-434F-944D-9DA2960FBF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9F7C40-20F4-46DF-8124-1C7878DD1B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2775D-16E9-496A-B0D1-735B06A062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07963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19A5D-10C2-4DE6-B3E8-271D768AFD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SKILL 3: BE CAREFUL OF APPOSITIVES</a:t>
            </a:r>
            <a:endParaRPr lang="en-ID" sz="2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5590EB-296A-4947-9932-6ADD9AC2B9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D" dirty="0"/>
              <a:t>David S Aditya</a:t>
            </a:r>
          </a:p>
        </p:txBody>
      </p:sp>
    </p:spTree>
    <p:extLst>
      <p:ext uri="{BB962C8B-B14F-4D97-AF65-F5344CB8AC3E}">
        <p14:creationId xmlns:p14="http://schemas.microsoft.com/office/powerpoint/2010/main" val="1167630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49531-26D2-4DBB-9E01-729B72F0D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Be Careful of Appositives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F9FC4-8B1A-452A-A5D5-093DAEDAF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Appositives can cause confusion in the Structure section of the TOEFL test because an appositive can be mistaken for the subject of a sentence. An appositive is a noun that comes before or after another noun and has the same meaning.</a:t>
            </a:r>
            <a:endParaRPr lang="en-ID" sz="2400" dirty="0">
              <a:effectLst/>
              <a:latin typeface="Times New Roman" panose="02020603050405020304" pitchFamily="18" charset="0"/>
              <a:ea typeface="PMingLiU" panose="02020500000000000000" pitchFamily="18" charset="-120"/>
            </a:endParaRPr>
          </a:p>
          <a:p>
            <a:pPr marL="0" indent="0">
              <a:buNone/>
            </a:pPr>
            <a:r>
              <a:rPr lang="en-US" sz="2400" i="1" spc="3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  <a:cs typeface="Times New Roman" panose="02020603050405020304" pitchFamily="18" charset="0"/>
              </a:rPr>
              <a:t>	Sally, </a:t>
            </a:r>
            <a:r>
              <a:rPr lang="en-US" sz="2400" u="sng" spc="3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  <a:cs typeface="Times New Roman" panose="02020603050405020304" pitchFamily="18" charset="0"/>
              </a:rPr>
              <a:t>the best </a:t>
            </a:r>
            <a:r>
              <a:rPr lang="en-US" sz="2400" i="1" u="sng" spc="3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  <a:cs typeface="Times New Roman" panose="02020603050405020304" pitchFamily="18" charset="0"/>
              </a:rPr>
              <a:t>student </a:t>
            </a:r>
            <a:r>
              <a:rPr lang="en-US" sz="2400" u="sng" spc="3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  <a:cs typeface="Times New Roman" panose="02020603050405020304" pitchFamily="18" charset="0"/>
              </a:rPr>
              <a:t>in the class</a:t>
            </a:r>
            <a:r>
              <a:rPr lang="en-US" sz="2400" spc="3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  <a:cs typeface="Times New Roman" panose="02020603050405020304" pitchFamily="18" charset="0"/>
              </a:rPr>
              <a:t>, got an A on the exam.</a:t>
            </a:r>
          </a:p>
          <a:p>
            <a:pPr marL="0" marR="320040" indent="0" algn="just" fontAlgn="base">
              <a:lnSpc>
                <a:spcPct val="100000"/>
              </a:lnSpc>
              <a:spcBef>
                <a:spcPts val="1425"/>
              </a:spcBef>
              <a:spcAft>
                <a:spcPts val="0"/>
              </a:spcAft>
              <a:buNone/>
            </a:pPr>
            <a:r>
              <a:rPr lang="en-US" sz="2400" spc="30" dirty="0">
                <a:solidFill>
                  <a:srgbClr val="00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In</a:t>
            </a:r>
            <a:r>
              <a:rPr lang="en-US" sz="2400" spc="2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 this example </a:t>
            </a:r>
            <a:r>
              <a:rPr lang="en-US" sz="2400" i="1" spc="2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Sally </a:t>
            </a:r>
            <a:r>
              <a:rPr lang="en-US" sz="2400" spc="2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is the subject of the sentence and </a:t>
            </a:r>
            <a:r>
              <a:rPr lang="en-US" sz="2400" i="1" spc="2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the best student in the class </a:t>
            </a:r>
            <a:r>
              <a:rPr lang="en-US" sz="2400" spc="2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can easily be recognized as an appositive phrase because of the noun </a:t>
            </a:r>
            <a:r>
              <a:rPr lang="en-US" sz="2400" i="1" spc="2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student </a:t>
            </a:r>
            <a:r>
              <a:rPr lang="en-US" sz="2400" spc="2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and because of the commas. The sentence says that </a:t>
            </a:r>
            <a:r>
              <a:rPr lang="en-US" sz="2400" i="1" spc="2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Sally </a:t>
            </a:r>
            <a:r>
              <a:rPr lang="en-US" sz="2400" spc="2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and </a:t>
            </a:r>
            <a:r>
              <a:rPr lang="en-US" sz="2400" i="1" spc="2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the best student in the class </a:t>
            </a:r>
            <a:r>
              <a:rPr lang="en-US" sz="2400" spc="2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are the same person. Note that if you leave out the appositive phrase, the sentence still makes sense </a:t>
            </a:r>
            <a:r>
              <a:rPr lang="en-US" sz="2400" i="1" spc="2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(Sally got an A on the exam).</a:t>
            </a:r>
            <a:endParaRPr lang="en-ID" sz="2400" dirty="0">
              <a:effectLst/>
              <a:latin typeface="Times New Roman" panose="02020603050405020304" pitchFamily="18" charset="0"/>
              <a:ea typeface="PMingLiU" panose="02020500000000000000" pitchFamily="18" charset="-120"/>
            </a:endParaRPr>
          </a:p>
          <a:p>
            <a:pPr marL="91440" marR="320040" indent="0" algn="just" fontAlgn="base">
              <a:lnSpc>
                <a:spcPct val="100000"/>
              </a:lnSpc>
              <a:spcAft>
                <a:spcPts val="92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The following example shows how an appositive can be confused with the subject of a sentence in the Structure section of the TOEFL test.</a:t>
            </a:r>
            <a:endParaRPr lang="en-ID" sz="2400" dirty="0">
              <a:effectLst/>
              <a:latin typeface="Times New Roman" panose="02020603050405020304" pitchFamily="18" charset="0"/>
              <a:ea typeface="PMingLiU" panose="02020500000000000000" pitchFamily="18" charset="-120"/>
            </a:endParaRP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78878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BE715-48A0-464F-899E-FF0BBFB6C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20562-0C7B-4DA6-9EC2-AF76B11F8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0" indent="0" fontAlgn="base">
              <a:lnSpc>
                <a:spcPts val="1085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en-US" sz="2400" spc="35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Example I</a:t>
            </a:r>
            <a:endParaRPr lang="en-ID" sz="2400" dirty="0">
              <a:latin typeface="Times New Roman" panose="02020603050405020304" pitchFamily="18" charset="0"/>
              <a:ea typeface="PMingLiU" panose="02020500000000000000" pitchFamily="18" charset="-120"/>
            </a:endParaRPr>
          </a:p>
          <a:p>
            <a:pPr marL="640080" indent="0" fontAlgn="base">
              <a:lnSpc>
                <a:spcPts val="1085"/>
              </a:lnSpc>
              <a:spcBef>
                <a:spcPts val="1100"/>
              </a:spcBef>
              <a:spcAft>
                <a:spcPts val="0"/>
              </a:spcAft>
              <a:buNone/>
            </a:pPr>
            <a:endParaRPr lang="en-ID" sz="2400" spc="5" dirty="0">
              <a:solidFill>
                <a:srgbClr val="000000"/>
              </a:solidFill>
              <a:latin typeface="Times New Roman" panose="02020603050405020304" pitchFamily="18" charset="0"/>
              <a:ea typeface="PMingLiU" panose="02020500000000000000" pitchFamily="18" charset="-120"/>
            </a:endParaRPr>
          </a:p>
          <a:p>
            <a:pPr marL="640080" indent="0" fontAlgn="base">
              <a:lnSpc>
                <a:spcPts val="1085"/>
              </a:lnSpc>
              <a:spcBef>
                <a:spcPts val="1100"/>
              </a:spcBef>
              <a:spcAft>
                <a:spcPts val="0"/>
              </a:spcAft>
              <a:buNone/>
            </a:pPr>
            <a:endParaRPr lang="en-ID" sz="2400" spc="5" dirty="0">
              <a:solidFill>
                <a:srgbClr val="000000"/>
              </a:solidFill>
              <a:latin typeface="Times New Roman" panose="02020603050405020304" pitchFamily="18" charset="0"/>
              <a:ea typeface="PMingLiU" panose="02020500000000000000" pitchFamily="18" charset="-120"/>
            </a:endParaRPr>
          </a:p>
          <a:p>
            <a:pPr marL="640080" indent="0" fontAlgn="base">
              <a:lnSpc>
                <a:spcPts val="1085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en-US" sz="2400" spc="5" dirty="0">
                <a:solidFill>
                  <a:srgbClr val="000000"/>
                </a:solidFill>
                <a:latin typeface="Garamond" panose="02020404030301010803" pitchFamily="18" charset="0"/>
                <a:ea typeface="Garamond" panose="02020404030301010803" pitchFamily="18" charset="0"/>
              </a:rPr>
              <a:t>_________ </a:t>
            </a:r>
            <a:r>
              <a:rPr lang="en-US" sz="2400" spc="5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George, is attending the lecture.</a:t>
            </a:r>
            <a:endParaRPr lang="en-ID" sz="2400" dirty="0">
              <a:effectLst/>
              <a:latin typeface="Times New Roman" panose="02020603050405020304" pitchFamily="18" charset="0"/>
              <a:ea typeface="PMingLiU" panose="02020500000000000000" pitchFamily="18" charset="-120"/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45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+mj-lt"/>
              <a:buAutoNum type="alphaUcParenBoth"/>
              <a:tabLst>
                <a:tab pos="274320" algn="l"/>
              </a:tabLst>
            </a:pPr>
            <a:r>
              <a:rPr lang="en-US" sz="2400" u="none" strike="noStrike" spc="25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Right now</a:t>
            </a:r>
            <a:endParaRPr lang="en-ID" sz="2400" u="none" strike="noStrike" spc="25" dirty="0">
              <a:effectLst/>
              <a:latin typeface="Garamond" panose="02020404030301010803" pitchFamily="18" charset="0"/>
              <a:ea typeface="Garamond" panose="02020404030301010803" pitchFamily="18" charset="0"/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25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+mj-lt"/>
              <a:buAutoNum type="alphaUcParenBoth"/>
              <a:tabLst>
                <a:tab pos="274320" algn="l"/>
              </a:tabLst>
            </a:pPr>
            <a:r>
              <a:rPr lang="en-US" sz="2400" u="none" strike="noStrike" spc="45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Happily</a:t>
            </a:r>
            <a:endParaRPr lang="en-ID" sz="2400" u="none" strike="noStrike" spc="25" dirty="0">
              <a:effectLst/>
              <a:latin typeface="Garamond" panose="02020404030301010803" pitchFamily="18" charset="0"/>
              <a:ea typeface="Garamond" panose="02020404030301010803" pitchFamily="18" charset="0"/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25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+mj-lt"/>
              <a:buAutoNum type="alphaUcParenBoth"/>
              <a:tabLst>
                <a:tab pos="274320" algn="l"/>
              </a:tabLst>
            </a:pPr>
            <a:r>
              <a:rPr lang="en-US" sz="2400" u="none" strike="noStrike" spc="2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Because of the time</a:t>
            </a:r>
            <a:endParaRPr lang="en-ID" sz="2400" spc="25" dirty="0">
              <a:latin typeface="Garamond" panose="02020404030301010803" pitchFamily="18" charset="0"/>
              <a:ea typeface="Garamond" panose="02020404030301010803" pitchFamily="18" charset="0"/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25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+mj-lt"/>
              <a:buAutoNum type="alphaUcParenBoth"/>
              <a:tabLst>
                <a:tab pos="274320" algn="l"/>
              </a:tabLst>
            </a:pPr>
            <a:r>
              <a:rPr lang="en-US" sz="2400" spc="35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  <a:cs typeface="Times New Roman" panose="02020603050405020304" pitchFamily="18" charset="0"/>
              </a:rPr>
              <a:t>My friend</a:t>
            </a:r>
            <a:endParaRPr lang="en-ID" sz="3600" dirty="0"/>
          </a:p>
        </p:txBody>
      </p:sp>
    </p:spTree>
    <p:extLst>
      <p:ext uri="{BB962C8B-B14F-4D97-AF65-F5344CB8AC3E}">
        <p14:creationId xmlns:p14="http://schemas.microsoft.com/office/powerpoint/2010/main" val="2181905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981AF-70B2-4673-9FC9-3DE98CBE6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F76B8-6143-43F6-84A2-F6672E7291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365760" indent="0" algn="just" fontAlgn="base">
              <a:lnSpc>
                <a:spcPct val="100000"/>
              </a:lnSpc>
              <a:spcBef>
                <a:spcPts val="12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In this example you should recognize from the commas that </a:t>
            </a:r>
            <a:r>
              <a:rPr lang="en-US" sz="2400" i="1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George </a:t>
            </a:r>
            <a:r>
              <a:rPr lang="en-US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is not the subject of the sentence. </a:t>
            </a:r>
            <a:r>
              <a:rPr lang="en-US" sz="2400" i="1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George </a:t>
            </a:r>
            <a:r>
              <a:rPr lang="en-US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is an appositive. Because this sentence still needs a subject, the best answer is (D), my </a:t>
            </a:r>
            <a:r>
              <a:rPr lang="en-US" sz="2400" i="1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friend. </a:t>
            </a:r>
            <a:r>
              <a:rPr lang="en-US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Answers (A), (B), and (C) are incorrect because they are not subjects.</a:t>
            </a:r>
            <a:endParaRPr lang="en-ID" sz="2400" dirty="0">
              <a:effectLst/>
              <a:latin typeface="Times New Roman" panose="02020603050405020304" pitchFamily="18" charset="0"/>
              <a:ea typeface="PMingLiU" panose="02020500000000000000" pitchFamily="18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  <a:cs typeface="Times New Roman" panose="02020603050405020304" pitchFamily="18" charset="0"/>
              </a:rPr>
              <a:t>The next example shows that an appositive does not always come after the subject; an appositive can also come at the beginning of the sentence.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2534302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732DF-F322-40B7-8C92-C2CE3408F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C8A97-5F3E-4D51-9D2E-AA3BFAD15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11480" indent="0" fontAlgn="base">
              <a:lnSpc>
                <a:spcPts val="1085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en-US" sz="2000" spc="35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Example II</a:t>
            </a:r>
            <a:endParaRPr lang="en-ID" sz="2000" dirty="0">
              <a:effectLst/>
              <a:latin typeface="Times New Roman" panose="02020603050405020304" pitchFamily="18" charset="0"/>
              <a:ea typeface="PMingLiU" panose="02020500000000000000" pitchFamily="18" charset="-120"/>
            </a:endParaRPr>
          </a:p>
          <a:p>
            <a:pPr marL="731520" indent="0" fontAlgn="base">
              <a:lnSpc>
                <a:spcPct val="100000"/>
              </a:lnSpc>
              <a:spcBef>
                <a:spcPts val="685"/>
              </a:spcBef>
              <a:spcAft>
                <a:spcPts val="0"/>
              </a:spcAft>
              <a:buNone/>
              <a:tabLst>
                <a:tab pos="1234440" algn="l"/>
              </a:tabLst>
            </a:pPr>
            <a:r>
              <a:rPr lang="en-US" sz="2000" spc="30" dirty="0">
                <a:solidFill>
                  <a:srgbClr val="000000"/>
                </a:solidFill>
                <a:latin typeface="Garamond" panose="02020404030301010803" pitchFamily="18" charset="0"/>
                <a:ea typeface="Garamond" panose="02020404030301010803" pitchFamily="18" charset="0"/>
              </a:rPr>
              <a:t>________ </a:t>
            </a:r>
            <a:r>
              <a:rPr lang="en-US" sz="2000" spc="3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Sarah rarely misses her basketball shots.</a:t>
            </a:r>
            <a:endParaRPr lang="en-ID" sz="2000" dirty="0">
              <a:effectLst/>
              <a:latin typeface="Times New Roman" panose="02020603050405020304" pitchFamily="18" charset="0"/>
              <a:ea typeface="PMingLiU" panose="02020500000000000000" pitchFamily="18" charset="-120"/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65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+mj-lt"/>
              <a:buAutoNum type="alphaUcParenBoth"/>
              <a:tabLst>
                <a:tab pos="274320" algn="l"/>
              </a:tabLst>
            </a:pPr>
            <a:r>
              <a:rPr lang="en-US" sz="2000" u="none" strike="noStrike" spc="2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An excellent basketball player</a:t>
            </a:r>
            <a:endParaRPr lang="en-ID" sz="2000" u="none" strike="noStrike" spc="20" dirty="0">
              <a:effectLst/>
              <a:latin typeface="Garamond" panose="02020404030301010803" pitchFamily="18" charset="0"/>
              <a:ea typeface="Garamond" panose="02020404030301010803" pitchFamily="18" charset="0"/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+mj-lt"/>
              <a:buAutoNum type="alphaUcParenBoth"/>
              <a:tabLst>
                <a:tab pos="274320" algn="l"/>
              </a:tabLst>
            </a:pPr>
            <a:r>
              <a:rPr lang="en-US" sz="2000" u="none" strike="noStrike" spc="2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An excellent basketball player is</a:t>
            </a:r>
            <a:endParaRPr lang="en-ID" sz="2000" u="none" strike="noStrike" spc="20" dirty="0">
              <a:effectLst/>
              <a:latin typeface="Garamond" panose="02020404030301010803" pitchFamily="18" charset="0"/>
              <a:ea typeface="Garamond" panose="02020404030301010803" pitchFamily="18" charset="0"/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+mj-lt"/>
              <a:buAutoNum type="alphaUcParenBoth"/>
              <a:tabLst>
                <a:tab pos="274320" algn="l"/>
              </a:tabLst>
            </a:pPr>
            <a:r>
              <a:rPr lang="en-US" sz="2000" u="none" strike="noStrike" spc="25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Sarah is an excellent basketball player</a:t>
            </a:r>
            <a:endParaRPr lang="en-ID" sz="2000" spc="20" dirty="0">
              <a:latin typeface="Garamond" panose="02020404030301010803" pitchFamily="18" charset="0"/>
              <a:ea typeface="Garamond" panose="02020404030301010803" pitchFamily="18" charset="0"/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+mj-lt"/>
              <a:buAutoNum type="alphaUcParenBoth"/>
              <a:tabLst>
                <a:tab pos="274320" algn="l"/>
              </a:tabLst>
            </a:pPr>
            <a:r>
              <a:rPr lang="en-US" sz="2000" spc="25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  <a:cs typeface="Times New Roman" panose="02020603050405020304" pitchFamily="18" charset="0"/>
              </a:rPr>
              <a:t>Her excellent basketball play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+mj-lt"/>
              <a:buAutoNum type="alphaUcParenBoth"/>
              <a:tabLst>
                <a:tab pos="274320" algn="l"/>
              </a:tabLst>
            </a:pPr>
            <a:endParaRPr lang="en-US" sz="2000" spc="25" dirty="0">
              <a:solidFill>
                <a:srgbClr val="000000"/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marL="0" indent="0" fontAlgn="base">
              <a:lnSpc>
                <a:spcPct val="100000"/>
              </a:lnSpc>
              <a:spcBef>
                <a:spcPts val="15"/>
              </a:spcBef>
              <a:buClr>
                <a:srgbClr val="000000"/>
              </a:buClr>
              <a:buSzPts val="1050"/>
              <a:buNone/>
              <a:tabLst>
                <a:tab pos="274320" algn="l"/>
              </a:tabLst>
            </a:pPr>
            <a:r>
              <a:rPr lang="en-US" sz="2200" spc="2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In this example you can tell that </a:t>
            </a:r>
            <a:r>
              <a:rPr lang="en-US" sz="2200" i="1" spc="2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Sarah </a:t>
            </a:r>
            <a:r>
              <a:rPr lang="en-US" sz="2200" spc="2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is the subject and </a:t>
            </a:r>
            <a:r>
              <a:rPr lang="en-US" sz="2200" i="1" spc="2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misses </a:t>
            </a:r>
            <a:r>
              <a:rPr lang="en-US" sz="2200" spc="2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is the verb because there is no comma separating them. In the space you should put an appositive for Sarah, and Sarah is </a:t>
            </a:r>
            <a:r>
              <a:rPr lang="en-US" sz="2200" i="1" spc="2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an excellent basketball player, </a:t>
            </a:r>
            <a:r>
              <a:rPr lang="en-US" sz="2200" spc="2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so answer (A) is the best answer. Answers (B) and (C) are not correct because they each contain the verb </a:t>
            </a:r>
            <a:r>
              <a:rPr lang="en-US" sz="2200" i="1" spc="2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is, </a:t>
            </a:r>
            <a:r>
              <a:rPr lang="en-US" sz="2200" spc="2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and an appositive does not need a verb. Answer (D) contains a noun, </a:t>
            </a:r>
            <a:r>
              <a:rPr lang="en-US" sz="2200" i="1" spc="2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play, </a:t>
            </a:r>
            <a:r>
              <a:rPr lang="en-US" sz="2200" spc="2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that could possibly be an appositive, but </a:t>
            </a:r>
            <a:r>
              <a:rPr lang="en-US" sz="2200" i="1" spc="2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play </a:t>
            </a:r>
            <a:r>
              <a:rPr lang="en-US" sz="2200" spc="2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is not the same as </a:t>
            </a:r>
            <a:r>
              <a:rPr lang="en-US" sz="2200" i="1" spc="2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Sarah, </a:t>
            </a:r>
            <a:r>
              <a:rPr lang="en-US" sz="2200" spc="2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Garamond" panose="02020404030301010803" pitchFamily="18" charset="0"/>
              </a:rPr>
              <a:t>so this answer is not correct.</a:t>
            </a:r>
            <a:endParaRPr lang="en-ID" sz="2200" dirty="0">
              <a:effectLst/>
              <a:latin typeface="Times New Roman" panose="02020603050405020304" pitchFamily="18" charset="0"/>
              <a:ea typeface="PMingLiU" panose="02020500000000000000" pitchFamily="18" charset="-120"/>
            </a:endParaRPr>
          </a:p>
          <a:p>
            <a:pPr marL="0" lvl="0" indent="0" fontAlgn="base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rgbClr val="000000"/>
              </a:buClr>
              <a:buSzPts val="1050"/>
              <a:buNone/>
              <a:tabLst>
                <a:tab pos="274320" algn="l"/>
              </a:tabLst>
            </a:pPr>
            <a:endParaRPr lang="en-ID" sz="3200" dirty="0"/>
          </a:p>
        </p:txBody>
      </p:sp>
    </p:spTree>
    <p:extLst>
      <p:ext uri="{BB962C8B-B14F-4D97-AF65-F5344CB8AC3E}">
        <p14:creationId xmlns:p14="http://schemas.microsoft.com/office/powerpoint/2010/main" val="265337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6374E-4DD4-4B9F-A77D-B15A35DEA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0F8CCC-AC7D-43B9-A508-3ED460ED7A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18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An </a:t>
            </a:r>
            <a:r>
              <a:rPr lang="en-US" sz="18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imes New Roman" panose="02020603050405020304" pitchFamily="18" charset="0"/>
              </a:rPr>
              <a:t>appositive </a:t>
            </a:r>
            <a:r>
              <a:rPr lang="en-US" sz="18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is a noun that comes before or after another noun and is generally set off from the noun with commas. </a:t>
            </a:r>
            <a:r>
              <a:rPr lang="en-US" sz="1800" b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if a word is an appositive, it is not the </a:t>
            </a:r>
            <a:r>
              <a:rPr lang="en-US" sz="1800" b="1" i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subject. </a:t>
            </a:r>
            <a:r>
              <a:rPr lang="en-US" sz="18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The following appositive structures are both possible in English:</a:t>
            </a:r>
          </a:p>
          <a:p>
            <a:pPr>
              <a:lnSpc>
                <a:spcPct val="100000"/>
              </a:lnSpc>
            </a:pPr>
            <a:endParaRPr lang="en-ID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5704170-B8B4-4E43-9254-3B997DD626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348567"/>
              </p:ext>
            </p:extLst>
          </p:nvPr>
        </p:nvGraphicFramePr>
        <p:xfrm>
          <a:off x="1100138" y="2943225"/>
          <a:ext cx="9043987" cy="30003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43987">
                  <a:extLst>
                    <a:ext uri="{9D8B030D-6E8A-4147-A177-3AD203B41FA5}">
                      <a16:colId xmlns:a16="http://schemas.microsoft.com/office/drawing/2014/main" val="1587912925"/>
                    </a:ext>
                  </a:extLst>
                </a:gridCol>
              </a:tblGrid>
              <a:tr h="482758">
                <a:tc>
                  <a:txBody>
                    <a:bodyPr/>
                    <a:lstStyle/>
                    <a:p>
                      <a:pPr marR="2401570" algn="ctr" fontAlgn="base">
                        <a:lnSpc>
                          <a:spcPct val="100000"/>
                        </a:lnSpc>
                        <a:spcBef>
                          <a:spcPts val="535"/>
                        </a:spcBef>
                        <a:spcAft>
                          <a:spcPts val="520"/>
                        </a:spcAft>
                      </a:pPr>
                      <a:r>
                        <a:rPr lang="en-US" sz="1800" dirty="0">
                          <a:effectLst/>
                        </a:rPr>
                        <a:t>APPOSITIVES</a:t>
                      </a:r>
                      <a:endParaRPr lang="en-ID" sz="3200" dirty="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97506056"/>
                  </a:ext>
                </a:extLst>
              </a:tr>
              <a:tr h="1012613">
                <a:tc>
                  <a:txBody>
                    <a:bodyPr/>
                    <a:lstStyle/>
                    <a:p>
                      <a:pPr marL="137160" marR="365760" algn="just" fontAlgn="base">
                        <a:lnSpc>
                          <a:spcPct val="100000"/>
                        </a:lnSpc>
                        <a:spcBef>
                          <a:spcPts val="490"/>
                        </a:spcBef>
                        <a:spcAft>
                          <a:spcPts val="575"/>
                        </a:spcAft>
                      </a:pPr>
                      <a:r>
                        <a:rPr lang="en-US" sz="1800" dirty="0">
                          <a:effectLst/>
                        </a:rPr>
                        <a:t>An appositive is a noun that comes before or after another noun and is generally set off from the noun with commas. if a word is an appositive, it is not the subject. The following appositive structures are both possible in English:</a:t>
                      </a:r>
                      <a:endParaRPr lang="en-ID" sz="3200" dirty="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34659819"/>
                  </a:ext>
                </a:extLst>
              </a:tr>
              <a:tr h="745009">
                <a:tc>
                  <a:txBody>
                    <a:bodyPr/>
                    <a:lstStyle/>
                    <a:p>
                      <a:pPr marR="1944370" algn="ctr" fontAlgn="base">
                        <a:lnSpc>
                          <a:spcPct val="100000"/>
                        </a:lnSpc>
                        <a:spcBef>
                          <a:spcPts val="530"/>
                        </a:spcBef>
                        <a:spcAft>
                          <a:spcPts val="0"/>
                        </a:spcAft>
                        <a:tabLst>
                          <a:tab pos="3429000" algn="l"/>
                        </a:tabLst>
                      </a:pPr>
                      <a:r>
                        <a:rPr lang="en-US" sz="1800" dirty="0">
                          <a:effectLst/>
                        </a:rPr>
                        <a:t>                      V</a:t>
                      </a:r>
                      <a:endParaRPr lang="en-ID" sz="3200" dirty="0">
                        <a:effectLst/>
                      </a:endParaRPr>
                    </a:p>
                    <a:p>
                      <a:pPr marL="1280160" fontAlgn="base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625"/>
                        </a:spcAft>
                        <a:tabLst>
                          <a:tab pos="1691640" algn="l"/>
                          <a:tab pos="3200400" algn="l"/>
                          <a:tab pos="3794760" algn="l"/>
                        </a:tabLst>
                      </a:pPr>
                      <a:r>
                        <a:rPr lang="en-US" sz="1800" dirty="0">
                          <a:effectLst/>
                        </a:rPr>
                        <a:t>Tom, a really good mechanic, is fixing the car.</a:t>
                      </a:r>
                      <a:endParaRPr lang="en-ID" sz="3200" dirty="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26431663"/>
                  </a:ext>
                </a:extLst>
              </a:tr>
              <a:tr h="759996">
                <a:tc>
                  <a:txBody>
                    <a:bodyPr/>
                    <a:lstStyle/>
                    <a:p>
                      <a:pPr marR="2001520" algn="ctr" fontAlgn="base">
                        <a:lnSpc>
                          <a:spcPct val="100000"/>
                        </a:lnSpc>
                        <a:spcBef>
                          <a:spcPts val="550"/>
                        </a:spcBef>
                        <a:spcAft>
                          <a:spcPts val="0"/>
                        </a:spcAft>
                        <a:tabLst>
                          <a:tab pos="3383280" algn="l"/>
                        </a:tabLst>
                      </a:pPr>
                      <a:r>
                        <a:rPr lang="en-US" sz="1800" dirty="0">
                          <a:effectLst/>
                        </a:rPr>
                        <a:t>                 S      V</a:t>
                      </a:r>
                      <a:endParaRPr lang="en-ID" sz="3200" dirty="0">
                        <a:effectLst/>
                      </a:endParaRPr>
                    </a:p>
                    <a:p>
                      <a:pPr marL="1280160" fontAlgn="base">
                        <a:lnSpc>
                          <a:spcPct val="100000"/>
                        </a:lnSpc>
                        <a:spcBef>
                          <a:spcPts val="105"/>
                        </a:spcBef>
                        <a:spcAft>
                          <a:spcPts val="645"/>
                        </a:spcAft>
                        <a:tabLst>
                          <a:tab pos="2788920" algn="l"/>
                          <a:tab pos="3200400" algn="l"/>
                          <a:tab pos="3749040" algn="l"/>
                        </a:tabLst>
                      </a:pPr>
                      <a:r>
                        <a:rPr lang="en-US" sz="1800" dirty="0">
                          <a:effectLst/>
                        </a:rPr>
                        <a:t>A really good mechanic, Tom is fixing the car.</a:t>
                      </a:r>
                      <a:endParaRPr lang="en-ID" sz="3200" dirty="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95968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5096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9C78A-4990-4F32-9C5B-A25731059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D6D10-9501-4657-803F-C918600B28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717261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547</Words>
  <Application>Microsoft Office PowerPoint</Application>
  <PresentationFormat>Widescreen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Garamond</vt:lpstr>
      <vt:lpstr>Tahoma</vt:lpstr>
      <vt:lpstr>Times New Roman</vt:lpstr>
      <vt:lpstr>Verdana</vt:lpstr>
      <vt:lpstr>Office Theme</vt:lpstr>
      <vt:lpstr>SKILL 3: BE CAREFUL OF APPOSITIVES</vt:lpstr>
      <vt:lpstr>Be Careful of Appositives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SKILL 3: BE CAREFUL OF APPOSITIVES</dc:title>
  <dc:creator>David</dc:creator>
  <cp:lastModifiedBy>David</cp:lastModifiedBy>
  <cp:revision>4</cp:revision>
  <dcterms:created xsi:type="dcterms:W3CDTF">2020-10-22T04:22:05Z</dcterms:created>
  <dcterms:modified xsi:type="dcterms:W3CDTF">2020-10-22T06:44:04Z</dcterms:modified>
</cp:coreProperties>
</file>