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9"/>
  </p:notesMasterIdLst>
  <p:sldIdLst>
    <p:sldId id="1020" r:id="rId3"/>
    <p:sldId id="1054" r:id="rId4"/>
    <p:sldId id="1028" r:id="rId5"/>
    <p:sldId id="1030" r:id="rId6"/>
    <p:sldId id="1031" r:id="rId7"/>
    <p:sldId id="257" r:id="rId8"/>
    <p:sldId id="260" r:id="rId9"/>
    <p:sldId id="1033" r:id="rId10"/>
    <p:sldId id="945" r:id="rId11"/>
    <p:sldId id="1056" r:id="rId12"/>
    <p:sldId id="1057" r:id="rId13"/>
    <p:sldId id="1059" r:id="rId14"/>
    <p:sldId id="1034" r:id="rId15"/>
    <p:sldId id="1022" r:id="rId16"/>
    <p:sldId id="1023" r:id="rId17"/>
    <p:sldId id="1024" r:id="rId18"/>
    <p:sldId id="1026" r:id="rId19"/>
    <p:sldId id="1036" r:id="rId20"/>
    <p:sldId id="1016" r:id="rId21"/>
    <p:sldId id="1027" r:id="rId22"/>
    <p:sldId id="1051" r:id="rId23"/>
    <p:sldId id="1040" r:id="rId24"/>
    <p:sldId id="1041" r:id="rId25"/>
    <p:sldId id="1042" r:id="rId26"/>
    <p:sldId id="1063" r:id="rId27"/>
    <p:sldId id="1061" r:id="rId28"/>
    <p:sldId id="1035" r:id="rId29"/>
    <p:sldId id="643" r:id="rId30"/>
    <p:sldId id="1050" r:id="rId31"/>
    <p:sldId id="276" r:id="rId32"/>
    <p:sldId id="277" r:id="rId33"/>
    <p:sldId id="1049" r:id="rId34"/>
    <p:sldId id="1018" r:id="rId35"/>
    <p:sldId id="1060" r:id="rId36"/>
    <p:sldId id="1044" r:id="rId37"/>
    <p:sldId id="303" r:id="rId38"/>
    <p:sldId id="291" r:id="rId39"/>
    <p:sldId id="278" r:id="rId40"/>
    <p:sldId id="272" r:id="rId41"/>
    <p:sldId id="1048" r:id="rId42"/>
    <p:sldId id="357" r:id="rId43"/>
    <p:sldId id="427" r:id="rId44"/>
    <p:sldId id="428" r:id="rId45"/>
    <p:sldId id="1019" r:id="rId46"/>
    <p:sldId id="288" r:id="rId47"/>
    <p:sldId id="299" r:id="rId4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7DC"/>
    <a:srgbClr val="927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240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MENKES\Downloads\xlsx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MENKES\Downloads\xlsx.xlsx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MENKES\Downloads\xlsx.xlsx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MENKES\Downloads\xlsx.xlsx" TargetMode="External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MENKES\Downloads\xlsx.xlsx" TargetMode="External"/><Relationship Id="rId2" Type="http://schemas.microsoft.com/office/2011/relationships/chartStyle" Target="style5.xml"/><Relationship Id="rId3" Type="http://schemas.microsoft.com/office/2011/relationships/chartColorStyle" Target="colors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MENKES\Downloads\xlsx.xlsx" TargetMode="External"/><Relationship Id="rId2" Type="http://schemas.microsoft.com/office/2011/relationships/chartStyle" Target="style6.xml"/><Relationship Id="rId3" Type="http://schemas.microsoft.com/office/2011/relationships/chartColorStyle" Target="colors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MENKES\Downloads\xlsx.xlsx" TargetMode="External"/><Relationship Id="rId2" Type="http://schemas.microsoft.com/office/2011/relationships/chartStyle" Target="style7.xml"/><Relationship Id="rId3" Type="http://schemas.microsoft.com/office/2011/relationships/chartColorStyle" Target="colors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MENKES\Downloads\xlsx.xlsx" TargetMode="External"/><Relationship Id="rId2" Type="http://schemas.microsoft.com/office/2011/relationships/chartStyle" Target="style8.xml"/><Relationship Id="rId3" Type="http://schemas.microsoft.com/office/2011/relationships/chartColorStyle" Target="colors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[xlsx.xlsx]Sheet2!$L$5</c:f>
              <c:strCache>
                <c:ptCount val="1"/>
                <c:pt idx="0">
                  <c:v>Bali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4E-17"/>
                  <c:y val="-0.05092592592592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90D-41A4-96DB-28D9769F75E4}"/>
                </c:ext>
              </c:extLst>
            </c:dLbl>
            <c:dLbl>
              <c:idx val="1"/>
              <c:layout>
                <c:manualLayout>
                  <c:x val="-1.0185067526416E-16"/>
                  <c:y val="-0.069444444444444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0D-41A4-96DB-28D9769F75E4}"/>
                </c:ext>
              </c:extLst>
            </c:dLbl>
            <c:dLbl>
              <c:idx val="2"/>
              <c:layout>
                <c:manualLayout>
                  <c:x val="0.0"/>
                  <c:y val="-0.35185185185185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0D-41A4-96DB-28D9769F75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[xlsx.xlsx]Sheet2!$M$4:$O$4</c:f>
              <c:strCache>
                <c:ptCount val="3"/>
                <c:pt idx="0">
                  <c:v>Prov</c:v>
                </c:pt>
                <c:pt idx="1">
                  <c:v>Kab/Kota</c:v>
                </c:pt>
                <c:pt idx="2">
                  <c:v>Puskesmas</c:v>
                </c:pt>
              </c:strCache>
            </c:strRef>
          </c:cat>
          <c:val>
            <c:numRef>
              <c:f>[xlsx.xlsx]Sheet2!$M$5:$O$5</c:f>
              <c:numCache>
                <c:formatCode>General</c:formatCode>
                <c:ptCount val="3"/>
                <c:pt idx="0">
                  <c:v>1.0</c:v>
                </c:pt>
                <c:pt idx="1">
                  <c:v>3.0</c:v>
                </c:pt>
                <c:pt idx="2">
                  <c:v>43.0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90D-41A4-96DB-28D9769F75E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36605752"/>
        <c:axId val="2135292840"/>
      </c:barChart>
      <c:catAx>
        <c:axId val="2136605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292840"/>
        <c:crosses val="autoZero"/>
        <c:auto val="1"/>
        <c:lblAlgn val="ctr"/>
        <c:lblOffset val="100"/>
        <c:noMultiLvlLbl val="0"/>
      </c:catAx>
      <c:valAx>
        <c:axId val="2135292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605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2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418409507935"/>
          <c:y val="0.05321440124161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[xlsx.xlsx]Sheet2!$Q$5</c:f>
              <c:strCache>
                <c:ptCount val="1"/>
                <c:pt idx="0">
                  <c:v>Nusa Tenggara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4E-17"/>
                  <c:y val="-0.05092592592592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BC-47DE-9C9D-9BB0DFA596B1}"/>
                </c:ext>
              </c:extLst>
            </c:dLbl>
            <c:dLbl>
              <c:idx val="1"/>
              <c:layout>
                <c:manualLayout>
                  <c:x val="-1.0185067526416E-16"/>
                  <c:y val="-0.069444444444444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BC-47DE-9C9D-9BB0DFA596B1}"/>
                </c:ext>
              </c:extLst>
            </c:dLbl>
            <c:dLbl>
              <c:idx val="2"/>
              <c:layout>
                <c:manualLayout>
                  <c:x val="0.0"/>
                  <c:y val="-0.35185185185185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BC-47DE-9C9D-9BB0DFA596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[xlsx.xlsx]Sheet2!$R$4:$T$4</c:f>
              <c:strCache>
                <c:ptCount val="3"/>
                <c:pt idx="0">
                  <c:v>Prov</c:v>
                </c:pt>
                <c:pt idx="1">
                  <c:v>Kab/Kota</c:v>
                </c:pt>
                <c:pt idx="2">
                  <c:v>Puskesmas</c:v>
                </c:pt>
              </c:strCache>
            </c:strRef>
          </c:cat>
          <c:val>
            <c:numRef>
              <c:f>[xlsx.xlsx]Sheet2!$R$5:$T$5</c:f>
              <c:numCache>
                <c:formatCode>General</c:formatCode>
                <c:ptCount val="3"/>
                <c:pt idx="0">
                  <c:v>2.0</c:v>
                </c:pt>
                <c:pt idx="1">
                  <c:v>3.0</c:v>
                </c:pt>
                <c:pt idx="2" formatCode="0">
                  <c:v>45.0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CBC-47DE-9C9D-9BB0DFA596B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36656600"/>
        <c:axId val="2136660152"/>
      </c:barChart>
      <c:catAx>
        <c:axId val="2136656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660152"/>
        <c:crosses val="autoZero"/>
        <c:auto val="1"/>
        <c:lblAlgn val="ctr"/>
        <c:lblOffset val="100"/>
        <c:noMultiLvlLbl val="0"/>
      </c:catAx>
      <c:valAx>
        <c:axId val="2136660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656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6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layout>
        <c:manualLayout>
          <c:xMode val="edge"/>
          <c:yMode val="edge"/>
          <c:x val="0.11918408641221"/>
          <c:y val="0.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[xlsx.xlsx]Sheet2!$B$8</c:f>
              <c:strCache>
                <c:ptCount val="1"/>
                <c:pt idx="0">
                  <c:v>Kalimantan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4E-17"/>
                  <c:y val="-0.05092592592592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D1-4B9B-88B6-76B2866E381E}"/>
                </c:ext>
              </c:extLst>
            </c:dLbl>
            <c:dLbl>
              <c:idx val="1"/>
              <c:layout>
                <c:manualLayout>
                  <c:x val="-1.0185067526416E-16"/>
                  <c:y val="-0.069444444444444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D1-4B9B-88B6-76B2866E381E}"/>
                </c:ext>
              </c:extLst>
            </c:dLbl>
            <c:dLbl>
              <c:idx val="2"/>
              <c:layout>
                <c:manualLayout>
                  <c:x val="0.0"/>
                  <c:y val="-0.35185185185185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D1-4B9B-88B6-76B2866E38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[xlsx.xlsx]Sheet2!$C$7:$E$7</c:f>
              <c:strCache>
                <c:ptCount val="3"/>
                <c:pt idx="0">
                  <c:v>Prov</c:v>
                </c:pt>
                <c:pt idx="1">
                  <c:v>Kab/Kota</c:v>
                </c:pt>
                <c:pt idx="2">
                  <c:v>Puskesmas</c:v>
                </c:pt>
              </c:strCache>
            </c:strRef>
          </c:cat>
          <c:val>
            <c:numRef>
              <c:f>[xlsx.xlsx]Sheet2!$C$8:$E$8</c:f>
              <c:numCache>
                <c:formatCode>0</c:formatCode>
                <c:ptCount val="3"/>
                <c:pt idx="0" formatCode="General">
                  <c:v>5.0</c:v>
                </c:pt>
                <c:pt idx="1">
                  <c:v>18.0</c:v>
                </c:pt>
                <c:pt idx="2">
                  <c:v>127.0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CD1-4B9B-88B6-76B2866E381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37501880"/>
        <c:axId val="2137505432"/>
      </c:barChart>
      <c:catAx>
        <c:axId val="2137501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505432"/>
        <c:crosses val="autoZero"/>
        <c:auto val="1"/>
        <c:lblAlgn val="ctr"/>
        <c:lblOffset val="100"/>
        <c:noMultiLvlLbl val="0"/>
      </c:catAx>
      <c:valAx>
        <c:axId val="2137505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501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4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>
        <c:manualLayout>
          <c:xMode val="edge"/>
          <c:yMode val="edge"/>
          <c:x val="0.172955691249669"/>
          <c:y val="0.01064288916729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[xlsx.xlsx]Sheet2!$G$8</c:f>
              <c:strCache>
                <c:ptCount val="1"/>
                <c:pt idx="0">
                  <c:v>Sulawesi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4E-17"/>
                  <c:y val="-0.05092592592592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56D-4491-9468-7599F2A1FA97}"/>
                </c:ext>
              </c:extLst>
            </c:dLbl>
            <c:dLbl>
              <c:idx val="1"/>
              <c:layout>
                <c:manualLayout>
                  <c:x val="-1.0185067526416E-16"/>
                  <c:y val="-0.069444444444444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6D-4491-9468-7599F2A1FA97}"/>
                </c:ext>
              </c:extLst>
            </c:dLbl>
            <c:dLbl>
              <c:idx val="2"/>
              <c:layout>
                <c:manualLayout>
                  <c:x val="0.0"/>
                  <c:y val="-0.35185185185185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56D-4491-9468-7599F2A1FA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[xlsx.xlsx]Sheet2!$H$7:$J$7</c:f>
              <c:strCache>
                <c:ptCount val="3"/>
                <c:pt idx="0">
                  <c:v>Prov</c:v>
                </c:pt>
                <c:pt idx="1">
                  <c:v>Kab/Kota</c:v>
                </c:pt>
                <c:pt idx="2">
                  <c:v>Puskesmas</c:v>
                </c:pt>
              </c:strCache>
            </c:strRef>
          </c:cat>
          <c:val>
            <c:numRef>
              <c:f>[xlsx.xlsx]Sheet2!$H$8:$J$8</c:f>
              <c:numCache>
                <c:formatCode>0</c:formatCode>
                <c:ptCount val="3"/>
                <c:pt idx="0" formatCode="General">
                  <c:v>6.0</c:v>
                </c:pt>
                <c:pt idx="1">
                  <c:v>17.0</c:v>
                </c:pt>
                <c:pt idx="2">
                  <c:v>158.0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56D-4491-9468-7599F2A1FA9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37546024"/>
        <c:axId val="2137549576"/>
      </c:barChart>
      <c:catAx>
        <c:axId val="2137546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549576"/>
        <c:crosses val="autoZero"/>
        <c:auto val="1"/>
        <c:lblAlgn val="ctr"/>
        <c:lblOffset val="100"/>
        <c:noMultiLvlLbl val="0"/>
      </c:catAx>
      <c:valAx>
        <c:axId val="2137549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546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6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layout>
        <c:manualLayout>
          <c:xMode val="edge"/>
          <c:yMode val="edge"/>
          <c:x val="0.152980677267984"/>
          <c:y val="0.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[xlsx.xlsx]Sheet2!$L$8</c:f>
              <c:strCache>
                <c:ptCount val="1"/>
                <c:pt idx="0">
                  <c:v>Maluku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4E-17"/>
                  <c:y val="-0.05092592592592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22-49AC-802D-98427CCE8370}"/>
                </c:ext>
              </c:extLst>
            </c:dLbl>
            <c:dLbl>
              <c:idx val="1"/>
              <c:layout>
                <c:manualLayout>
                  <c:x val="-1.0185067526416E-16"/>
                  <c:y val="-0.069444444444444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22-49AC-802D-98427CCE8370}"/>
                </c:ext>
              </c:extLst>
            </c:dLbl>
            <c:dLbl>
              <c:idx val="2"/>
              <c:layout>
                <c:manualLayout>
                  <c:x val="0.0"/>
                  <c:y val="-0.35185185185185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22-49AC-802D-98427CCE83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[xlsx.xlsx]Sheet2!$M$7:$O$7</c:f>
              <c:strCache>
                <c:ptCount val="3"/>
                <c:pt idx="0">
                  <c:v>Prov</c:v>
                </c:pt>
                <c:pt idx="1">
                  <c:v>Kab/Kota</c:v>
                </c:pt>
                <c:pt idx="2">
                  <c:v>Puskesmas</c:v>
                </c:pt>
              </c:strCache>
            </c:strRef>
          </c:cat>
          <c:val>
            <c:numRef>
              <c:f>[xlsx.xlsx]Sheet2!$M$8:$O$8</c:f>
              <c:numCache>
                <c:formatCode>General</c:formatCode>
                <c:ptCount val="3"/>
                <c:pt idx="0">
                  <c:v>2.0</c:v>
                </c:pt>
                <c:pt idx="1">
                  <c:v>3.0</c:v>
                </c:pt>
                <c:pt idx="2">
                  <c:v>34.0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922-49AC-802D-98427CCE83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37591208"/>
        <c:axId val="2134716136"/>
      </c:barChart>
      <c:catAx>
        <c:axId val="2137591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716136"/>
        <c:crosses val="autoZero"/>
        <c:auto val="1"/>
        <c:lblAlgn val="ctr"/>
        <c:lblOffset val="100"/>
        <c:noMultiLvlLbl val="0"/>
      </c:catAx>
      <c:valAx>
        <c:axId val="2134716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591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5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layout>
        <c:manualLayout>
          <c:xMode val="edge"/>
          <c:yMode val="edge"/>
          <c:x val="0.246538688611687"/>
          <c:y val="0.03192864074496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[xlsx.xlsx]Sheet2!$Q$8</c:f>
              <c:strCache>
                <c:ptCount val="1"/>
                <c:pt idx="0">
                  <c:v>Papua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4E-17"/>
                  <c:y val="-0.05092592592592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38-459C-BA96-FF770F30F2EC}"/>
                </c:ext>
              </c:extLst>
            </c:dLbl>
            <c:dLbl>
              <c:idx val="1"/>
              <c:layout>
                <c:manualLayout>
                  <c:x val="-1.0185067526416E-16"/>
                  <c:y val="-0.069444444444444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38-459C-BA96-FF770F30F2EC}"/>
                </c:ext>
              </c:extLst>
            </c:dLbl>
            <c:dLbl>
              <c:idx val="2"/>
              <c:layout>
                <c:manualLayout>
                  <c:x val="0.0"/>
                  <c:y val="-0.35185185185185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38-459C-BA96-FF770F30F2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[xlsx.xlsx]Sheet2!$R$7:$T$7</c:f>
              <c:strCache>
                <c:ptCount val="3"/>
                <c:pt idx="0">
                  <c:v>Prov</c:v>
                </c:pt>
                <c:pt idx="1">
                  <c:v>Kab/Kota</c:v>
                </c:pt>
                <c:pt idx="2">
                  <c:v>Puskesmas</c:v>
                </c:pt>
              </c:strCache>
            </c:strRef>
          </c:cat>
          <c:val>
            <c:numRef>
              <c:f>[xlsx.xlsx]Sheet2!$R$8:$T$8</c:f>
              <c:numCache>
                <c:formatCode>General</c:formatCode>
                <c:ptCount val="3"/>
                <c:pt idx="0">
                  <c:v>1.0</c:v>
                </c:pt>
                <c:pt idx="1">
                  <c:v>2.0</c:v>
                </c:pt>
                <c:pt idx="2">
                  <c:v>12.0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638-459C-BA96-FF770F30F2E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36702664"/>
        <c:axId val="2136706216"/>
      </c:barChart>
      <c:catAx>
        <c:axId val="2136702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706216"/>
        <c:crosses val="autoZero"/>
        <c:auto val="1"/>
        <c:lblAlgn val="ctr"/>
        <c:lblOffset val="100"/>
        <c:noMultiLvlLbl val="0"/>
      </c:catAx>
      <c:valAx>
        <c:axId val="2136706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702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3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39963403316974"/>
          <c:y val="0.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[xlsx.xlsx]Sheet1!$I$9</c:f>
              <c:strCache>
                <c:ptCount val="1"/>
                <c:pt idx="0">
                  <c:v>Sumatera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4E-17"/>
                  <c:y val="-0.05092592592592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88-4ACB-891A-740CF04C0889}"/>
                </c:ext>
              </c:extLst>
            </c:dLbl>
            <c:dLbl>
              <c:idx val="1"/>
              <c:layout>
                <c:manualLayout>
                  <c:x val="-1.0185067526416E-16"/>
                  <c:y val="-0.069444444444444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88-4ACB-891A-740CF04C0889}"/>
                </c:ext>
              </c:extLst>
            </c:dLbl>
            <c:dLbl>
              <c:idx val="2"/>
              <c:layout>
                <c:manualLayout>
                  <c:x val="0.0"/>
                  <c:y val="-0.35185185185185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88-4ACB-891A-740CF04C08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[xlsx.xlsx]Sheet1!$J$8:$L$8</c:f>
              <c:strCache>
                <c:ptCount val="3"/>
                <c:pt idx="0">
                  <c:v>Prov</c:v>
                </c:pt>
                <c:pt idx="1">
                  <c:v>Kab/Kota</c:v>
                </c:pt>
                <c:pt idx="2">
                  <c:v>Puskesmas</c:v>
                </c:pt>
              </c:strCache>
            </c:strRef>
          </c:cat>
          <c:val>
            <c:numRef>
              <c:f>[xlsx.xlsx]Sheet1!$J$9:$L$9</c:f>
              <c:numCache>
                <c:formatCode>0</c:formatCode>
                <c:ptCount val="3"/>
                <c:pt idx="0">
                  <c:v>10.0</c:v>
                </c:pt>
                <c:pt idx="1">
                  <c:v>59.0</c:v>
                </c:pt>
                <c:pt idx="2">
                  <c:v>716.0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E88-4ACB-891A-740CF04C088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36740456"/>
        <c:axId val="2136744008"/>
      </c:barChart>
      <c:catAx>
        <c:axId val="2136740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744008"/>
        <c:crosses val="autoZero"/>
        <c:auto val="1"/>
        <c:lblAlgn val="ctr"/>
        <c:lblOffset val="100"/>
        <c:noMultiLvlLbl val="0"/>
      </c:catAx>
      <c:valAx>
        <c:axId val="2136744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740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[xlsx.xlsx]Sheet2!$G$5</c:f>
              <c:strCache>
                <c:ptCount val="1"/>
                <c:pt idx="0">
                  <c:v>Jawa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4E-17"/>
                  <c:y val="-0.05092592592592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36-40C8-B2C5-D6EC5C1649C1}"/>
                </c:ext>
              </c:extLst>
            </c:dLbl>
            <c:dLbl>
              <c:idx val="1"/>
              <c:layout>
                <c:manualLayout>
                  <c:x val="-1.0185067526416E-16"/>
                  <c:y val="-0.069444444444444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36-40C8-B2C5-D6EC5C1649C1}"/>
                </c:ext>
              </c:extLst>
            </c:dLbl>
            <c:dLbl>
              <c:idx val="2"/>
              <c:layout>
                <c:manualLayout>
                  <c:x val="0.0"/>
                  <c:y val="-0.35185185185185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36-40C8-B2C5-D6EC5C1649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[xlsx.xlsx]Sheet2!$H$4:$J$4</c:f>
              <c:strCache>
                <c:ptCount val="3"/>
                <c:pt idx="0">
                  <c:v>Prov</c:v>
                </c:pt>
                <c:pt idx="1">
                  <c:v>Kab/Kota</c:v>
                </c:pt>
                <c:pt idx="2">
                  <c:v>Puskesmas</c:v>
                </c:pt>
              </c:strCache>
            </c:strRef>
          </c:cat>
          <c:val>
            <c:numRef>
              <c:f>[xlsx.xlsx]Sheet2!$H$5:$J$5</c:f>
              <c:numCache>
                <c:formatCode>0</c:formatCode>
                <c:ptCount val="3"/>
                <c:pt idx="0" formatCode="General">
                  <c:v>4.0</c:v>
                </c:pt>
                <c:pt idx="1">
                  <c:v>28.0</c:v>
                </c:pt>
                <c:pt idx="2">
                  <c:v>779.0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B36-40C8-B2C5-D6EC5C1649C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35407976"/>
        <c:axId val="2135411528"/>
      </c:barChart>
      <c:catAx>
        <c:axId val="2135407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411528"/>
        <c:crosses val="autoZero"/>
        <c:auto val="1"/>
        <c:lblAlgn val="ctr"/>
        <c:lblOffset val="100"/>
        <c:noMultiLvlLbl val="0"/>
      </c:catAx>
      <c:valAx>
        <c:axId val="2135411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407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F68ED0-0F36-4165-AB65-AE93A50FDCEE}" type="doc">
      <dgm:prSet loTypeId="urn:microsoft.com/office/officeart/2011/layout/Circle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E0F2481E-2AAF-4972-82FF-D902DF85AFE0}">
      <dgm:prSet phldrT="[Text]"/>
      <dgm:spPr/>
      <dgm:t>
        <a:bodyPr/>
        <a:lstStyle/>
        <a:p>
          <a:r>
            <a:rPr lang="en-ID" b="1" dirty="0" err="1">
              <a:latin typeface="Cambria" panose="02040503050406030204" pitchFamily="18" charset="0"/>
              <a:ea typeface="Cambria" panose="02040503050406030204" pitchFamily="18" charset="0"/>
            </a:rPr>
            <a:t>Penataan</a:t>
          </a:r>
          <a:r>
            <a:rPr lang="en-ID" b="1" dirty="0">
              <a:latin typeface="Cambria" panose="02040503050406030204" pitchFamily="18" charset="0"/>
              <a:ea typeface="Cambria" panose="02040503050406030204" pitchFamily="18" charset="0"/>
            </a:rPr>
            <a:t> Data </a:t>
          </a:r>
          <a:r>
            <a:rPr lang="en-ID" b="1" dirty="0" err="1">
              <a:latin typeface="Cambria" panose="02040503050406030204" pitchFamily="18" charset="0"/>
              <a:ea typeface="Cambria" panose="02040503050406030204" pitchFamily="18" charset="0"/>
            </a:rPr>
            <a:t>Transaksi</a:t>
          </a:r>
          <a:r>
            <a:rPr lang="en-ID" b="1" dirty="0">
              <a:latin typeface="Cambria" panose="02040503050406030204" pitchFamily="18" charset="0"/>
              <a:ea typeface="Cambria" panose="02040503050406030204" pitchFamily="18" charset="0"/>
            </a:rPr>
            <a:t> di </a:t>
          </a:r>
          <a:r>
            <a:rPr lang="en-ID" b="1" dirty="0" err="1">
              <a:latin typeface="Cambria" panose="02040503050406030204" pitchFamily="18" charset="0"/>
              <a:ea typeface="Cambria" panose="02040503050406030204" pitchFamily="18" charset="0"/>
            </a:rPr>
            <a:t>Fasyankes</a:t>
          </a:r>
          <a:endParaRPr lang="id-ID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3FB7C18-99B5-4EF9-8AC0-964C9AFAD047}" type="parTrans" cxnId="{9E4B3B17-4186-405C-B2F6-869493EA81C8}">
      <dgm:prSet/>
      <dgm:spPr/>
      <dgm:t>
        <a:bodyPr/>
        <a:lstStyle/>
        <a:p>
          <a:endParaRPr lang="id-ID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D8DCDBA-E387-4DFB-BC46-6524F7011758}" type="sibTrans" cxnId="{9E4B3B17-4186-405C-B2F6-869493EA81C8}">
      <dgm:prSet/>
      <dgm:spPr/>
      <dgm:t>
        <a:bodyPr/>
        <a:lstStyle/>
        <a:p>
          <a:endParaRPr lang="id-ID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1B30D5E-6468-47E7-81BE-F2B66EFFD0E8}">
      <dgm:prSet phldrT="[Text]"/>
      <dgm:spPr/>
      <dgm:t>
        <a:bodyPr/>
        <a:lstStyle/>
        <a:p>
          <a:r>
            <a:rPr lang="en-ID" b="1" dirty="0" err="1">
              <a:latin typeface="Cambria" panose="02040503050406030204" pitchFamily="18" charset="0"/>
              <a:ea typeface="Cambria" panose="02040503050406030204" pitchFamily="18" charset="0"/>
            </a:rPr>
            <a:t>Optimalisasi</a:t>
          </a:r>
          <a:r>
            <a:rPr lang="en-ID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D" b="1" dirty="0" err="1">
              <a:latin typeface="Cambria" panose="02040503050406030204" pitchFamily="18" charset="0"/>
              <a:ea typeface="Cambria" panose="02040503050406030204" pitchFamily="18" charset="0"/>
            </a:rPr>
            <a:t>Aliran</a:t>
          </a:r>
          <a:r>
            <a:rPr lang="en-ID" b="1" dirty="0">
              <a:latin typeface="Cambria" panose="02040503050406030204" pitchFamily="18" charset="0"/>
              <a:ea typeface="Cambria" panose="02040503050406030204" pitchFamily="18" charset="0"/>
            </a:rPr>
            <a:t> dan </a:t>
          </a:r>
          <a:r>
            <a:rPr lang="en-ID" b="1" dirty="0" err="1">
              <a:latin typeface="Cambria" panose="02040503050406030204" pitchFamily="18" charset="0"/>
              <a:ea typeface="Cambria" panose="02040503050406030204" pitchFamily="18" charset="0"/>
            </a:rPr>
            <a:t>Integrasi</a:t>
          </a:r>
          <a:r>
            <a:rPr lang="en-ID" b="1" dirty="0">
              <a:latin typeface="Cambria" panose="02040503050406030204" pitchFamily="18" charset="0"/>
              <a:ea typeface="Cambria" panose="02040503050406030204" pitchFamily="18" charset="0"/>
            </a:rPr>
            <a:t> Data</a:t>
          </a:r>
          <a:endParaRPr lang="id-ID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9DEF29A-C760-4D97-BCC8-79C75056C9B4}" type="parTrans" cxnId="{295EF826-30B6-4546-94CD-5C7583F43C35}">
      <dgm:prSet/>
      <dgm:spPr/>
      <dgm:t>
        <a:bodyPr/>
        <a:lstStyle/>
        <a:p>
          <a:endParaRPr lang="id-ID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00B5FDC-43C9-443C-BECC-D15A04123BA4}" type="sibTrans" cxnId="{295EF826-30B6-4546-94CD-5C7583F43C35}">
      <dgm:prSet/>
      <dgm:spPr/>
      <dgm:t>
        <a:bodyPr/>
        <a:lstStyle/>
        <a:p>
          <a:endParaRPr lang="id-ID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3C056BA-1F0B-4549-8524-B2A98899A383}">
      <dgm:prSet phldrT="[Text]"/>
      <dgm:spPr/>
      <dgm:t>
        <a:bodyPr/>
        <a:lstStyle/>
        <a:p>
          <a:r>
            <a:rPr lang="en-ID" b="1" dirty="0" err="1">
              <a:latin typeface="Cambria" panose="02040503050406030204" pitchFamily="18" charset="0"/>
              <a:ea typeface="Cambria" panose="02040503050406030204" pitchFamily="18" charset="0"/>
            </a:rPr>
            <a:t>Peningkatan</a:t>
          </a:r>
          <a:r>
            <a:rPr lang="en-ID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D" b="1" dirty="0" err="1">
              <a:latin typeface="Cambria" panose="02040503050406030204" pitchFamily="18" charset="0"/>
              <a:ea typeface="Cambria" panose="02040503050406030204" pitchFamily="18" charset="0"/>
            </a:rPr>
            <a:t>Pemanfaatan</a:t>
          </a:r>
          <a:r>
            <a:rPr lang="en-ID" b="1" dirty="0">
              <a:latin typeface="Cambria" panose="02040503050406030204" pitchFamily="18" charset="0"/>
              <a:ea typeface="Cambria" panose="02040503050406030204" pitchFamily="18" charset="0"/>
            </a:rPr>
            <a:t> Data &amp; </a:t>
          </a:r>
          <a:r>
            <a:rPr lang="en-ID" b="1" dirty="0" err="1">
              <a:latin typeface="Cambria" panose="02040503050406030204" pitchFamily="18" charset="0"/>
              <a:ea typeface="Cambria" panose="02040503050406030204" pitchFamily="18" charset="0"/>
            </a:rPr>
            <a:t>Informasi</a:t>
          </a:r>
          <a:endParaRPr lang="id-ID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AEFB90F-1F56-4FCE-94A7-E123EBD406BE}" type="parTrans" cxnId="{512DF179-1428-42C6-A84E-736593B60F54}">
      <dgm:prSet/>
      <dgm:spPr/>
      <dgm:t>
        <a:bodyPr/>
        <a:lstStyle/>
        <a:p>
          <a:endParaRPr lang="id-ID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9E8495-24B8-4579-864B-49410E0C7995}" type="sibTrans" cxnId="{512DF179-1428-42C6-A84E-736593B60F54}">
      <dgm:prSet/>
      <dgm:spPr/>
      <dgm:t>
        <a:bodyPr/>
        <a:lstStyle/>
        <a:p>
          <a:endParaRPr lang="id-ID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C0F9843-AADF-4A17-BA93-B696B1AA16CE}" type="pres">
      <dgm:prSet presAssocID="{57F68ED0-0F36-4165-AB65-AE93A50FDCEE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3262B3D5-2464-4E18-B292-AA7BDB720ECC}" type="pres">
      <dgm:prSet presAssocID="{53C056BA-1F0B-4549-8524-B2A98899A383}" presName="Accent3" presStyleCnt="0"/>
      <dgm:spPr/>
    </dgm:pt>
    <dgm:pt modelId="{CCF79A73-6D3B-4990-9F28-742BE4A2628E}" type="pres">
      <dgm:prSet presAssocID="{53C056BA-1F0B-4549-8524-B2A98899A383}" presName="Accent" presStyleLbl="node1" presStyleIdx="0" presStyleCnt="3"/>
      <dgm:spPr/>
    </dgm:pt>
    <dgm:pt modelId="{009A2029-8A78-4978-9C34-62A582448DB0}" type="pres">
      <dgm:prSet presAssocID="{53C056BA-1F0B-4549-8524-B2A98899A383}" presName="ParentBackground3" presStyleCnt="0"/>
      <dgm:spPr/>
    </dgm:pt>
    <dgm:pt modelId="{CA20D966-D880-45E7-A13C-9DDC7FDAA5A4}" type="pres">
      <dgm:prSet presAssocID="{53C056BA-1F0B-4549-8524-B2A98899A383}" presName="ParentBackground" presStyleLbl="fgAcc1" presStyleIdx="0" presStyleCnt="3"/>
      <dgm:spPr/>
      <dgm:t>
        <a:bodyPr/>
        <a:lstStyle/>
        <a:p>
          <a:endParaRPr lang="en-US"/>
        </a:p>
      </dgm:t>
    </dgm:pt>
    <dgm:pt modelId="{BFD3EE4D-1DF3-4824-BB90-7254350C405E}" type="pres">
      <dgm:prSet presAssocID="{53C056BA-1F0B-4549-8524-B2A98899A38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0E3E4F-59F4-4915-8705-2139A62B6BEF}" type="pres">
      <dgm:prSet presAssocID="{11B30D5E-6468-47E7-81BE-F2B66EFFD0E8}" presName="Accent2" presStyleCnt="0"/>
      <dgm:spPr/>
    </dgm:pt>
    <dgm:pt modelId="{82796964-9F45-4815-97DA-18DAE635750C}" type="pres">
      <dgm:prSet presAssocID="{11B30D5E-6468-47E7-81BE-F2B66EFFD0E8}" presName="Accent" presStyleLbl="node1" presStyleIdx="1" presStyleCnt="3"/>
      <dgm:spPr/>
    </dgm:pt>
    <dgm:pt modelId="{496A324B-99AC-4113-BE04-4C718FB0423A}" type="pres">
      <dgm:prSet presAssocID="{11B30D5E-6468-47E7-81BE-F2B66EFFD0E8}" presName="ParentBackground2" presStyleCnt="0"/>
      <dgm:spPr/>
    </dgm:pt>
    <dgm:pt modelId="{DA6CA2EA-791D-431B-8443-DBAD1205F1FA}" type="pres">
      <dgm:prSet presAssocID="{11B30D5E-6468-47E7-81BE-F2B66EFFD0E8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F9B0EF8C-65B0-45C3-AFDD-2A89D40DEF1B}" type="pres">
      <dgm:prSet presAssocID="{11B30D5E-6468-47E7-81BE-F2B66EFFD0E8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FAE67-EFB1-47E8-9198-2BC8BA43E51E}" type="pres">
      <dgm:prSet presAssocID="{E0F2481E-2AAF-4972-82FF-D902DF85AFE0}" presName="Accent1" presStyleCnt="0"/>
      <dgm:spPr/>
    </dgm:pt>
    <dgm:pt modelId="{761F68FC-3B82-4FB5-A865-296FA21E099F}" type="pres">
      <dgm:prSet presAssocID="{E0F2481E-2AAF-4972-82FF-D902DF85AFE0}" presName="Accent" presStyleLbl="node1" presStyleIdx="2" presStyleCnt="3"/>
      <dgm:spPr/>
    </dgm:pt>
    <dgm:pt modelId="{FE101BB1-A233-4AC1-BDA1-811976205DE3}" type="pres">
      <dgm:prSet presAssocID="{E0F2481E-2AAF-4972-82FF-D902DF85AFE0}" presName="ParentBackground1" presStyleCnt="0"/>
      <dgm:spPr/>
    </dgm:pt>
    <dgm:pt modelId="{2080F8BA-64C0-4595-A4CF-81F8D2514404}" type="pres">
      <dgm:prSet presAssocID="{E0F2481E-2AAF-4972-82FF-D902DF85AFE0}" presName="ParentBackground" presStyleLbl="fgAcc1" presStyleIdx="2" presStyleCnt="3"/>
      <dgm:spPr/>
      <dgm:t>
        <a:bodyPr/>
        <a:lstStyle/>
        <a:p>
          <a:endParaRPr lang="en-US"/>
        </a:p>
      </dgm:t>
    </dgm:pt>
    <dgm:pt modelId="{CD07BDBC-6647-46D2-BE4F-7AF29E23687D}" type="pres">
      <dgm:prSet presAssocID="{E0F2481E-2AAF-4972-82FF-D902DF85AFE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0AFAF1-1862-4DB9-9DD5-550EBFFBD74E}" type="presOf" srcId="{57F68ED0-0F36-4165-AB65-AE93A50FDCEE}" destId="{0C0F9843-AADF-4A17-BA93-B696B1AA16CE}" srcOrd="0" destOrd="0" presId="urn:microsoft.com/office/officeart/2011/layout/CircleProcess"/>
    <dgm:cxn modelId="{B28FBA23-1AFF-4A1A-B3F8-3DF67C9D2EDA}" type="presOf" srcId="{53C056BA-1F0B-4549-8524-B2A98899A383}" destId="{CA20D966-D880-45E7-A13C-9DDC7FDAA5A4}" srcOrd="0" destOrd="0" presId="urn:microsoft.com/office/officeart/2011/layout/CircleProcess"/>
    <dgm:cxn modelId="{9E4B3B17-4186-405C-B2F6-869493EA81C8}" srcId="{57F68ED0-0F36-4165-AB65-AE93A50FDCEE}" destId="{E0F2481E-2AAF-4972-82FF-D902DF85AFE0}" srcOrd="0" destOrd="0" parTransId="{53FB7C18-99B5-4EF9-8AC0-964C9AFAD047}" sibTransId="{AD8DCDBA-E387-4DFB-BC46-6524F7011758}"/>
    <dgm:cxn modelId="{295EF826-30B6-4546-94CD-5C7583F43C35}" srcId="{57F68ED0-0F36-4165-AB65-AE93A50FDCEE}" destId="{11B30D5E-6468-47E7-81BE-F2B66EFFD0E8}" srcOrd="1" destOrd="0" parTransId="{C9DEF29A-C760-4D97-BCC8-79C75056C9B4}" sibTransId="{B00B5FDC-43C9-443C-BECC-D15A04123BA4}"/>
    <dgm:cxn modelId="{4757A23B-D805-4627-B62D-C73FB448C485}" type="presOf" srcId="{53C056BA-1F0B-4549-8524-B2A98899A383}" destId="{BFD3EE4D-1DF3-4824-BB90-7254350C405E}" srcOrd="1" destOrd="0" presId="urn:microsoft.com/office/officeart/2011/layout/CircleProcess"/>
    <dgm:cxn modelId="{75380FAB-D26A-4EB7-B954-CC37159B9E0C}" type="presOf" srcId="{E0F2481E-2AAF-4972-82FF-D902DF85AFE0}" destId="{2080F8BA-64C0-4595-A4CF-81F8D2514404}" srcOrd="0" destOrd="0" presId="urn:microsoft.com/office/officeart/2011/layout/CircleProcess"/>
    <dgm:cxn modelId="{512DF179-1428-42C6-A84E-736593B60F54}" srcId="{57F68ED0-0F36-4165-AB65-AE93A50FDCEE}" destId="{53C056BA-1F0B-4549-8524-B2A98899A383}" srcOrd="2" destOrd="0" parTransId="{AAEFB90F-1F56-4FCE-94A7-E123EBD406BE}" sibTransId="{419E8495-24B8-4579-864B-49410E0C7995}"/>
    <dgm:cxn modelId="{DD21D4C9-B0FD-419B-98E4-269DA73524C8}" type="presOf" srcId="{11B30D5E-6468-47E7-81BE-F2B66EFFD0E8}" destId="{F9B0EF8C-65B0-45C3-AFDD-2A89D40DEF1B}" srcOrd="1" destOrd="0" presId="urn:microsoft.com/office/officeart/2011/layout/CircleProcess"/>
    <dgm:cxn modelId="{CB5A2F3F-D263-42F9-A113-97F6847B44E1}" type="presOf" srcId="{E0F2481E-2AAF-4972-82FF-D902DF85AFE0}" destId="{CD07BDBC-6647-46D2-BE4F-7AF29E23687D}" srcOrd="1" destOrd="0" presId="urn:microsoft.com/office/officeart/2011/layout/CircleProcess"/>
    <dgm:cxn modelId="{028939B3-00AA-44F4-9E99-01AC1FA39895}" type="presOf" srcId="{11B30D5E-6468-47E7-81BE-F2B66EFFD0E8}" destId="{DA6CA2EA-791D-431B-8443-DBAD1205F1FA}" srcOrd="0" destOrd="0" presId="urn:microsoft.com/office/officeart/2011/layout/CircleProcess"/>
    <dgm:cxn modelId="{0DF96651-C975-4453-889D-B82B8C3480C3}" type="presParOf" srcId="{0C0F9843-AADF-4A17-BA93-B696B1AA16CE}" destId="{3262B3D5-2464-4E18-B292-AA7BDB720ECC}" srcOrd="0" destOrd="0" presId="urn:microsoft.com/office/officeart/2011/layout/CircleProcess"/>
    <dgm:cxn modelId="{5DC929BE-37D4-4CB8-9F6C-AAC864ABB9F6}" type="presParOf" srcId="{3262B3D5-2464-4E18-B292-AA7BDB720ECC}" destId="{CCF79A73-6D3B-4990-9F28-742BE4A2628E}" srcOrd="0" destOrd="0" presId="urn:microsoft.com/office/officeart/2011/layout/CircleProcess"/>
    <dgm:cxn modelId="{C994F4DD-2043-4BB8-8068-B9213A8F1E7D}" type="presParOf" srcId="{0C0F9843-AADF-4A17-BA93-B696B1AA16CE}" destId="{009A2029-8A78-4978-9C34-62A582448DB0}" srcOrd="1" destOrd="0" presId="urn:microsoft.com/office/officeart/2011/layout/CircleProcess"/>
    <dgm:cxn modelId="{7202595E-99E3-4A0B-915E-F7D025AF7CEA}" type="presParOf" srcId="{009A2029-8A78-4978-9C34-62A582448DB0}" destId="{CA20D966-D880-45E7-A13C-9DDC7FDAA5A4}" srcOrd="0" destOrd="0" presId="urn:microsoft.com/office/officeart/2011/layout/CircleProcess"/>
    <dgm:cxn modelId="{532BE62F-5A0D-4CD6-A7A2-5759488475EB}" type="presParOf" srcId="{0C0F9843-AADF-4A17-BA93-B696B1AA16CE}" destId="{BFD3EE4D-1DF3-4824-BB90-7254350C405E}" srcOrd="2" destOrd="0" presId="urn:microsoft.com/office/officeart/2011/layout/CircleProcess"/>
    <dgm:cxn modelId="{3A7670FA-E708-44A7-A211-3486711D9391}" type="presParOf" srcId="{0C0F9843-AADF-4A17-BA93-B696B1AA16CE}" destId="{AE0E3E4F-59F4-4915-8705-2139A62B6BEF}" srcOrd="3" destOrd="0" presId="urn:microsoft.com/office/officeart/2011/layout/CircleProcess"/>
    <dgm:cxn modelId="{590EEF04-4785-48F1-A5CE-C51A201473C8}" type="presParOf" srcId="{AE0E3E4F-59F4-4915-8705-2139A62B6BEF}" destId="{82796964-9F45-4815-97DA-18DAE635750C}" srcOrd="0" destOrd="0" presId="urn:microsoft.com/office/officeart/2011/layout/CircleProcess"/>
    <dgm:cxn modelId="{DCDCCD66-4D1E-4E76-A966-5527F9062E40}" type="presParOf" srcId="{0C0F9843-AADF-4A17-BA93-B696B1AA16CE}" destId="{496A324B-99AC-4113-BE04-4C718FB0423A}" srcOrd="4" destOrd="0" presId="urn:microsoft.com/office/officeart/2011/layout/CircleProcess"/>
    <dgm:cxn modelId="{3FBDF9D6-338C-488A-A699-7E41C8913994}" type="presParOf" srcId="{496A324B-99AC-4113-BE04-4C718FB0423A}" destId="{DA6CA2EA-791D-431B-8443-DBAD1205F1FA}" srcOrd="0" destOrd="0" presId="urn:microsoft.com/office/officeart/2011/layout/CircleProcess"/>
    <dgm:cxn modelId="{D0081F14-C69C-4930-9D97-8618B02B977B}" type="presParOf" srcId="{0C0F9843-AADF-4A17-BA93-B696B1AA16CE}" destId="{F9B0EF8C-65B0-45C3-AFDD-2A89D40DEF1B}" srcOrd="5" destOrd="0" presId="urn:microsoft.com/office/officeart/2011/layout/CircleProcess"/>
    <dgm:cxn modelId="{3423560B-F29C-4D03-9CC4-24BACF7D67BF}" type="presParOf" srcId="{0C0F9843-AADF-4A17-BA93-B696B1AA16CE}" destId="{EF0FAE67-EFB1-47E8-9198-2BC8BA43E51E}" srcOrd="6" destOrd="0" presId="urn:microsoft.com/office/officeart/2011/layout/CircleProcess"/>
    <dgm:cxn modelId="{AC5E1FFE-7F09-4E0E-B3EA-8D38387AF95E}" type="presParOf" srcId="{EF0FAE67-EFB1-47E8-9198-2BC8BA43E51E}" destId="{761F68FC-3B82-4FB5-A865-296FA21E099F}" srcOrd="0" destOrd="0" presId="urn:microsoft.com/office/officeart/2011/layout/CircleProcess"/>
    <dgm:cxn modelId="{6E27C2D5-0A43-419C-9934-1CBDE25F895F}" type="presParOf" srcId="{0C0F9843-AADF-4A17-BA93-B696B1AA16CE}" destId="{FE101BB1-A233-4AC1-BDA1-811976205DE3}" srcOrd="7" destOrd="0" presId="urn:microsoft.com/office/officeart/2011/layout/CircleProcess"/>
    <dgm:cxn modelId="{7D0B15D4-D27A-4B5A-8A5E-CB3D30F3781B}" type="presParOf" srcId="{FE101BB1-A233-4AC1-BDA1-811976205DE3}" destId="{2080F8BA-64C0-4595-A4CF-81F8D2514404}" srcOrd="0" destOrd="0" presId="urn:microsoft.com/office/officeart/2011/layout/CircleProcess"/>
    <dgm:cxn modelId="{5CCF4C75-08E6-4C38-BB87-74BF9D921C47}" type="presParOf" srcId="{0C0F9843-AADF-4A17-BA93-B696B1AA16CE}" destId="{CD07BDBC-6647-46D2-BE4F-7AF29E23687D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9DAACE-7271-0448-AB11-7AFC35C41F15}" type="doc">
      <dgm:prSet loTypeId="urn:microsoft.com/office/officeart/2005/8/layout/pyramid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14FDFAE-6949-A546-BA97-BFCDC0252F7F}">
      <dgm:prSet phldrT="[Text]" custT="1"/>
      <dgm:spPr/>
      <dgm:t>
        <a:bodyPr/>
        <a:lstStyle/>
        <a:p>
          <a:r>
            <a:rPr lang="en-US" sz="1100" b="1" dirty="0" err="1"/>
            <a:t>Perbaikan</a:t>
          </a:r>
          <a:r>
            <a:rPr lang="en-US" sz="1100" b="1" dirty="0"/>
            <a:t> proses </a:t>
          </a:r>
          <a:r>
            <a:rPr lang="en-US" sz="1100" b="1" dirty="0" err="1"/>
            <a:t>pengumpulan</a:t>
          </a:r>
          <a:r>
            <a:rPr lang="en-US" sz="1100" b="1" dirty="0"/>
            <a:t> data </a:t>
          </a:r>
          <a:r>
            <a:rPr lang="en-US" sz="1100" b="1" dirty="0" err="1"/>
            <a:t>melalui</a:t>
          </a:r>
          <a:r>
            <a:rPr lang="en-US" sz="1100" b="1" dirty="0"/>
            <a:t> </a:t>
          </a:r>
          <a:r>
            <a:rPr lang="en-US" sz="1100" b="1" dirty="0">
              <a:solidFill>
                <a:srgbClr val="000000"/>
              </a:solidFill>
            </a:rPr>
            <a:t>STANDARISASI</a:t>
          </a:r>
          <a:endParaRPr lang="en-US" sz="1100" dirty="0">
            <a:solidFill>
              <a:srgbClr val="000000"/>
            </a:solidFill>
          </a:endParaRPr>
        </a:p>
      </dgm:t>
    </dgm:pt>
    <dgm:pt modelId="{FB9EC514-0A12-9A41-AEE3-C05AF4E8BCE5}" type="parTrans" cxnId="{DDF00310-C2BF-F040-83A3-97331A440489}">
      <dgm:prSet/>
      <dgm:spPr/>
      <dgm:t>
        <a:bodyPr/>
        <a:lstStyle/>
        <a:p>
          <a:endParaRPr lang="en-US"/>
        </a:p>
      </dgm:t>
    </dgm:pt>
    <dgm:pt modelId="{778449F6-00A9-0F40-AEEC-4ED7BA8C9419}" type="sibTrans" cxnId="{DDF00310-C2BF-F040-83A3-97331A440489}">
      <dgm:prSet/>
      <dgm:spPr/>
      <dgm:t>
        <a:bodyPr/>
        <a:lstStyle/>
        <a:p>
          <a:endParaRPr lang="en-US"/>
        </a:p>
      </dgm:t>
    </dgm:pt>
    <dgm:pt modelId="{ABB94EAC-C014-3F41-BE62-E012BA5D6066}">
      <dgm:prSet phldrT="[Text]" custT="1"/>
      <dgm:spPr/>
      <dgm:t>
        <a:bodyPr/>
        <a:lstStyle/>
        <a:p>
          <a:r>
            <a:rPr lang="en-US" sz="1400" b="1" dirty="0">
              <a:solidFill>
                <a:srgbClr val="FFFFFF"/>
              </a:solidFill>
            </a:rPr>
            <a:t>KEBIJAKAN SATU DATA</a:t>
          </a:r>
        </a:p>
      </dgm:t>
    </dgm:pt>
    <dgm:pt modelId="{08C10749-5109-F14B-8361-4EE261D17218}" type="parTrans" cxnId="{2B5238AA-08AF-D544-89B2-8763D57F0945}">
      <dgm:prSet/>
      <dgm:spPr/>
      <dgm:t>
        <a:bodyPr/>
        <a:lstStyle/>
        <a:p>
          <a:endParaRPr lang="en-US"/>
        </a:p>
      </dgm:t>
    </dgm:pt>
    <dgm:pt modelId="{C8498EB7-054C-6943-9D12-5417142511E5}" type="sibTrans" cxnId="{2B5238AA-08AF-D544-89B2-8763D57F0945}">
      <dgm:prSet/>
      <dgm:spPr/>
      <dgm:t>
        <a:bodyPr/>
        <a:lstStyle/>
        <a:p>
          <a:endParaRPr lang="en-US"/>
        </a:p>
      </dgm:t>
    </dgm:pt>
    <dgm:pt modelId="{768A6C7E-5F46-8D4A-8F14-238A8073D177}">
      <dgm:prSet phldrT="[Text]" custT="1"/>
      <dgm:spPr/>
      <dgm:t>
        <a:bodyPr/>
        <a:lstStyle/>
        <a:p>
          <a:r>
            <a:rPr lang="id-ID" sz="1050" b="1" dirty="0"/>
            <a:t>Pemanfaatan d</a:t>
          </a:r>
          <a:r>
            <a:rPr lang="en-US" sz="1050" b="1" dirty="0" err="1"/>
            <a:t>ata</a:t>
          </a:r>
          <a:r>
            <a:rPr lang="en-US" sz="1050" b="1" dirty="0"/>
            <a:t> </a:t>
          </a:r>
          <a:r>
            <a:rPr lang="en-US" sz="1050" b="1" dirty="0" err="1"/>
            <a:t>utk</a:t>
          </a:r>
          <a:r>
            <a:rPr lang="en-US" sz="1050" b="1" dirty="0"/>
            <a:t> </a:t>
          </a:r>
          <a:r>
            <a:rPr lang="en-US" sz="1050" b="1" dirty="0" err="1"/>
            <a:t>pengambilan</a:t>
          </a:r>
          <a:r>
            <a:rPr lang="en-US" sz="1050" b="1" dirty="0"/>
            <a:t> </a:t>
          </a:r>
          <a:r>
            <a:rPr lang="en-US" sz="1050" b="1" dirty="0" err="1"/>
            <a:t>keputusan</a:t>
          </a:r>
          <a:r>
            <a:rPr lang="en-US" sz="1050" b="1" dirty="0"/>
            <a:t> </a:t>
          </a:r>
          <a:r>
            <a:rPr lang="en-US" sz="1050" b="1" dirty="0" err="1"/>
            <a:t>berdasar</a:t>
          </a:r>
          <a:r>
            <a:rPr lang="en-US" sz="1050" b="1" dirty="0"/>
            <a:t> </a:t>
          </a:r>
          <a:r>
            <a:rPr lang="en-US" sz="1050" b="1" dirty="0" err="1"/>
            <a:t>bukti</a:t>
          </a:r>
          <a:r>
            <a:rPr lang="en-US" sz="1050" b="1" dirty="0"/>
            <a:t> </a:t>
          </a:r>
          <a:r>
            <a:rPr lang="en-US" sz="1050" b="1" dirty="0">
              <a:solidFill>
                <a:srgbClr val="000000"/>
              </a:solidFill>
            </a:rPr>
            <a:t>AKUNTABILITAS</a:t>
          </a:r>
          <a:endParaRPr lang="en-US" sz="1050" dirty="0"/>
        </a:p>
      </dgm:t>
    </dgm:pt>
    <dgm:pt modelId="{F3004F1C-C39A-B347-8912-14147CC55603}" type="parTrans" cxnId="{58EAF11B-B788-9E4A-B626-3EA3B7FA479E}">
      <dgm:prSet/>
      <dgm:spPr/>
      <dgm:t>
        <a:bodyPr/>
        <a:lstStyle/>
        <a:p>
          <a:endParaRPr lang="en-US"/>
        </a:p>
      </dgm:t>
    </dgm:pt>
    <dgm:pt modelId="{A2DD479C-BB3E-A54A-8638-755782029EB0}" type="sibTrans" cxnId="{58EAF11B-B788-9E4A-B626-3EA3B7FA479E}">
      <dgm:prSet/>
      <dgm:spPr/>
      <dgm:t>
        <a:bodyPr/>
        <a:lstStyle/>
        <a:p>
          <a:endParaRPr lang="en-US"/>
        </a:p>
      </dgm:t>
    </dgm:pt>
    <dgm:pt modelId="{DCBC3213-055E-BE43-B33F-5865BBD55ED5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 err="1"/>
            <a:t>Berbagi</a:t>
          </a:r>
          <a:r>
            <a:rPr lang="en-US" sz="1100" dirty="0"/>
            <a:t> </a:t>
          </a:r>
          <a:r>
            <a:rPr lang="en-US" sz="1100" dirty="0" err="1"/>
            <a:t>pakai</a:t>
          </a:r>
          <a:r>
            <a:rPr lang="en-US" sz="1100" dirty="0"/>
            <a:t> data </a:t>
          </a:r>
          <a:r>
            <a:rPr lang="en-US" sz="1100" dirty="0" err="1"/>
            <a:t>melalui</a:t>
          </a:r>
          <a:r>
            <a:rPr lang="en-US" sz="1100" dirty="0"/>
            <a:t> </a:t>
          </a:r>
          <a:r>
            <a:rPr lang="en-US" sz="1100" b="1" dirty="0">
              <a:solidFill>
                <a:schemeClr val="tx1"/>
              </a:solidFill>
            </a:rPr>
            <a:t>INTEROPERA BILITAS</a:t>
          </a:r>
        </a:p>
      </dgm:t>
    </dgm:pt>
    <dgm:pt modelId="{85EE8E2E-9542-D945-8F0A-C9AC46839F8A}" type="sibTrans" cxnId="{DE56C9AC-4438-3643-B528-E5B0ECF0667E}">
      <dgm:prSet/>
      <dgm:spPr/>
      <dgm:t>
        <a:bodyPr/>
        <a:lstStyle/>
        <a:p>
          <a:endParaRPr lang="en-US"/>
        </a:p>
      </dgm:t>
    </dgm:pt>
    <dgm:pt modelId="{FDE55172-2BA7-D24A-8FF2-34A8CC6C0051}" type="parTrans" cxnId="{DE56C9AC-4438-3643-B528-E5B0ECF0667E}">
      <dgm:prSet/>
      <dgm:spPr/>
      <dgm:t>
        <a:bodyPr/>
        <a:lstStyle/>
        <a:p>
          <a:endParaRPr lang="en-US"/>
        </a:p>
      </dgm:t>
    </dgm:pt>
    <dgm:pt modelId="{1941E3E8-3605-814E-911C-DBF2DC654D66}" type="pres">
      <dgm:prSet presAssocID="{C39DAACE-7271-0448-AB11-7AFC35C41F15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9F1F06-1009-294A-B8F7-45B64E9354C0}" type="pres">
      <dgm:prSet presAssocID="{C39DAACE-7271-0448-AB11-7AFC35C41F15}" presName="triangle1" presStyleLbl="node1" presStyleIdx="0" presStyleCnt="4" custScaleX="1109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113DB2-EE4B-C541-85BD-2E21F208B1C2}" type="pres">
      <dgm:prSet presAssocID="{C39DAACE-7271-0448-AB11-7AFC35C41F15}" presName="triangle2" presStyleLbl="node1" presStyleIdx="1" presStyleCnt="4" custScaleX="127774" custLinFactNeighborX="-4623" custLinFactNeighborY="-15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F08E4-D465-814D-8C24-15D4000CA785}" type="pres">
      <dgm:prSet presAssocID="{C39DAACE-7271-0448-AB11-7AFC35C41F15}" presName="triangle3" presStyleLbl="node1" presStyleIdx="2" presStyleCnt="4" custScaleX="108356" custScaleY="99618" custLinFactNeighborX="-379" custLinFactNeighborY="-17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F7064A-04D5-E948-8BEB-83C03A0E24B5}" type="pres">
      <dgm:prSet presAssocID="{C39DAACE-7271-0448-AB11-7AFC35C41F15}" presName="triangle4" presStyleLbl="node1" presStyleIdx="3" presStyleCnt="4" custScaleX="108840" custLinFactNeighborX="3005" custLinFactNeighborY="-15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4DFA79-CE4F-451B-A571-941DA46CB73A}" type="presOf" srcId="{DCBC3213-055E-BE43-B33F-5865BBD55ED5}" destId="{949F1F06-1009-294A-B8F7-45B64E9354C0}" srcOrd="0" destOrd="0" presId="urn:microsoft.com/office/officeart/2005/8/layout/pyramid4"/>
    <dgm:cxn modelId="{E9630BB3-3526-469E-9F5F-80DAA6472830}" type="presOf" srcId="{C39DAACE-7271-0448-AB11-7AFC35C41F15}" destId="{1941E3E8-3605-814E-911C-DBF2DC654D66}" srcOrd="0" destOrd="0" presId="urn:microsoft.com/office/officeart/2005/8/layout/pyramid4"/>
    <dgm:cxn modelId="{DDF00310-C2BF-F040-83A3-97331A440489}" srcId="{C39DAACE-7271-0448-AB11-7AFC35C41F15}" destId="{E14FDFAE-6949-A546-BA97-BFCDC0252F7F}" srcOrd="1" destOrd="0" parTransId="{FB9EC514-0A12-9A41-AEE3-C05AF4E8BCE5}" sibTransId="{778449F6-00A9-0F40-AEEC-4ED7BA8C9419}"/>
    <dgm:cxn modelId="{DE56C9AC-4438-3643-B528-E5B0ECF0667E}" srcId="{C39DAACE-7271-0448-AB11-7AFC35C41F15}" destId="{DCBC3213-055E-BE43-B33F-5865BBD55ED5}" srcOrd="0" destOrd="0" parTransId="{FDE55172-2BA7-D24A-8FF2-34A8CC6C0051}" sibTransId="{85EE8E2E-9542-D945-8F0A-C9AC46839F8A}"/>
    <dgm:cxn modelId="{286FBFD0-8D36-4A2A-BA5C-C4C91B2677E8}" type="presOf" srcId="{ABB94EAC-C014-3F41-BE62-E012BA5D6066}" destId="{D6FF08E4-D465-814D-8C24-15D4000CA785}" srcOrd="0" destOrd="0" presId="urn:microsoft.com/office/officeart/2005/8/layout/pyramid4"/>
    <dgm:cxn modelId="{2B5238AA-08AF-D544-89B2-8763D57F0945}" srcId="{C39DAACE-7271-0448-AB11-7AFC35C41F15}" destId="{ABB94EAC-C014-3F41-BE62-E012BA5D6066}" srcOrd="2" destOrd="0" parTransId="{08C10749-5109-F14B-8361-4EE261D17218}" sibTransId="{C8498EB7-054C-6943-9D12-5417142511E5}"/>
    <dgm:cxn modelId="{2BFE2083-C920-47A1-A658-2EFC7F8CB9E3}" type="presOf" srcId="{768A6C7E-5F46-8D4A-8F14-238A8073D177}" destId="{DFF7064A-04D5-E948-8BEB-83C03A0E24B5}" srcOrd="0" destOrd="0" presId="urn:microsoft.com/office/officeart/2005/8/layout/pyramid4"/>
    <dgm:cxn modelId="{58EAF11B-B788-9E4A-B626-3EA3B7FA479E}" srcId="{C39DAACE-7271-0448-AB11-7AFC35C41F15}" destId="{768A6C7E-5F46-8D4A-8F14-238A8073D177}" srcOrd="3" destOrd="0" parTransId="{F3004F1C-C39A-B347-8912-14147CC55603}" sibTransId="{A2DD479C-BB3E-A54A-8638-755782029EB0}"/>
    <dgm:cxn modelId="{0762162A-0240-4BFE-8097-1B3AF7DEA702}" type="presOf" srcId="{E14FDFAE-6949-A546-BA97-BFCDC0252F7F}" destId="{03113DB2-EE4B-C541-85BD-2E21F208B1C2}" srcOrd="0" destOrd="0" presId="urn:microsoft.com/office/officeart/2005/8/layout/pyramid4"/>
    <dgm:cxn modelId="{C5B0CA16-CB65-413B-9B03-7AB472DEA20E}" type="presParOf" srcId="{1941E3E8-3605-814E-911C-DBF2DC654D66}" destId="{949F1F06-1009-294A-B8F7-45B64E9354C0}" srcOrd="0" destOrd="0" presId="urn:microsoft.com/office/officeart/2005/8/layout/pyramid4"/>
    <dgm:cxn modelId="{639D0AB0-029E-429B-9996-5548A4700E80}" type="presParOf" srcId="{1941E3E8-3605-814E-911C-DBF2DC654D66}" destId="{03113DB2-EE4B-C541-85BD-2E21F208B1C2}" srcOrd="1" destOrd="0" presId="urn:microsoft.com/office/officeart/2005/8/layout/pyramid4"/>
    <dgm:cxn modelId="{283F6463-D14D-4B30-9B5C-216F8D4CA4BA}" type="presParOf" srcId="{1941E3E8-3605-814E-911C-DBF2DC654D66}" destId="{D6FF08E4-D465-814D-8C24-15D4000CA785}" srcOrd="2" destOrd="0" presId="urn:microsoft.com/office/officeart/2005/8/layout/pyramid4"/>
    <dgm:cxn modelId="{72921172-6756-4D9B-9216-20B916A6B75A}" type="presParOf" srcId="{1941E3E8-3605-814E-911C-DBF2DC654D66}" destId="{DFF7064A-04D5-E948-8BEB-83C03A0E24B5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111AE0-A4EE-5542-88D4-DE2B7EB3E073}" type="doc">
      <dgm:prSet loTypeId="urn:microsoft.com/office/officeart/2005/8/layout/hChevron3" loCatId="" qsTypeId="urn:microsoft.com/office/officeart/2005/8/quickstyle/simple4" qsCatId="simple" csTypeId="urn:microsoft.com/office/officeart/2005/8/colors/accent2_3" csCatId="accent2" phldr="1"/>
      <dgm:spPr/>
    </dgm:pt>
    <dgm:pt modelId="{1E929C8F-8E64-E44E-8A2E-5F6E775D177E}">
      <dgm:prSet phldrT="[Text]"/>
      <dgm:spPr/>
      <dgm:t>
        <a:bodyPr/>
        <a:lstStyle/>
        <a:p>
          <a:r>
            <a:rPr lang="en-US" dirty="0" err="1">
              <a:latin typeface="Impact" panose="020B0806030902050204" pitchFamily="34" charset="0"/>
              <a:cs typeface="Al Bayan Plain" pitchFamily="2" charset="-78"/>
            </a:rPr>
            <a:t>Pasien</a:t>
          </a:r>
          <a:endParaRPr lang="en-US" dirty="0">
            <a:latin typeface="Impact" panose="020B0806030902050204" pitchFamily="34" charset="0"/>
            <a:cs typeface="Al Bayan Plain" pitchFamily="2" charset="-78"/>
          </a:endParaRPr>
        </a:p>
      </dgm:t>
    </dgm:pt>
    <dgm:pt modelId="{368CF51C-4EE5-2040-ADF7-2D3A0856DB78}" type="parTrans" cxnId="{280B70E4-EBEA-924D-A315-AF6FD8FA0AC9}">
      <dgm:prSet/>
      <dgm:spPr/>
      <dgm:t>
        <a:bodyPr/>
        <a:lstStyle/>
        <a:p>
          <a:endParaRPr lang="en-US"/>
        </a:p>
      </dgm:t>
    </dgm:pt>
    <dgm:pt modelId="{FFE07D7D-7EAB-C04F-BE50-25FD5EF35481}" type="sibTrans" cxnId="{280B70E4-EBEA-924D-A315-AF6FD8FA0AC9}">
      <dgm:prSet/>
      <dgm:spPr/>
      <dgm:t>
        <a:bodyPr/>
        <a:lstStyle/>
        <a:p>
          <a:endParaRPr lang="en-US"/>
        </a:p>
      </dgm:t>
    </dgm:pt>
    <dgm:pt modelId="{005727FB-12FD-B441-B43B-CC257B8AB114}">
      <dgm:prSet phldrT="[Text]"/>
      <dgm:spPr/>
      <dgm:t>
        <a:bodyPr/>
        <a:lstStyle/>
        <a:p>
          <a:r>
            <a:rPr lang="en-US" dirty="0" err="1">
              <a:latin typeface="Impact" panose="020B0806030902050204" pitchFamily="34" charset="0"/>
            </a:rPr>
            <a:t>Pendaftaran</a:t>
          </a:r>
          <a:endParaRPr lang="en-US" dirty="0">
            <a:latin typeface="Impact" panose="020B0806030902050204" pitchFamily="34" charset="0"/>
          </a:endParaRPr>
        </a:p>
      </dgm:t>
    </dgm:pt>
    <dgm:pt modelId="{12237513-C85F-7346-A147-2E47E436540F}" type="parTrans" cxnId="{E606F710-1B9F-4B4C-9957-DB729AF52D08}">
      <dgm:prSet/>
      <dgm:spPr/>
      <dgm:t>
        <a:bodyPr/>
        <a:lstStyle/>
        <a:p>
          <a:endParaRPr lang="en-US"/>
        </a:p>
      </dgm:t>
    </dgm:pt>
    <dgm:pt modelId="{1F025F7F-53D6-544D-A3B0-E38BA94DFBB2}" type="sibTrans" cxnId="{E606F710-1B9F-4B4C-9957-DB729AF52D08}">
      <dgm:prSet/>
      <dgm:spPr/>
      <dgm:t>
        <a:bodyPr/>
        <a:lstStyle/>
        <a:p>
          <a:endParaRPr lang="en-US"/>
        </a:p>
      </dgm:t>
    </dgm:pt>
    <dgm:pt modelId="{06EC6FD9-3294-B944-8AF9-09EEF7CFB52B}">
      <dgm:prSet phldrT="[Text]"/>
      <dgm:spPr/>
      <dgm:t>
        <a:bodyPr/>
        <a:lstStyle/>
        <a:p>
          <a:r>
            <a:rPr lang="en-US" dirty="0" err="1">
              <a:latin typeface="Impact" panose="020B0806030902050204" pitchFamily="34" charset="0"/>
            </a:rPr>
            <a:t>Poli</a:t>
          </a:r>
          <a:endParaRPr lang="en-US" dirty="0">
            <a:latin typeface="Impact" panose="020B0806030902050204" pitchFamily="34" charset="0"/>
          </a:endParaRPr>
        </a:p>
      </dgm:t>
    </dgm:pt>
    <dgm:pt modelId="{74082CB4-80F5-EF40-9204-D3A7B6938FE2}" type="parTrans" cxnId="{F63D5712-B1D0-B54F-8AD3-FEB3A1B14B2B}">
      <dgm:prSet/>
      <dgm:spPr/>
      <dgm:t>
        <a:bodyPr/>
        <a:lstStyle/>
        <a:p>
          <a:endParaRPr lang="en-US"/>
        </a:p>
      </dgm:t>
    </dgm:pt>
    <dgm:pt modelId="{BFBD71F8-2069-5745-9A7D-878D5A291C9A}" type="sibTrans" cxnId="{F63D5712-B1D0-B54F-8AD3-FEB3A1B14B2B}">
      <dgm:prSet/>
      <dgm:spPr/>
      <dgm:t>
        <a:bodyPr/>
        <a:lstStyle/>
        <a:p>
          <a:endParaRPr lang="en-US"/>
        </a:p>
      </dgm:t>
    </dgm:pt>
    <dgm:pt modelId="{90F4B946-6B1E-6145-8803-A5D9BE4C36B2}">
      <dgm:prSet/>
      <dgm:spPr/>
      <dgm:t>
        <a:bodyPr/>
        <a:lstStyle/>
        <a:p>
          <a:r>
            <a:rPr lang="en-US" dirty="0" err="1">
              <a:latin typeface="Impact" panose="020B0806030902050204" pitchFamily="34" charset="0"/>
            </a:rPr>
            <a:t>Apotek</a:t>
          </a:r>
          <a:endParaRPr lang="en-US" dirty="0">
            <a:latin typeface="Impact" panose="020B0806030902050204" pitchFamily="34" charset="0"/>
          </a:endParaRPr>
        </a:p>
      </dgm:t>
    </dgm:pt>
    <dgm:pt modelId="{A5DBCAFE-066F-3243-A107-24D904A55CE3}" type="parTrans" cxnId="{0D884E49-CDE7-A041-942C-72DE13BFC2A3}">
      <dgm:prSet/>
      <dgm:spPr/>
      <dgm:t>
        <a:bodyPr/>
        <a:lstStyle/>
        <a:p>
          <a:endParaRPr lang="en-US"/>
        </a:p>
      </dgm:t>
    </dgm:pt>
    <dgm:pt modelId="{6755AC32-9847-6249-A9F5-CCB69384C8BF}" type="sibTrans" cxnId="{0D884E49-CDE7-A041-942C-72DE13BFC2A3}">
      <dgm:prSet/>
      <dgm:spPr/>
      <dgm:t>
        <a:bodyPr/>
        <a:lstStyle/>
        <a:p>
          <a:endParaRPr lang="en-US"/>
        </a:p>
      </dgm:t>
    </dgm:pt>
    <dgm:pt modelId="{AE5B8837-2A60-3E41-BEBC-5DDCA5CA3890}">
      <dgm:prSet/>
      <dgm:spPr/>
      <dgm:t>
        <a:bodyPr/>
        <a:lstStyle/>
        <a:p>
          <a:r>
            <a:rPr lang="en-US" dirty="0" err="1">
              <a:latin typeface="Impact" panose="020B0806030902050204" pitchFamily="34" charset="0"/>
            </a:rPr>
            <a:t>Kasir</a:t>
          </a:r>
          <a:endParaRPr lang="en-US" dirty="0">
            <a:latin typeface="Impact" panose="020B0806030902050204" pitchFamily="34" charset="0"/>
          </a:endParaRPr>
        </a:p>
      </dgm:t>
    </dgm:pt>
    <dgm:pt modelId="{AD28CAC9-CA96-6342-A8FE-CD7C1977EE92}" type="parTrans" cxnId="{9E1730F1-8F74-D148-9B41-0BFB4EA01641}">
      <dgm:prSet/>
      <dgm:spPr/>
      <dgm:t>
        <a:bodyPr/>
        <a:lstStyle/>
        <a:p>
          <a:endParaRPr lang="en-US"/>
        </a:p>
      </dgm:t>
    </dgm:pt>
    <dgm:pt modelId="{A8FBEA7F-0463-3D44-BF18-4F79F95B9379}" type="sibTrans" cxnId="{9E1730F1-8F74-D148-9B41-0BFB4EA01641}">
      <dgm:prSet/>
      <dgm:spPr/>
      <dgm:t>
        <a:bodyPr/>
        <a:lstStyle/>
        <a:p>
          <a:endParaRPr lang="en-US"/>
        </a:p>
      </dgm:t>
    </dgm:pt>
    <dgm:pt modelId="{F46D7BCA-87D7-3046-AC9D-6199312EEAAC}" type="pres">
      <dgm:prSet presAssocID="{D9111AE0-A4EE-5542-88D4-DE2B7EB3E073}" presName="Name0" presStyleCnt="0">
        <dgm:presLayoutVars>
          <dgm:dir/>
          <dgm:resizeHandles val="exact"/>
        </dgm:presLayoutVars>
      </dgm:prSet>
      <dgm:spPr/>
    </dgm:pt>
    <dgm:pt modelId="{859DAE92-6068-D34A-BAF9-2E31849DB97B}" type="pres">
      <dgm:prSet presAssocID="{1E929C8F-8E64-E44E-8A2E-5F6E775D177E}" presName="parTxOnly" presStyleLbl="node1" presStyleIdx="0" presStyleCnt="5" custLinFactNeighborX="-256" custLinFactNeighborY="-11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C4925-6A22-7345-BD4D-B679FC9A432E}" type="pres">
      <dgm:prSet presAssocID="{FFE07D7D-7EAB-C04F-BE50-25FD5EF35481}" presName="parSpace" presStyleCnt="0"/>
      <dgm:spPr/>
    </dgm:pt>
    <dgm:pt modelId="{1B732E90-3CCB-E54C-BF7A-29ACCE2D6995}" type="pres">
      <dgm:prSet presAssocID="{005727FB-12FD-B441-B43B-CC257B8AB114}" presName="parTxOnly" presStyleLbl="node1" presStyleIdx="1" presStyleCnt="5" custLinFactNeighborY="-8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D2DCF7-8472-6841-BCFD-0A55EEB46D4F}" type="pres">
      <dgm:prSet presAssocID="{1F025F7F-53D6-544D-A3B0-E38BA94DFBB2}" presName="parSpace" presStyleCnt="0"/>
      <dgm:spPr/>
    </dgm:pt>
    <dgm:pt modelId="{14ACADD7-D6F5-AC4A-8727-3E33E973BD44}" type="pres">
      <dgm:prSet presAssocID="{06EC6FD9-3294-B944-8AF9-09EEF7CFB52B}" presName="parTxOnly" presStyleLbl="node1" presStyleIdx="2" presStyleCnt="5" custLinFactNeighborY="-12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5A7F3E-5AAF-FE4F-A923-C06D6B3D405C}" type="pres">
      <dgm:prSet presAssocID="{BFBD71F8-2069-5745-9A7D-878D5A291C9A}" presName="parSpace" presStyleCnt="0"/>
      <dgm:spPr/>
    </dgm:pt>
    <dgm:pt modelId="{9DB424C4-D1D7-7C41-AD69-EC0E3841D963}" type="pres">
      <dgm:prSet presAssocID="{90F4B946-6B1E-6145-8803-A5D9BE4C36B2}" presName="parTxOnly" presStyleLbl="node1" presStyleIdx="3" presStyleCnt="5" custLinFactNeighborY="-7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C7A3EB-5886-8743-9CBA-2A9A45F49BB2}" type="pres">
      <dgm:prSet presAssocID="{6755AC32-9847-6249-A9F5-CCB69384C8BF}" presName="parSpace" presStyleCnt="0"/>
      <dgm:spPr/>
    </dgm:pt>
    <dgm:pt modelId="{340F8457-DA15-4743-A96E-A1259C74A120}" type="pres">
      <dgm:prSet presAssocID="{AE5B8837-2A60-3E41-BEBC-5DDCA5CA3890}" presName="parTxOnly" presStyleLbl="node1" presStyleIdx="4" presStyleCnt="5" custLinFactNeighborY="-11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1730F1-8F74-D148-9B41-0BFB4EA01641}" srcId="{D9111AE0-A4EE-5542-88D4-DE2B7EB3E073}" destId="{AE5B8837-2A60-3E41-BEBC-5DDCA5CA3890}" srcOrd="4" destOrd="0" parTransId="{AD28CAC9-CA96-6342-A8FE-CD7C1977EE92}" sibTransId="{A8FBEA7F-0463-3D44-BF18-4F79F95B9379}"/>
    <dgm:cxn modelId="{41794058-A059-466B-BC00-B8BCF8CCDF79}" type="presOf" srcId="{06EC6FD9-3294-B944-8AF9-09EEF7CFB52B}" destId="{14ACADD7-D6F5-AC4A-8727-3E33E973BD44}" srcOrd="0" destOrd="0" presId="urn:microsoft.com/office/officeart/2005/8/layout/hChevron3"/>
    <dgm:cxn modelId="{F63D5712-B1D0-B54F-8AD3-FEB3A1B14B2B}" srcId="{D9111AE0-A4EE-5542-88D4-DE2B7EB3E073}" destId="{06EC6FD9-3294-B944-8AF9-09EEF7CFB52B}" srcOrd="2" destOrd="0" parTransId="{74082CB4-80F5-EF40-9204-D3A7B6938FE2}" sibTransId="{BFBD71F8-2069-5745-9A7D-878D5A291C9A}"/>
    <dgm:cxn modelId="{0D884E49-CDE7-A041-942C-72DE13BFC2A3}" srcId="{D9111AE0-A4EE-5542-88D4-DE2B7EB3E073}" destId="{90F4B946-6B1E-6145-8803-A5D9BE4C36B2}" srcOrd="3" destOrd="0" parTransId="{A5DBCAFE-066F-3243-A107-24D904A55CE3}" sibTransId="{6755AC32-9847-6249-A9F5-CCB69384C8BF}"/>
    <dgm:cxn modelId="{70B0C01F-05B8-44C8-A78D-B477B97D023E}" type="presOf" srcId="{1E929C8F-8E64-E44E-8A2E-5F6E775D177E}" destId="{859DAE92-6068-D34A-BAF9-2E31849DB97B}" srcOrd="0" destOrd="0" presId="urn:microsoft.com/office/officeart/2005/8/layout/hChevron3"/>
    <dgm:cxn modelId="{0B1D1AAA-F2CA-4661-9D6F-91B4E19D4445}" type="presOf" srcId="{D9111AE0-A4EE-5542-88D4-DE2B7EB3E073}" destId="{F46D7BCA-87D7-3046-AC9D-6199312EEAAC}" srcOrd="0" destOrd="0" presId="urn:microsoft.com/office/officeart/2005/8/layout/hChevron3"/>
    <dgm:cxn modelId="{0C9E48BA-B59B-411E-A7EA-33570650926D}" type="presOf" srcId="{005727FB-12FD-B441-B43B-CC257B8AB114}" destId="{1B732E90-3CCB-E54C-BF7A-29ACCE2D6995}" srcOrd="0" destOrd="0" presId="urn:microsoft.com/office/officeart/2005/8/layout/hChevron3"/>
    <dgm:cxn modelId="{98DC71EF-FBC0-4724-854C-FB77FD13EF82}" type="presOf" srcId="{AE5B8837-2A60-3E41-BEBC-5DDCA5CA3890}" destId="{340F8457-DA15-4743-A96E-A1259C74A120}" srcOrd="0" destOrd="0" presId="urn:microsoft.com/office/officeart/2005/8/layout/hChevron3"/>
    <dgm:cxn modelId="{E606F710-1B9F-4B4C-9957-DB729AF52D08}" srcId="{D9111AE0-A4EE-5542-88D4-DE2B7EB3E073}" destId="{005727FB-12FD-B441-B43B-CC257B8AB114}" srcOrd="1" destOrd="0" parTransId="{12237513-C85F-7346-A147-2E47E436540F}" sibTransId="{1F025F7F-53D6-544D-A3B0-E38BA94DFBB2}"/>
    <dgm:cxn modelId="{280B70E4-EBEA-924D-A315-AF6FD8FA0AC9}" srcId="{D9111AE0-A4EE-5542-88D4-DE2B7EB3E073}" destId="{1E929C8F-8E64-E44E-8A2E-5F6E775D177E}" srcOrd="0" destOrd="0" parTransId="{368CF51C-4EE5-2040-ADF7-2D3A0856DB78}" sibTransId="{FFE07D7D-7EAB-C04F-BE50-25FD5EF35481}"/>
    <dgm:cxn modelId="{ACB7D41A-F351-4385-A110-AD3AAE74AF1A}" type="presOf" srcId="{90F4B946-6B1E-6145-8803-A5D9BE4C36B2}" destId="{9DB424C4-D1D7-7C41-AD69-EC0E3841D963}" srcOrd="0" destOrd="0" presId="urn:microsoft.com/office/officeart/2005/8/layout/hChevron3"/>
    <dgm:cxn modelId="{F3F31A04-97F4-489F-9D93-3FFA7722A256}" type="presParOf" srcId="{F46D7BCA-87D7-3046-AC9D-6199312EEAAC}" destId="{859DAE92-6068-D34A-BAF9-2E31849DB97B}" srcOrd="0" destOrd="0" presId="urn:microsoft.com/office/officeart/2005/8/layout/hChevron3"/>
    <dgm:cxn modelId="{B1C3A18F-A2E0-40D6-A9FB-6BCA949CE20B}" type="presParOf" srcId="{F46D7BCA-87D7-3046-AC9D-6199312EEAAC}" destId="{85BC4925-6A22-7345-BD4D-B679FC9A432E}" srcOrd="1" destOrd="0" presId="urn:microsoft.com/office/officeart/2005/8/layout/hChevron3"/>
    <dgm:cxn modelId="{ACCDD5BD-8472-4B7B-B8C6-D5BDAF04B804}" type="presParOf" srcId="{F46D7BCA-87D7-3046-AC9D-6199312EEAAC}" destId="{1B732E90-3CCB-E54C-BF7A-29ACCE2D6995}" srcOrd="2" destOrd="0" presId="urn:microsoft.com/office/officeart/2005/8/layout/hChevron3"/>
    <dgm:cxn modelId="{EBA3F873-CBE7-4511-BDEC-7EA89BB87CC7}" type="presParOf" srcId="{F46D7BCA-87D7-3046-AC9D-6199312EEAAC}" destId="{05D2DCF7-8472-6841-BCFD-0A55EEB46D4F}" srcOrd="3" destOrd="0" presId="urn:microsoft.com/office/officeart/2005/8/layout/hChevron3"/>
    <dgm:cxn modelId="{FA9EFF12-094C-4B45-B60B-4261580F60F4}" type="presParOf" srcId="{F46D7BCA-87D7-3046-AC9D-6199312EEAAC}" destId="{14ACADD7-D6F5-AC4A-8727-3E33E973BD44}" srcOrd="4" destOrd="0" presId="urn:microsoft.com/office/officeart/2005/8/layout/hChevron3"/>
    <dgm:cxn modelId="{7323257F-2D50-4877-9429-17DFE6B765B7}" type="presParOf" srcId="{F46D7BCA-87D7-3046-AC9D-6199312EEAAC}" destId="{455A7F3E-5AAF-FE4F-A923-C06D6B3D405C}" srcOrd="5" destOrd="0" presId="urn:microsoft.com/office/officeart/2005/8/layout/hChevron3"/>
    <dgm:cxn modelId="{1EBB175C-8150-4F18-BDDB-B472E844623E}" type="presParOf" srcId="{F46D7BCA-87D7-3046-AC9D-6199312EEAAC}" destId="{9DB424C4-D1D7-7C41-AD69-EC0E3841D963}" srcOrd="6" destOrd="0" presId="urn:microsoft.com/office/officeart/2005/8/layout/hChevron3"/>
    <dgm:cxn modelId="{6428AC45-0224-455A-8E00-7824239A0EC4}" type="presParOf" srcId="{F46D7BCA-87D7-3046-AC9D-6199312EEAAC}" destId="{C9C7A3EB-5886-8743-9CBA-2A9A45F49BB2}" srcOrd="7" destOrd="0" presId="urn:microsoft.com/office/officeart/2005/8/layout/hChevron3"/>
    <dgm:cxn modelId="{A5640BC4-5519-448C-AAEC-D3614D15F698}" type="presParOf" srcId="{F46D7BCA-87D7-3046-AC9D-6199312EEAAC}" destId="{340F8457-DA15-4743-A96E-A1259C74A120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79A73-6D3B-4990-9F28-742BE4A2628E}">
      <dsp:nvSpPr>
        <dsp:cNvPr id="0" name=""/>
        <dsp:cNvSpPr/>
      </dsp:nvSpPr>
      <dsp:spPr>
        <a:xfrm>
          <a:off x="5353251" y="655706"/>
          <a:ext cx="1736951" cy="173727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0D966-D880-45E7-A13C-9DDC7FDAA5A4}">
      <dsp:nvSpPr>
        <dsp:cNvPr id="0" name=""/>
        <dsp:cNvSpPr/>
      </dsp:nvSpPr>
      <dsp:spPr>
        <a:xfrm>
          <a:off x="5410923" y="713626"/>
          <a:ext cx="1621607" cy="162143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Peningkatan</a:t>
          </a:r>
          <a:r>
            <a:rPr lang="en-ID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D" sz="1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Pemanfaatan</a:t>
          </a:r>
          <a:r>
            <a:rPr lang="en-ID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 Data &amp; </a:t>
          </a:r>
          <a:r>
            <a:rPr lang="en-ID" sz="1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Informasi</a:t>
          </a:r>
          <a:endParaRPr lang="id-ID" sz="1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642743" y="945303"/>
        <a:ext cx="1157967" cy="1158080"/>
      </dsp:txXfrm>
    </dsp:sp>
    <dsp:sp modelId="{82796964-9F45-4815-97DA-18DAE635750C}">
      <dsp:nvSpPr>
        <dsp:cNvPr id="0" name=""/>
        <dsp:cNvSpPr/>
      </dsp:nvSpPr>
      <dsp:spPr>
        <a:xfrm rot="2700000">
          <a:off x="3560154" y="657807"/>
          <a:ext cx="1732767" cy="1732767"/>
        </a:xfrm>
        <a:prstGeom prst="teardrop">
          <a:avLst>
            <a:gd name="adj" fmla="val 10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CA2EA-791D-431B-8443-DBAD1205F1FA}">
      <dsp:nvSpPr>
        <dsp:cNvPr id="0" name=""/>
        <dsp:cNvSpPr/>
      </dsp:nvSpPr>
      <dsp:spPr>
        <a:xfrm>
          <a:off x="3615734" y="713626"/>
          <a:ext cx="1621607" cy="162143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Optimalisasi</a:t>
          </a:r>
          <a:r>
            <a:rPr lang="en-ID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D" sz="1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Aliran</a:t>
          </a:r>
          <a:r>
            <a:rPr lang="en-ID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 dan </a:t>
          </a:r>
          <a:r>
            <a:rPr lang="en-ID" sz="1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Integrasi</a:t>
          </a:r>
          <a:r>
            <a:rPr lang="en-ID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 Data</a:t>
          </a:r>
          <a:endParaRPr lang="id-ID" sz="1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847554" y="945303"/>
        <a:ext cx="1157967" cy="1158080"/>
      </dsp:txXfrm>
    </dsp:sp>
    <dsp:sp modelId="{761F68FC-3B82-4FB5-A865-296FA21E099F}">
      <dsp:nvSpPr>
        <dsp:cNvPr id="0" name=""/>
        <dsp:cNvSpPr/>
      </dsp:nvSpPr>
      <dsp:spPr>
        <a:xfrm rot="2700000">
          <a:off x="1764965" y="657807"/>
          <a:ext cx="1732767" cy="1732767"/>
        </a:xfrm>
        <a:prstGeom prst="teardrop">
          <a:avLst>
            <a:gd name="adj" fmla="val 10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80F8BA-64C0-4595-A4CF-81F8D2514404}">
      <dsp:nvSpPr>
        <dsp:cNvPr id="0" name=""/>
        <dsp:cNvSpPr/>
      </dsp:nvSpPr>
      <dsp:spPr>
        <a:xfrm>
          <a:off x="1820545" y="713626"/>
          <a:ext cx="1621607" cy="162143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Penataan</a:t>
          </a:r>
          <a:r>
            <a:rPr lang="en-ID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 Data </a:t>
          </a:r>
          <a:r>
            <a:rPr lang="en-ID" sz="1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Transaksi</a:t>
          </a:r>
          <a:r>
            <a:rPr lang="en-ID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 di </a:t>
          </a:r>
          <a:r>
            <a:rPr lang="en-ID" sz="14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Fasyankes</a:t>
          </a:r>
          <a:endParaRPr lang="id-ID" sz="1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052365" y="945303"/>
        <a:ext cx="1157967" cy="1158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F1F06-1009-294A-B8F7-45B64E9354C0}">
      <dsp:nvSpPr>
        <dsp:cNvPr id="0" name=""/>
        <dsp:cNvSpPr/>
      </dsp:nvSpPr>
      <dsp:spPr>
        <a:xfrm>
          <a:off x="2663938" y="0"/>
          <a:ext cx="2272620" cy="2047719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100" kern="1200" dirty="0" err="1"/>
            <a:t>Berbagi</a:t>
          </a:r>
          <a:r>
            <a:rPr lang="en-US" sz="1100" kern="1200" dirty="0"/>
            <a:t> </a:t>
          </a:r>
          <a:r>
            <a:rPr lang="en-US" sz="1100" kern="1200" dirty="0" err="1"/>
            <a:t>pakai</a:t>
          </a:r>
          <a:r>
            <a:rPr lang="en-US" sz="1100" kern="1200" dirty="0"/>
            <a:t> data </a:t>
          </a:r>
          <a:r>
            <a:rPr lang="en-US" sz="1100" kern="1200" dirty="0" err="1"/>
            <a:t>melalui</a:t>
          </a:r>
          <a:r>
            <a:rPr lang="en-US" sz="1100" kern="1200" dirty="0"/>
            <a:t> </a:t>
          </a:r>
          <a:r>
            <a:rPr lang="en-US" sz="1100" b="1" kern="1200" dirty="0">
              <a:solidFill>
                <a:schemeClr val="tx1"/>
              </a:solidFill>
            </a:rPr>
            <a:t>INTEROPERA BILITAS</a:t>
          </a:r>
        </a:p>
      </dsp:txBody>
      <dsp:txXfrm>
        <a:off x="3232093" y="1023860"/>
        <a:ext cx="1136310" cy="1023859"/>
      </dsp:txXfrm>
    </dsp:sp>
    <dsp:sp modelId="{03113DB2-EE4B-C541-85BD-2E21F208B1C2}">
      <dsp:nvSpPr>
        <dsp:cNvPr id="0" name=""/>
        <dsp:cNvSpPr/>
      </dsp:nvSpPr>
      <dsp:spPr>
        <a:xfrm>
          <a:off x="1373496" y="2016225"/>
          <a:ext cx="2616453" cy="2047719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/>
            <a:t>Perbaikan</a:t>
          </a:r>
          <a:r>
            <a:rPr lang="en-US" sz="1100" b="1" kern="1200" dirty="0"/>
            <a:t> proses </a:t>
          </a:r>
          <a:r>
            <a:rPr lang="en-US" sz="1100" b="1" kern="1200" dirty="0" err="1"/>
            <a:t>pengumpulan</a:t>
          </a:r>
          <a:r>
            <a:rPr lang="en-US" sz="1100" b="1" kern="1200" dirty="0"/>
            <a:t> data </a:t>
          </a:r>
          <a:r>
            <a:rPr lang="en-US" sz="1100" b="1" kern="1200" dirty="0" err="1"/>
            <a:t>melalui</a:t>
          </a:r>
          <a:r>
            <a:rPr lang="en-US" sz="1100" b="1" kern="1200" dirty="0"/>
            <a:t> </a:t>
          </a:r>
          <a:r>
            <a:rPr lang="en-US" sz="1100" b="1" kern="1200" dirty="0">
              <a:solidFill>
                <a:srgbClr val="000000"/>
              </a:solidFill>
            </a:rPr>
            <a:t>STANDARISASI</a:t>
          </a:r>
          <a:endParaRPr lang="en-US" sz="1100" kern="1200" dirty="0">
            <a:solidFill>
              <a:srgbClr val="000000"/>
            </a:solidFill>
          </a:endParaRPr>
        </a:p>
      </dsp:txBody>
      <dsp:txXfrm>
        <a:off x="2027609" y="3040085"/>
        <a:ext cx="1308227" cy="1023859"/>
      </dsp:txXfrm>
    </dsp:sp>
    <dsp:sp modelId="{D6FF08E4-D465-814D-8C24-15D4000CA785}">
      <dsp:nvSpPr>
        <dsp:cNvPr id="0" name=""/>
        <dsp:cNvSpPr/>
      </dsp:nvSpPr>
      <dsp:spPr>
        <a:xfrm rot="10800000">
          <a:off x="2683074" y="2016614"/>
          <a:ext cx="2218826" cy="2039897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FFFFFF"/>
              </a:solidFill>
            </a:rPr>
            <a:t>KEBIJAKAN SATU DATA</a:t>
          </a:r>
        </a:p>
      </dsp:txBody>
      <dsp:txXfrm rot="10800000">
        <a:off x="3237780" y="2016614"/>
        <a:ext cx="1109413" cy="1019948"/>
      </dsp:txXfrm>
    </dsp:sp>
    <dsp:sp modelId="{DFF7064A-04D5-E948-8BEB-83C03A0E24B5}">
      <dsp:nvSpPr>
        <dsp:cNvPr id="0" name=""/>
        <dsp:cNvSpPr/>
      </dsp:nvSpPr>
      <dsp:spPr>
        <a:xfrm>
          <a:off x="3771273" y="2016225"/>
          <a:ext cx="2228737" cy="2047719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050" b="1" kern="1200" dirty="0"/>
            <a:t>Pemanfaatan d</a:t>
          </a:r>
          <a:r>
            <a:rPr lang="en-US" sz="1050" b="1" kern="1200" dirty="0" err="1"/>
            <a:t>ata</a:t>
          </a:r>
          <a:r>
            <a:rPr lang="en-US" sz="1050" b="1" kern="1200" dirty="0"/>
            <a:t> </a:t>
          </a:r>
          <a:r>
            <a:rPr lang="en-US" sz="1050" b="1" kern="1200" dirty="0" err="1"/>
            <a:t>utk</a:t>
          </a:r>
          <a:r>
            <a:rPr lang="en-US" sz="1050" b="1" kern="1200" dirty="0"/>
            <a:t> </a:t>
          </a:r>
          <a:r>
            <a:rPr lang="en-US" sz="1050" b="1" kern="1200" dirty="0" err="1"/>
            <a:t>pengambilan</a:t>
          </a:r>
          <a:r>
            <a:rPr lang="en-US" sz="1050" b="1" kern="1200" dirty="0"/>
            <a:t> </a:t>
          </a:r>
          <a:r>
            <a:rPr lang="en-US" sz="1050" b="1" kern="1200" dirty="0" err="1"/>
            <a:t>keputusan</a:t>
          </a:r>
          <a:r>
            <a:rPr lang="en-US" sz="1050" b="1" kern="1200" dirty="0"/>
            <a:t> </a:t>
          </a:r>
          <a:r>
            <a:rPr lang="en-US" sz="1050" b="1" kern="1200" dirty="0" err="1"/>
            <a:t>berdasar</a:t>
          </a:r>
          <a:r>
            <a:rPr lang="en-US" sz="1050" b="1" kern="1200" dirty="0"/>
            <a:t> </a:t>
          </a:r>
          <a:r>
            <a:rPr lang="en-US" sz="1050" b="1" kern="1200" dirty="0" err="1"/>
            <a:t>bukti</a:t>
          </a:r>
          <a:r>
            <a:rPr lang="en-US" sz="1050" b="1" kern="1200" dirty="0"/>
            <a:t> </a:t>
          </a:r>
          <a:r>
            <a:rPr lang="en-US" sz="1050" b="1" kern="1200" dirty="0">
              <a:solidFill>
                <a:srgbClr val="000000"/>
              </a:solidFill>
            </a:rPr>
            <a:t>AKUNTABILITAS</a:t>
          </a:r>
          <a:endParaRPr lang="en-US" sz="1050" kern="1200" dirty="0"/>
        </a:p>
      </dsp:txBody>
      <dsp:txXfrm>
        <a:off x="4328457" y="3040085"/>
        <a:ext cx="1114369" cy="10238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DAE92-6068-D34A-BAF9-2E31849DB97B}">
      <dsp:nvSpPr>
        <dsp:cNvPr id="0" name=""/>
        <dsp:cNvSpPr/>
      </dsp:nvSpPr>
      <dsp:spPr>
        <a:xfrm>
          <a:off x="1" y="0"/>
          <a:ext cx="1673258" cy="661156"/>
        </a:xfrm>
        <a:prstGeom prst="homePlat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Impact" panose="020B0806030902050204" pitchFamily="34" charset="0"/>
              <a:cs typeface="Al Bayan Plain" pitchFamily="2" charset="-78"/>
            </a:rPr>
            <a:t>Pasien</a:t>
          </a:r>
          <a:endParaRPr lang="en-US" sz="1400" kern="1200" dirty="0">
            <a:latin typeface="Impact" panose="020B0806030902050204" pitchFamily="34" charset="0"/>
            <a:cs typeface="Al Bayan Plain" pitchFamily="2" charset="-78"/>
          </a:endParaRPr>
        </a:p>
      </dsp:txBody>
      <dsp:txXfrm>
        <a:off x="1" y="0"/>
        <a:ext cx="1507969" cy="661156"/>
      </dsp:txXfrm>
    </dsp:sp>
    <dsp:sp modelId="{1B732E90-3CCB-E54C-BF7A-29ACCE2D6995}">
      <dsp:nvSpPr>
        <dsp:cNvPr id="0" name=""/>
        <dsp:cNvSpPr/>
      </dsp:nvSpPr>
      <dsp:spPr>
        <a:xfrm>
          <a:off x="1339464" y="0"/>
          <a:ext cx="1673258" cy="661156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8968"/>
                <a:satOff val="-1006"/>
                <a:lumOff val="642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8968"/>
                <a:satOff val="-1006"/>
                <a:lumOff val="642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8968"/>
                <a:satOff val="-1006"/>
                <a:lumOff val="642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Impact" panose="020B0806030902050204" pitchFamily="34" charset="0"/>
            </a:rPr>
            <a:t>Pendaftaran</a:t>
          </a:r>
          <a:endParaRPr lang="en-US" sz="1400" kern="1200" dirty="0">
            <a:latin typeface="Impact" panose="020B0806030902050204" pitchFamily="34" charset="0"/>
          </a:endParaRPr>
        </a:p>
      </dsp:txBody>
      <dsp:txXfrm>
        <a:off x="1670042" y="0"/>
        <a:ext cx="1012102" cy="661156"/>
      </dsp:txXfrm>
    </dsp:sp>
    <dsp:sp modelId="{14ACADD7-D6F5-AC4A-8727-3E33E973BD44}">
      <dsp:nvSpPr>
        <dsp:cNvPr id="0" name=""/>
        <dsp:cNvSpPr/>
      </dsp:nvSpPr>
      <dsp:spPr>
        <a:xfrm>
          <a:off x="2678071" y="0"/>
          <a:ext cx="1673258" cy="661156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17936"/>
                <a:satOff val="-2012"/>
                <a:lumOff val="1284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17936"/>
                <a:satOff val="-2012"/>
                <a:lumOff val="1284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17936"/>
                <a:satOff val="-2012"/>
                <a:lumOff val="128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Impact" panose="020B0806030902050204" pitchFamily="34" charset="0"/>
            </a:rPr>
            <a:t>Poli</a:t>
          </a:r>
          <a:endParaRPr lang="en-US" sz="1400" kern="1200" dirty="0">
            <a:latin typeface="Impact" panose="020B0806030902050204" pitchFamily="34" charset="0"/>
          </a:endParaRPr>
        </a:p>
      </dsp:txBody>
      <dsp:txXfrm>
        <a:off x="3008649" y="0"/>
        <a:ext cx="1012102" cy="661156"/>
      </dsp:txXfrm>
    </dsp:sp>
    <dsp:sp modelId="{9DB424C4-D1D7-7C41-AD69-EC0E3841D963}">
      <dsp:nvSpPr>
        <dsp:cNvPr id="0" name=""/>
        <dsp:cNvSpPr/>
      </dsp:nvSpPr>
      <dsp:spPr>
        <a:xfrm>
          <a:off x="4016678" y="0"/>
          <a:ext cx="1673258" cy="661156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26904"/>
                <a:satOff val="-3018"/>
                <a:lumOff val="1926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26904"/>
                <a:satOff val="-3018"/>
                <a:lumOff val="1926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26904"/>
                <a:satOff val="-3018"/>
                <a:lumOff val="1926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Impact" panose="020B0806030902050204" pitchFamily="34" charset="0"/>
            </a:rPr>
            <a:t>Apotek</a:t>
          </a:r>
          <a:endParaRPr lang="en-US" sz="1400" kern="1200" dirty="0">
            <a:latin typeface="Impact" panose="020B0806030902050204" pitchFamily="34" charset="0"/>
          </a:endParaRPr>
        </a:p>
      </dsp:txBody>
      <dsp:txXfrm>
        <a:off x="4347256" y="0"/>
        <a:ext cx="1012102" cy="661156"/>
      </dsp:txXfrm>
    </dsp:sp>
    <dsp:sp modelId="{340F8457-DA15-4743-A96E-A1259C74A120}">
      <dsp:nvSpPr>
        <dsp:cNvPr id="0" name=""/>
        <dsp:cNvSpPr/>
      </dsp:nvSpPr>
      <dsp:spPr>
        <a:xfrm>
          <a:off x="5355285" y="0"/>
          <a:ext cx="1673258" cy="661156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35872"/>
                <a:satOff val="-4024"/>
                <a:lumOff val="256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Impact" panose="020B0806030902050204" pitchFamily="34" charset="0"/>
            </a:rPr>
            <a:t>Kasir</a:t>
          </a:r>
          <a:endParaRPr lang="en-US" sz="1400" kern="1200" dirty="0">
            <a:latin typeface="Impact" panose="020B0806030902050204" pitchFamily="34" charset="0"/>
          </a:endParaRPr>
        </a:p>
      </dsp:txBody>
      <dsp:txXfrm>
        <a:off x="5685863" y="0"/>
        <a:ext cx="1012102" cy="661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EEB8C-5110-49EA-8C71-361DC9A54C36}" type="datetimeFigureOut">
              <a:rPr lang="id-ID" smtClean="0"/>
              <a:t>26/03/19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9B57E-02FE-43E5-BC2E-8580B90DB67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527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762EE-E371-48ED-A2FE-688A3A3FDB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89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Interoperabilitas</a:t>
            </a:r>
            <a:r>
              <a:rPr lang="en-US" baseline="0" dirty="0"/>
              <a:t> </a:t>
            </a:r>
            <a:r>
              <a:rPr lang="en-US" baseline="0" dirty="0" err="1"/>
              <a:t>menggunakan</a:t>
            </a:r>
            <a:r>
              <a:rPr lang="en-US" baseline="0" dirty="0"/>
              <a:t> LIDK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Informasi</a:t>
            </a:r>
            <a:r>
              <a:rPr lang="en-US" baseline="0" dirty="0"/>
              <a:t> </a:t>
            </a:r>
            <a:r>
              <a:rPr lang="en-US" baseline="0" dirty="0" err="1"/>
              <a:t>saling</a:t>
            </a:r>
            <a:r>
              <a:rPr lang="en-US" baseline="0" dirty="0"/>
              <a:t> </a:t>
            </a:r>
            <a:r>
              <a:rPr lang="en-US" baseline="0" dirty="0" err="1"/>
              <a:t>bertukar</a:t>
            </a:r>
            <a:r>
              <a:rPr lang="en-US" baseline="0" dirty="0"/>
              <a:t> </a:t>
            </a:r>
            <a:r>
              <a:rPr lang="en-US" baseline="0" dirty="0" err="1"/>
              <a:t>antara</a:t>
            </a:r>
            <a:r>
              <a:rPr lang="en-US" baseline="0" dirty="0"/>
              <a:t> </a:t>
            </a:r>
            <a:r>
              <a:rPr lang="en-US" baseline="0" dirty="0" err="1"/>
              <a:t>aplikasi</a:t>
            </a:r>
            <a:r>
              <a:rPr lang="en-US" baseline="0" dirty="0"/>
              <a:t> di </a:t>
            </a:r>
            <a:r>
              <a:rPr lang="en-US" baseline="0" dirty="0" err="1"/>
              <a:t>faskes</a:t>
            </a:r>
            <a:r>
              <a:rPr lang="en-US" baseline="0" dirty="0"/>
              <a:t> </a:t>
            </a:r>
            <a:r>
              <a:rPr lang="en-US" baseline="0" dirty="0" err="1"/>
              <a:t>menggunakan</a:t>
            </a:r>
            <a:r>
              <a:rPr lang="en-US" baseline="0" dirty="0"/>
              <a:t> </a:t>
            </a:r>
            <a:r>
              <a:rPr lang="en-US" baseline="0" dirty="0" err="1"/>
              <a:t>layanan</a:t>
            </a:r>
            <a:r>
              <a:rPr lang="en-US" baseline="0" dirty="0"/>
              <a:t> </a:t>
            </a:r>
            <a:r>
              <a:rPr lang="en-US" baseline="0" dirty="0" err="1"/>
              <a:t>tersebut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Informasi</a:t>
            </a:r>
            <a:r>
              <a:rPr lang="en-US" baseline="0" dirty="0"/>
              <a:t> </a:t>
            </a:r>
            <a:r>
              <a:rPr lang="en-US" baseline="0" dirty="0" err="1"/>
              <a:t>Pasien</a:t>
            </a:r>
            <a:r>
              <a:rPr lang="en-US" baseline="0" dirty="0"/>
              <a:t> HIV (By Name By Address - BNBA, </a:t>
            </a:r>
            <a:r>
              <a:rPr lang="en-US" baseline="0" dirty="0" err="1"/>
              <a:t>Rekam</a:t>
            </a:r>
            <a:r>
              <a:rPr lang="en-US" baseline="0" dirty="0"/>
              <a:t> </a:t>
            </a:r>
            <a:r>
              <a:rPr lang="en-US" baseline="0" dirty="0" err="1"/>
              <a:t>Medis</a:t>
            </a:r>
            <a:r>
              <a:rPr lang="en-US" baseline="0" dirty="0"/>
              <a:t>, </a:t>
            </a:r>
            <a:r>
              <a:rPr lang="en-US" baseline="0" dirty="0" err="1"/>
              <a:t>Obat</a:t>
            </a:r>
            <a:r>
              <a:rPr lang="en-US" baseline="0" dirty="0"/>
              <a:t>, </a:t>
            </a:r>
            <a:r>
              <a:rPr lang="en-US" baseline="0" dirty="0" err="1"/>
              <a:t>Threatments</a:t>
            </a:r>
            <a:r>
              <a:rPr lang="en-US" baseline="0" dirty="0"/>
              <a:t>) </a:t>
            </a:r>
            <a:r>
              <a:rPr lang="en-US" baseline="0" dirty="0" err="1"/>
              <a:t>dari</a:t>
            </a:r>
            <a:r>
              <a:rPr lang="en-US" baseline="0" dirty="0"/>
              <a:t> </a:t>
            </a:r>
            <a:r>
              <a:rPr lang="en-US" baseline="0" dirty="0" err="1"/>
              <a:t>aplikasi</a:t>
            </a:r>
            <a:r>
              <a:rPr lang="en-US" baseline="0" dirty="0"/>
              <a:t> SIHA </a:t>
            </a:r>
            <a:r>
              <a:rPr lang="en-US" baseline="0" dirty="0" err="1"/>
              <a:t>dapat</a:t>
            </a:r>
            <a:r>
              <a:rPr lang="en-US" baseline="0" dirty="0"/>
              <a:t> di </a:t>
            </a:r>
            <a:r>
              <a:rPr lang="en-US" baseline="0" dirty="0" err="1"/>
              <a:t>baca</a:t>
            </a:r>
            <a:r>
              <a:rPr lang="en-US" baseline="0" dirty="0"/>
              <a:t> </a:t>
            </a:r>
            <a:r>
              <a:rPr lang="en-US" baseline="0" dirty="0" err="1"/>
              <a:t>oleh</a:t>
            </a:r>
            <a:r>
              <a:rPr lang="en-US" baseline="0" dirty="0"/>
              <a:t> </a:t>
            </a:r>
            <a:r>
              <a:rPr lang="en-US" baseline="0" dirty="0" err="1"/>
              <a:t>aplikasi</a:t>
            </a:r>
            <a:r>
              <a:rPr lang="en-US" baseline="0" dirty="0"/>
              <a:t> </a:t>
            </a:r>
            <a:r>
              <a:rPr lang="en-US" baseline="0" dirty="0" err="1"/>
              <a:t>lainnya</a:t>
            </a:r>
            <a:r>
              <a:rPr lang="en-US" baseline="0" dirty="0"/>
              <a:t> </a:t>
            </a:r>
            <a:r>
              <a:rPr lang="en-US" baseline="0" dirty="0" err="1"/>
              <a:t>seperti</a:t>
            </a:r>
            <a:r>
              <a:rPr lang="en-US" baseline="0" dirty="0"/>
              <a:t> SIKDA </a:t>
            </a:r>
            <a:r>
              <a:rPr lang="en-US" baseline="0" dirty="0" err="1"/>
              <a:t>dan</a:t>
            </a:r>
            <a:r>
              <a:rPr lang="en-US" baseline="0" dirty="0"/>
              <a:t> SITT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Aplikasi</a:t>
            </a:r>
            <a:r>
              <a:rPr lang="en-US" baseline="0" dirty="0"/>
              <a:t> yang </a:t>
            </a:r>
            <a:r>
              <a:rPr lang="en-US" baseline="0" dirty="0" err="1"/>
              <a:t>ada</a:t>
            </a:r>
            <a:r>
              <a:rPr lang="en-US" baseline="0" dirty="0"/>
              <a:t> di level </a:t>
            </a:r>
            <a:r>
              <a:rPr lang="en-US" baseline="0" dirty="0" err="1"/>
              <a:t>faskes</a:t>
            </a:r>
            <a:r>
              <a:rPr lang="en-US" baseline="0" dirty="0"/>
              <a:t> </a:t>
            </a:r>
            <a:r>
              <a:rPr lang="en-US" baseline="0" dirty="0" err="1"/>
              <a:t>harus</a:t>
            </a:r>
            <a:r>
              <a:rPr lang="en-US" baseline="0" dirty="0"/>
              <a:t> </a:t>
            </a:r>
            <a:r>
              <a:rPr lang="en-US" baseline="0" dirty="0" err="1"/>
              <a:t>menambahkan</a:t>
            </a:r>
            <a:r>
              <a:rPr lang="en-US" baseline="0" dirty="0"/>
              <a:t> </a:t>
            </a:r>
            <a:r>
              <a:rPr lang="en-US" baseline="0" dirty="0" err="1"/>
              <a:t>fitur</a:t>
            </a:r>
            <a:r>
              <a:rPr lang="en-US" baseline="0" dirty="0"/>
              <a:t> </a:t>
            </a:r>
            <a:r>
              <a:rPr lang="en-US" b="1" baseline="0" dirty="0"/>
              <a:t>web service </a:t>
            </a:r>
            <a:r>
              <a:rPr lang="en-US" b="1" baseline="0" dirty="0" err="1"/>
              <a:t>ke</a:t>
            </a:r>
            <a:r>
              <a:rPr lang="en-US" b="1" baseline="0" dirty="0"/>
              <a:t> LIDP </a:t>
            </a:r>
            <a:r>
              <a:rPr lang="en-US" b="0" baseline="0" dirty="0" err="1"/>
              <a:t>oleh</a:t>
            </a:r>
            <a:r>
              <a:rPr lang="en-US" b="0" baseline="0" dirty="0"/>
              <a:t> developer </a:t>
            </a:r>
            <a:r>
              <a:rPr lang="en-US" b="0" baseline="0" dirty="0" err="1"/>
              <a:t>masing-masing</a:t>
            </a:r>
            <a:endParaRPr lang="en-US" b="0" baseline="0" dirty="0"/>
          </a:p>
          <a:p>
            <a:pPr marL="171450" indent="-171450">
              <a:buFontTx/>
              <a:buChar char="-"/>
            </a:pPr>
            <a:r>
              <a:rPr lang="en-US" b="0" baseline="0" dirty="0" err="1"/>
              <a:t>Keahlian</a:t>
            </a:r>
            <a:r>
              <a:rPr lang="en-US" b="0" baseline="0" dirty="0"/>
              <a:t> </a:t>
            </a:r>
            <a:r>
              <a:rPr lang="en-US" b="0" baseline="0" dirty="0" err="1"/>
              <a:t>tambahan</a:t>
            </a:r>
            <a:r>
              <a:rPr lang="en-US" b="0" baseline="0" dirty="0"/>
              <a:t> yang </a:t>
            </a:r>
            <a:r>
              <a:rPr lang="en-US" b="0" baseline="0" dirty="0" err="1"/>
              <a:t>dibutuhkan</a:t>
            </a:r>
            <a:r>
              <a:rPr lang="en-US" b="0" baseline="0" dirty="0"/>
              <a:t> 2 orang WS, 1 orang </a:t>
            </a:r>
            <a:r>
              <a:rPr lang="en-US" b="0" baseline="0" dirty="0" err="1"/>
              <a:t>Kamus</a:t>
            </a:r>
            <a:r>
              <a:rPr lang="en-US" b="0" baseline="0" dirty="0"/>
              <a:t> Data, 1 Orang Tata </a:t>
            </a:r>
            <a:r>
              <a:rPr lang="en-US" b="0" baseline="0" dirty="0" err="1"/>
              <a:t>Kelola</a:t>
            </a:r>
            <a:r>
              <a:rPr lang="en-US" b="0" baseline="0" dirty="0"/>
              <a:t> </a:t>
            </a:r>
            <a:r>
              <a:rPr lang="en-US" b="0" baseline="0" dirty="0" err="1"/>
              <a:t>dan</a:t>
            </a:r>
            <a:r>
              <a:rPr lang="en-US" b="0" baseline="0" dirty="0"/>
              <a:t> </a:t>
            </a:r>
            <a:r>
              <a:rPr lang="en-US" b="0" baseline="0" dirty="0" err="1"/>
              <a:t>Kebijakan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C8D7F-70F6-9A45-9AD6-604B518F65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51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xmlns="" id="{AAF1F2E9-9E55-4054-8E2A-FDB8BA955B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xmlns="" id="{6D13E512-DC2C-4B30-960D-D9D0B6C8C2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altLang="id-ID">
              <a:ea typeface="ＭＳ Ｐゴシック" panose="020B0600070205080204" pitchFamily="34" charset="-128"/>
            </a:endParaRP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xmlns="" id="{96E81335-62A2-450C-AA71-905B7401FA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4ADBB559-02C3-43A9-8C74-122C420F3C32}" type="slidenum">
              <a:rPr lang="id-ID" altLang="id-ID" smtClean="0">
                <a:solidFill>
                  <a:srgbClr val="000000"/>
                </a:solidFill>
                <a:latin typeface="Arial" panose="020B060402020202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defTabSz="914400">
                <a:spcBef>
                  <a:spcPct val="0"/>
                </a:spcBef>
              </a:pPr>
              <a:t>43</a:t>
            </a:fld>
            <a:endParaRPr lang="id-ID" altLang="id-ID">
              <a:solidFill>
                <a:srgbClr val="000000"/>
              </a:solidFill>
              <a:latin typeface="Arial" panose="020B060402020202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9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3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3507855"/>
            <a:ext cx="9144000" cy="1635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26" y="1079006"/>
            <a:ext cx="3373328" cy="40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6329" y="1217153"/>
            <a:ext cx="1945465" cy="300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614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26/03/19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E6D5E0-E59A-469D-B24B-1EFEBD01C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3227D8-BBE4-446D-AD76-7C65CE9EB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236FAE-5782-4B31-BA2A-F0BC1915D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5AB8-C250-42F6-86F1-07A8BE481932}" type="datetimeFigureOut">
              <a:rPr lang="id-ID" smtClean="0"/>
              <a:t>26/03/19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13A08E-4EC7-4E8F-80FD-015083FBB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35944-7E0E-4BBD-9FD1-60713B4C3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2EFDF-4E58-4292-9EAA-3CEBAB43439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3610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50132"/>
            <a:ext cx="9144000" cy="58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55674156-3125-48CE-B7AD-16F5FF6CA05A}"/>
              </a:ext>
            </a:extLst>
          </p:cNvPr>
          <p:cNvSpPr/>
          <p:nvPr userDrawn="1"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xmlns="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036"/>
            <a:ext cx="9144000" cy="314534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397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905D-A482-471E-864D-831660C767A5}" type="datetimeFigureOut">
              <a:rPr lang="en-US" smtClean="0"/>
              <a:pPr/>
              <a:t>26/03/19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A196-CDB5-42A6-9DC0-013B24BF9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1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905D-A482-471E-864D-831660C767A5}" type="datetimeFigureOut">
              <a:rPr lang="en-US" smtClean="0"/>
              <a:pPr/>
              <a:t>26/03/19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A196-CDB5-42A6-9DC0-013B24BF9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96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905D-A482-471E-864D-831660C767A5}" type="datetimeFigureOut">
              <a:rPr lang="en-US" smtClean="0"/>
              <a:pPr/>
              <a:t>26/03/19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A196-CDB5-42A6-9DC0-013B24BF9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6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E70B18-C8EC-417E-B5D5-320720B5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313C65-EC79-4B6C-BC26-1A1916349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5955-E453-45D1-89CD-90A3E550A964}" type="datetimeFigureOut">
              <a:rPr lang="en-US" smtClean="0"/>
              <a:t>26/03/19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02E81BD-62DC-4621-BFB8-BD93BD221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E924807-4DB7-4B0A-843E-2E2FD39ED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95B9-451F-4457-989F-24A670FB7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92" r:id="rId9"/>
    <p:sldLayoutId id="2147483693" r:id="rId10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26/03/19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6" Type="http://schemas.openxmlformats.org/officeDocument/2006/relationships/chart" Target="../charts/chart5.xml"/><Relationship Id="rId7" Type="http://schemas.openxmlformats.org/officeDocument/2006/relationships/chart" Target="../charts/chart6.xml"/><Relationship Id="rId8" Type="http://schemas.openxmlformats.org/officeDocument/2006/relationships/chart" Target="../charts/chart7.xml"/><Relationship Id="rId9" Type="http://schemas.openxmlformats.org/officeDocument/2006/relationships/chart" Target="../charts/chart8.xml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3.xml"/><Relationship Id="rId12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45.tiff"/><Relationship Id="rId5" Type="http://schemas.openxmlformats.org/officeDocument/2006/relationships/image" Target="../media/image46.tiff"/><Relationship Id="rId6" Type="http://schemas.openxmlformats.org/officeDocument/2006/relationships/image" Target="../media/image47.tiff"/><Relationship Id="rId7" Type="http://schemas.openxmlformats.org/officeDocument/2006/relationships/image" Target="../media/image48.tiff"/><Relationship Id="rId8" Type="http://schemas.openxmlformats.org/officeDocument/2006/relationships/diagramData" Target="../diagrams/data3.xml"/><Relationship Id="rId9" Type="http://schemas.openxmlformats.org/officeDocument/2006/relationships/diagramLayout" Target="../diagrams/layout3.xml"/><Relationship Id="rId10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3.png"/><Relationship Id="rId3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emf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469232"/>
            <a:ext cx="6299026" cy="1102519"/>
          </a:xfrm>
        </p:spPr>
        <p:txBody>
          <a:bodyPr>
            <a:normAutofit/>
          </a:bodyPr>
          <a:lstStyle/>
          <a:p>
            <a:r>
              <a:rPr lang="en-ID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PENERAPAN SIKDA GENERIK</a:t>
            </a:r>
            <a:br>
              <a:rPr lang="en-ID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ID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MODUL PUSKESMAS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1700" y="2841780"/>
            <a:ext cx="4800600" cy="702078"/>
          </a:xfrm>
        </p:spPr>
        <p:txBody>
          <a:bodyPr>
            <a:normAutofit/>
          </a:bodyPr>
          <a:lstStyle/>
          <a:p>
            <a:r>
              <a:rPr lang="en-ID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</a:rPr>
              <a:t>Pusat</a:t>
            </a:r>
            <a:r>
              <a:rPr lang="en-ID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</a:rPr>
              <a:t> Data </a:t>
            </a:r>
            <a:r>
              <a:rPr lang="en-ID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</a:rPr>
              <a:t>dan</a:t>
            </a:r>
            <a:r>
              <a:rPr lang="en-ID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ID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Cambria" pitchFamily="18" charset="0"/>
              </a:rPr>
              <a:t>Informasi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43000" y="3813888"/>
            <a:ext cx="6858000" cy="108012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277" y="496875"/>
            <a:ext cx="1431802" cy="67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asil gambar untuk germa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94" y="3629473"/>
            <a:ext cx="1102380" cy="86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7" t="16063" r="26230" b="4622"/>
          <a:stretch>
            <a:fillRect/>
          </a:stretch>
        </p:blipFill>
        <p:spPr bwMode="auto">
          <a:xfrm>
            <a:off x="5799943" y="3742936"/>
            <a:ext cx="608261" cy="66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555776" y="3597865"/>
            <a:ext cx="1851104" cy="1048760"/>
            <a:chOff x="6610168" y="791166"/>
            <a:chExt cx="2012088" cy="1197094"/>
          </a:xfrm>
        </p:grpSpPr>
        <p:pic>
          <p:nvPicPr>
            <p:cNvPr id="16" name="Picture 15" descr="logo satu data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610168" y="1495817"/>
              <a:ext cx="201208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A01BB1F-61D4-4F8B-B358-5AA479FC4A89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305" y="639651"/>
            <a:ext cx="7474135" cy="563947"/>
          </a:xfrm>
        </p:spPr>
        <p:txBody>
          <a:bodyPr>
            <a:noAutofit/>
          </a:bodyPr>
          <a:lstStyle/>
          <a:p>
            <a:r>
              <a:rPr lang="en-ID" sz="2000" dirty="0">
                <a:latin typeface="Cambria" pitchFamily="18" charset="0"/>
                <a:ea typeface="Cambria" pitchFamily="18" charset="0"/>
              </a:rPr>
              <a:t>PERPRES SPBE (</a:t>
            </a:r>
            <a:r>
              <a:rPr lang="en-ID" sz="2000" cap="none" dirty="0" err="1">
                <a:latin typeface="Cambria" pitchFamily="18" charset="0"/>
                <a:ea typeface="Cambria" pitchFamily="18" charset="0"/>
              </a:rPr>
              <a:t>Sistem</a:t>
            </a:r>
            <a:r>
              <a:rPr lang="en-ID" sz="2000" cap="none" dirty="0">
                <a:latin typeface="Cambria" pitchFamily="18" charset="0"/>
                <a:ea typeface="Cambria" pitchFamily="18" charset="0"/>
              </a:rPr>
              <a:t> </a:t>
            </a:r>
            <a:r>
              <a:rPr lang="en-ID" sz="2000" cap="none" dirty="0" err="1">
                <a:latin typeface="Cambria" pitchFamily="18" charset="0"/>
                <a:ea typeface="Cambria" pitchFamily="18" charset="0"/>
              </a:rPr>
              <a:t>Pemerintahan</a:t>
            </a:r>
            <a:r>
              <a:rPr lang="en-ID" sz="2000" cap="none" dirty="0">
                <a:latin typeface="Cambria" pitchFamily="18" charset="0"/>
                <a:ea typeface="Cambria" pitchFamily="18" charset="0"/>
              </a:rPr>
              <a:t> </a:t>
            </a:r>
            <a:r>
              <a:rPr lang="en-ID" sz="2000" cap="none" dirty="0" err="1">
                <a:latin typeface="Cambria" pitchFamily="18" charset="0"/>
                <a:ea typeface="Cambria" pitchFamily="18" charset="0"/>
              </a:rPr>
              <a:t>Berbasis</a:t>
            </a:r>
            <a:r>
              <a:rPr lang="en-ID" sz="2000" cap="none" dirty="0">
                <a:latin typeface="Cambria" pitchFamily="18" charset="0"/>
                <a:ea typeface="Cambria" pitchFamily="18" charset="0"/>
              </a:rPr>
              <a:t> </a:t>
            </a:r>
            <a:r>
              <a:rPr lang="en-ID" sz="2000" cap="none" dirty="0" err="1">
                <a:latin typeface="Cambria" pitchFamily="18" charset="0"/>
                <a:ea typeface="Cambria" pitchFamily="18" charset="0"/>
              </a:rPr>
              <a:t>Elektronik</a:t>
            </a:r>
            <a:r>
              <a:rPr lang="en-ID" sz="2000" dirty="0">
                <a:latin typeface="Cambria" pitchFamily="18" charset="0"/>
                <a:ea typeface="Cambria" pitchFamily="18" charset="0"/>
              </a:rPr>
              <a:t>) 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D36A9CB-843D-4D9D-B91C-E551DB48D18C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  <p:sp>
        <p:nvSpPr>
          <p:cNvPr id="32" name="Shape 189">
            <a:extLst>
              <a:ext uri="{FF2B5EF4-FFF2-40B4-BE49-F238E27FC236}">
                <a16:creationId xmlns:a16="http://schemas.microsoft.com/office/drawing/2014/main" xmlns="" id="{5C28C4DE-094D-4A88-B0AF-2B2C64CC9D2B}"/>
              </a:ext>
            </a:extLst>
          </p:cNvPr>
          <p:cNvSpPr/>
          <p:nvPr/>
        </p:nvSpPr>
        <p:spPr>
          <a:xfrm>
            <a:off x="1045981" y="1139166"/>
            <a:ext cx="4586310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 algn="l" defTabSz="1300480"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Pasal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23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Perpres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95/ 2018 - SPBE</a:t>
            </a:r>
          </a:p>
        </p:txBody>
      </p:sp>
      <p:sp>
        <p:nvSpPr>
          <p:cNvPr id="33" name="Shape 190">
            <a:extLst>
              <a:ext uri="{FF2B5EF4-FFF2-40B4-BE49-F238E27FC236}">
                <a16:creationId xmlns:a16="http://schemas.microsoft.com/office/drawing/2014/main" xmlns="" id="{25DF8BB0-6E70-4C49-8C7D-0CF63C0809D8}"/>
              </a:ext>
            </a:extLst>
          </p:cNvPr>
          <p:cNvSpPr/>
          <p:nvPr/>
        </p:nvSpPr>
        <p:spPr>
          <a:xfrm>
            <a:off x="1045981" y="1691092"/>
            <a:ext cx="7342443" cy="1177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 algn="l" defTabSz="1300480">
              <a:defRPr sz="3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Ayat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Penyusunan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Proses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Bisnis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bertujuan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untuk</a:t>
            </a:r>
            <a:endParaRPr lang="en-US" sz="1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memberikan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pedoman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dalam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penggunaan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data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dan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informasi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serta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penerapan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Aplikasi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SPBE,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Keamanan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SPBE,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dan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Layanan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SPBE.</a:t>
            </a:r>
            <a:endParaRPr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Shape 191">
            <a:extLst>
              <a:ext uri="{FF2B5EF4-FFF2-40B4-BE49-F238E27FC236}">
                <a16:creationId xmlns:a16="http://schemas.microsoft.com/office/drawing/2014/main" xmlns="" id="{1736A620-3D12-4CE8-BDC8-BB7F7409C229}"/>
              </a:ext>
            </a:extLst>
          </p:cNvPr>
          <p:cNvSpPr/>
          <p:nvPr/>
        </p:nvSpPr>
        <p:spPr>
          <a:xfrm>
            <a:off x="1045980" y="3141930"/>
            <a:ext cx="7054412" cy="916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algn="l" defTabSz="1300480"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Ayat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  <a:p>
            <a:pPr algn="l" defTabSz="1300480"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Setiap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Instansi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Pusat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menyusun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Proses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Bisnis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berdasarkan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pada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Arsitektur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SPBE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Instansi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Pusat.</a:t>
            </a:r>
            <a:endParaRPr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3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D36A9CB-843D-4D9D-B91C-E551DB48D18C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  <p:sp>
        <p:nvSpPr>
          <p:cNvPr id="32" name="Shape 189">
            <a:extLst>
              <a:ext uri="{FF2B5EF4-FFF2-40B4-BE49-F238E27FC236}">
                <a16:creationId xmlns:a16="http://schemas.microsoft.com/office/drawing/2014/main" xmlns="" id="{5C28C4DE-094D-4A88-B0AF-2B2C64CC9D2B}"/>
              </a:ext>
            </a:extLst>
          </p:cNvPr>
          <p:cNvSpPr/>
          <p:nvPr/>
        </p:nvSpPr>
        <p:spPr>
          <a:xfrm>
            <a:off x="1045981" y="1131590"/>
            <a:ext cx="4586310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 algn="l" defTabSz="1300480"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Pasal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26 </a:t>
            </a:r>
            <a:r>
              <a:rPr lang="es-ES" dirty="0" err="1">
                <a:latin typeface="Cambria" panose="02040503050406030204" pitchFamily="18" charset="0"/>
                <a:ea typeface="Cambria" panose="02040503050406030204" pitchFamily="18" charset="0"/>
              </a:rPr>
              <a:t>Perpres</a:t>
            </a:r>
            <a:r>
              <a:rPr lang="es-ES" dirty="0">
                <a:latin typeface="Cambria" panose="02040503050406030204" pitchFamily="18" charset="0"/>
                <a:ea typeface="Cambria" panose="02040503050406030204" pitchFamily="18" charset="0"/>
              </a:rPr>
              <a:t> 95/ 2018 - SPBE</a:t>
            </a:r>
          </a:p>
        </p:txBody>
      </p:sp>
      <p:sp>
        <p:nvSpPr>
          <p:cNvPr id="33" name="Shape 190">
            <a:extLst>
              <a:ext uri="{FF2B5EF4-FFF2-40B4-BE49-F238E27FC236}">
                <a16:creationId xmlns:a16="http://schemas.microsoft.com/office/drawing/2014/main" xmlns="" id="{25DF8BB0-6E70-4C49-8C7D-0CF63C0809D8}"/>
              </a:ext>
            </a:extLst>
          </p:cNvPr>
          <p:cNvSpPr/>
          <p:nvPr/>
        </p:nvSpPr>
        <p:spPr>
          <a:xfrm>
            <a:off x="1045982" y="1491630"/>
            <a:ext cx="7198426" cy="1700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 algn="l" defTabSz="1300480">
              <a:defRPr sz="3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Ayat 3.</a:t>
            </a:r>
          </a:p>
          <a:p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Penggunaan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data dan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informasi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sebagaimana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dimaksud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pada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ayat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(2)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dilakukan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dengan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mengutamakan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bagi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pakai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</a:rPr>
              <a:t> data dan </a:t>
            </a:r>
            <a:r>
              <a:rPr lang="en-US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informasi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antar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Instansi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 Pusat dan/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atau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Pemerintah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Daerah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dengan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berdasarkan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tujuan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dan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cakupan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penyediaan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akses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data dan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informasi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, dan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pemenuhan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standar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interoperabilitas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data dan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informasi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5" name="Shape 191">
            <a:extLst>
              <a:ext uri="{FF2B5EF4-FFF2-40B4-BE49-F238E27FC236}">
                <a16:creationId xmlns:a16="http://schemas.microsoft.com/office/drawing/2014/main" xmlns="" id="{1736A620-3D12-4CE8-BDC8-BB7F7409C229}"/>
              </a:ext>
            </a:extLst>
          </p:cNvPr>
          <p:cNvSpPr/>
          <p:nvPr/>
        </p:nvSpPr>
        <p:spPr>
          <a:xfrm>
            <a:off x="1045980" y="3239780"/>
            <a:ext cx="7054412" cy="916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defTabSz="1300480"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rPr lang="id-ID" sz="1700" dirty="0">
                <a:latin typeface="Cambria" panose="02040503050406030204" pitchFamily="18" charset="0"/>
                <a:ea typeface="Cambria" panose="02040503050406030204" pitchFamily="18" charset="0"/>
              </a:rPr>
              <a:t>SPBE adalah </a:t>
            </a:r>
            <a:r>
              <a:rPr lang="id-ID" sz="1700" dirty="0">
                <a:solidFill>
                  <a:srgbClr val="1337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penyelenggaraan pemerintahan</a:t>
            </a:r>
            <a:r>
              <a:rPr lang="id-ID" sz="1700" dirty="0">
                <a:latin typeface="Cambria" panose="02040503050406030204" pitchFamily="18" charset="0"/>
                <a:ea typeface="Cambria" panose="02040503050406030204" pitchFamily="18" charset="0"/>
              </a:rPr>
              <a:t> yang memanfaatkan </a:t>
            </a:r>
            <a:r>
              <a:rPr lang="id-ID" sz="1700" dirty="0">
                <a:solidFill>
                  <a:srgbClr val="194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teknologi informasi dan komunikasi</a:t>
            </a:r>
            <a:r>
              <a:rPr lang="id-ID" sz="1700" dirty="0">
                <a:latin typeface="Cambria" panose="02040503050406030204" pitchFamily="18" charset="0"/>
                <a:ea typeface="Cambria" panose="02040503050406030204" pitchFamily="18" charset="0"/>
              </a:rPr>
              <a:t> untuk memberikan layanan kepada pengguna </a:t>
            </a:r>
            <a:r>
              <a:rPr lang="en-ID" sz="17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id-ID" sz="1700" dirty="0">
                <a:latin typeface="Cambria" panose="02040503050406030204" pitchFamily="18" charset="0"/>
                <a:ea typeface="Cambria" panose="02040503050406030204" pitchFamily="18" charset="0"/>
              </a:rPr>
              <a:t>SPBE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2B09CC9-A9AD-4009-A4CF-5B07032A563F}"/>
              </a:ext>
            </a:extLst>
          </p:cNvPr>
          <p:cNvSpPr txBox="1">
            <a:spLocks/>
          </p:cNvSpPr>
          <p:nvPr/>
        </p:nvSpPr>
        <p:spPr>
          <a:xfrm>
            <a:off x="1058305" y="639651"/>
            <a:ext cx="7474135" cy="563947"/>
          </a:xfr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ID" sz="2000" dirty="0">
                <a:latin typeface="Cambria" pitchFamily="18" charset="0"/>
                <a:ea typeface="Cambria" pitchFamily="18" charset="0"/>
              </a:rPr>
              <a:t>PERPRES SPBE (</a:t>
            </a:r>
            <a:r>
              <a:rPr lang="en-ID" sz="2000" cap="none" dirty="0" err="1">
                <a:latin typeface="Cambria" pitchFamily="18" charset="0"/>
                <a:ea typeface="Cambria" pitchFamily="18" charset="0"/>
              </a:rPr>
              <a:t>Sistem</a:t>
            </a:r>
            <a:r>
              <a:rPr lang="en-ID" sz="2000" cap="none" dirty="0">
                <a:latin typeface="Cambria" pitchFamily="18" charset="0"/>
                <a:ea typeface="Cambria" pitchFamily="18" charset="0"/>
              </a:rPr>
              <a:t> </a:t>
            </a:r>
            <a:r>
              <a:rPr lang="en-ID" sz="2000" cap="none" dirty="0" err="1">
                <a:latin typeface="Cambria" pitchFamily="18" charset="0"/>
                <a:ea typeface="Cambria" pitchFamily="18" charset="0"/>
              </a:rPr>
              <a:t>Pemerintahan</a:t>
            </a:r>
            <a:r>
              <a:rPr lang="en-ID" sz="2000" cap="none" dirty="0">
                <a:latin typeface="Cambria" pitchFamily="18" charset="0"/>
                <a:ea typeface="Cambria" pitchFamily="18" charset="0"/>
              </a:rPr>
              <a:t> </a:t>
            </a:r>
            <a:r>
              <a:rPr lang="en-ID" sz="2000" cap="none" dirty="0" err="1">
                <a:latin typeface="Cambria" pitchFamily="18" charset="0"/>
                <a:ea typeface="Cambria" pitchFamily="18" charset="0"/>
              </a:rPr>
              <a:t>Berbasis</a:t>
            </a:r>
            <a:r>
              <a:rPr lang="en-ID" sz="2000" cap="none" dirty="0">
                <a:latin typeface="Cambria" pitchFamily="18" charset="0"/>
                <a:ea typeface="Cambria" pitchFamily="18" charset="0"/>
              </a:rPr>
              <a:t> </a:t>
            </a:r>
            <a:r>
              <a:rPr lang="en-ID" sz="2000" cap="none" dirty="0" err="1">
                <a:latin typeface="Cambria" pitchFamily="18" charset="0"/>
                <a:ea typeface="Cambria" pitchFamily="18" charset="0"/>
              </a:rPr>
              <a:t>Elektronik</a:t>
            </a:r>
            <a:r>
              <a:rPr lang="en-ID" sz="2000" dirty="0">
                <a:latin typeface="Cambria" pitchFamily="18" charset="0"/>
                <a:ea typeface="Cambria" pitchFamily="18" charset="0"/>
              </a:rPr>
              <a:t>) 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68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D36A9CB-843D-4D9D-B91C-E551DB48D18C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xmlns="" id="{7866A5E3-7071-4095-A1F1-A95065EA7397}"/>
              </a:ext>
            </a:extLst>
          </p:cNvPr>
          <p:cNvSpPr/>
          <p:nvPr/>
        </p:nvSpPr>
        <p:spPr>
          <a:xfrm rot="5400000">
            <a:off x="3254374" y="2701447"/>
            <a:ext cx="3003066" cy="709110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459" tIns="32730" rIns="65459" bIns="32730" rtlCol="0" anchor="ctr"/>
          <a:lstStyle/>
          <a:p>
            <a:pPr algn="ctr"/>
            <a:endParaRPr lang="id-ID" sz="949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E25B61A-CC42-4138-BA7A-41561407BB79}"/>
              </a:ext>
            </a:extLst>
          </p:cNvPr>
          <p:cNvSpPr/>
          <p:nvPr/>
        </p:nvSpPr>
        <p:spPr>
          <a:xfrm>
            <a:off x="5166066" y="1006577"/>
            <a:ext cx="2700300" cy="37804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endParaRPr lang="id-ID" sz="949" b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79DE85D-E5A7-4C53-ADCD-367D39EE5C10}"/>
              </a:ext>
            </a:extLst>
          </p:cNvPr>
          <p:cNvSpPr/>
          <p:nvPr/>
        </p:nvSpPr>
        <p:spPr>
          <a:xfrm>
            <a:off x="5241644" y="2597247"/>
            <a:ext cx="2564666" cy="21602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b="1" dirty="0">
                <a:solidFill>
                  <a:schemeClr val="tx1"/>
                </a:solidFill>
              </a:rPr>
              <a:t>Sistem Kepegawaian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05186E2-14CA-4610-8456-4925AD047239}"/>
              </a:ext>
            </a:extLst>
          </p:cNvPr>
          <p:cNvSpPr/>
          <p:nvPr/>
        </p:nvSpPr>
        <p:spPr>
          <a:xfrm>
            <a:off x="5241643" y="2857417"/>
            <a:ext cx="2570717" cy="21602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b="1" dirty="0">
                <a:solidFill>
                  <a:schemeClr val="tx1"/>
                </a:solidFill>
              </a:rPr>
              <a:t>Sistem Administrasi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EF8B670-22CF-45F1-98F4-DBEC867E2CD9}"/>
              </a:ext>
            </a:extLst>
          </p:cNvPr>
          <p:cNvSpPr/>
          <p:nvPr/>
        </p:nvSpPr>
        <p:spPr>
          <a:xfrm>
            <a:off x="5241644" y="3112813"/>
            <a:ext cx="2569119" cy="21602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b="1" dirty="0">
                <a:solidFill>
                  <a:schemeClr val="tx1"/>
                </a:solidFill>
              </a:rPr>
              <a:t>Sistem ....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C35B260-D8DC-4BB0-ADD0-06953960C090}"/>
              </a:ext>
            </a:extLst>
          </p:cNvPr>
          <p:cNvSpPr/>
          <p:nvPr/>
        </p:nvSpPr>
        <p:spPr>
          <a:xfrm>
            <a:off x="5216030" y="1667448"/>
            <a:ext cx="864000" cy="8208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endParaRPr lang="id-ID" sz="738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0AD2E3F-D235-4D62-B513-3162F4927BDB}"/>
              </a:ext>
            </a:extLst>
          </p:cNvPr>
          <p:cNvSpPr/>
          <p:nvPr/>
        </p:nvSpPr>
        <p:spPr>
          <a:xfrm>
            <a:off x="6088291" y="1667449"/>
            <a:ext cx="864000" cy="820865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endParaRPr lang="id-ID" sz="738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DA644CD-8D5D-4F19-AE53-F5A2AB5EEBA2}"/>
              </a:ext>
            </a:extLst>
          </p:cNvPr>
          <p:cNvSpPr/>
          <p:nvPr/>
        </p:nvSpPr>
        <p:spPr>
          <a:xfrm>
            <a:off x="6957405" y="1667449"/>
            <a:ext cx="864000" cy="820865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endParaRPr lang="id-ID" sz="738" b="1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8DBA68B-D952-4268-A646-66147ECA62AA}"/>
              </a:ext>
            </a:extLst>
          </p:cNvPr>
          <p:cNvSpPr/>
          <p:nvPr/>
        </p:nvSpPr>
        <p:spPr>
          <a:xfrm>
            <a:off x="5238084" y="1705501"/>
            <a:ext cx="786223" cy="1960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 lIns="65459" tIns="32730" rIns="65459" bIns="32730">
            <a:spAutoFit/>
          </a:bodyPr>
          <a:lstStyle/>
          <a:p>
            <a:pPr algn="ctr"/>
            <a:r>
              <a:rPr lang="id-ID" sz="844" b="1" dirty="0"/>
              <a:t>Organisasi A</a:t>
            </a:r>
          </a:p>
        </p:txBody>
      </p:sp>
      <p:sp>
        <p:nvSpPr>
          <p:cNvPr id="25" name="Rounded Rectangle 93">
            <a:extLst>
              <a:ext uri="{FF2B5EF4-FFF2-40B4-BE49-F238E27FC236}">
                <a16:creationId xmlns:a16="http://schemas.microsoft.com/office/drawing/2014/main" xmlns="" id="{204DC5E2-844F-47A3-8456-D22D25828ADC}"/>
              </a:ext>
            </a:extLst>
          </p:cNvPr>
          <p:cNvSpPr/>
          <p:nvPr/>
        </p:nvSpPr>
        <p:spPr>
          <a:xfrm>
            <a:off x="5226811" y="2097327"/>
            <a:ext cx="2585549" cy="19831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844" b="1" dirty="0"/>
              <a:t>Sektoral		Regional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877BD25-3569-445D-A95B-051CD01B15E9}"/>
              </a:ext>
            </a:extLst>
          </p:cNvPr>
          <p:cNvSpPr/>
          <p:nvPr/>
        </p:nvSpPr>
        <p:spPr>
          <a:xfrm>
            <a:off x="5241644" y="1384619"/>
            <a:ext cx="2564666" cy="20267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b="1" dirty="0">
                <a:solidFill>
                  <a:schemeClr val="tx1"/>
                </a:solidFill>
              </a:rPr>
              <a:t>Portal Satu Pintu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41862B2-5CDF-4EA6-8B5E-9343B3888E4B}"/>
              </a:ext>
            </a:extLst>
          </p:cNvPr>
          <p:cNvSpPr/>
          <p:nvPr/>
        </p:nvSpPr>
        <p:spPr>
          <a:xfrm>
            <a:off x="6122754" y="1705500"/>
            <a:ext cx="778207" cy="1960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 lIns="65459" tIns="32730" rIns="65459" bIns="32730">
            <a:spAutoFit/>
          </a:bodyPr>
          <a:lstStyle/>
          <a:p>
            <a:pPr algn="ctr"/>
            <a:r>
              <a:rPr lang="id-ID" sz="844" b="1" dirty="0"/>
              <a:t>Organisasi 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DCF8F6A-D334-4020-955E-B739EA04418C}"/>
              </a:ext>
            </a:extLst>
          </p:cNvPr>
          <p:cNvSpPr/>
          <p:nvPr/>
        </p:nvSpPr>
        <p:spPr>
          <a:xfrm>
            <a:off x="7003415" y="1705499"/>
            <a:ext cx="778207" cy="1960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 lIns="65459" tIns="32730" rIns="65459" bIns="32730">
            <a:spAutoFit/>
          </a:bodyPr>
          <a:lstStyle/>
          <a:p>
            <a:pPr algn="ctr"/>
            <a:r>
              <a:rPr lang="id-ID" sz="844" b="1" dirty="0"/>
              <a:t>Organisasi 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E7D790F-2573-4DA4-A9DD-FD417A2855D6}"/>
              </a:ext>
            </a:extLst>
          </p:cNvPr>
          <p:cNvSpPr/>
          <p:nvPr/>
        </p:nvSpPr>
        <p:spPr>
          <a:xfrm>
            <a:off x="5241644" y="4252364"/>
            <a:ext cx="2551818" cy="21602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b="1" dirty="0" err="1">
                <a:solidFill>
                  <a:schemeClr val="tx1"/>
                </a:solidFill>
              </a:rPr>
              <a:t>Virtualisasi</a:t>
            </a:r>
            <a:endParaRPr lang="id-ID" sz="738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759A768-B34B-4A8D-8059-D3806DCC25C2}"/>
              </a:ext>
            </a:extLst>
          </p:cNvPr>
          <p:cNvSpPr/>
          <p:nvPr/>
        </p:nvSpPr>
        <p:spPr>
          <a:xfrm>
            <a:off x="5241644" y="4499337"/>
            <a:ext cx="2551818" cy="21602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b="1" dirty="0" err="1">
                <a:solidFill>
                  <a:schemeClr val="tx1"/>
                </a:solidFill>
              </a:rPr>
              <a:t>Integrated</a:t>
            </a:r>
            <a:r>
              <a:rPr lang="id-ID" sz="738" b="1" dirty="0">
                <a:solidFill>
                  <a:schemeClr val="tx1"/>
                </a:solidFill>
              </a:rPr>
              <a:t> </a:t>
            </a:r>
            <a:r>
              <a:rPr lang="id-ID" sz="738" b="1" dirty="0" err="1">
                <a:solidFill>
                  <a:schemeClr val="tx1"/>
                </a:solidFill>
              </a:rPr>
              <a:t>Network</a:t>
            </a:r>
            <a:endParaRPr lang="id-ID" sz="738" b="1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C5DDE1B-CD93-4F2F-B59A-D83B59D804ED}"/>
              </a:ext>
            </a:extLst>
          </p:cNvPr>
          <p:cNvSpPr/>
          <p:nvPr/>
        </p:nvSpPr>
        <p:spPr>
          <a:xfrm>
            <a:off x="5241644" y="3432215"/>
            <a:ext cx="2564666" cy="21602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b="1" dirty="0" err="1">
                <a:solidFill>
                  <a:schemeClr val="tx1"/>
                </a:solidFill>
              </a:rPr>
              <a:t>Kependudukan</a:t>
            </a:r>
            <a:endParaRPr lang="id-ID" sz="738" b="1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F7D1320-CDF6-4FB7-A3C7-31EC5175EF6E}"/>
              </a:ext>
            </a:extLst>
          </p:cNvPr>
          <p:cNvSpPr/>
          <p:nvPr/>
        </p:nvSpPr>
        <p:spPr>
          <a:xfrm>
            <a:off x="5241644" y="3679045"/>
            <a:ext cx="2564666" cy="21602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b="1" dirty="0">
                <a:solidFill>
                  <a:schemeClr val="tx1"/>
                </a:solidFill>
              </a:rPr>
              <a:t>Kewilayahan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FF855F1-AE92-4365-826C-E8B99FA2A068}"/>
              </a:ext>
            </a:extLst>
          </p:cNvPr>
          <p:cNvSpPr/>
          <p:nvPr/>
        </p:nvSpPr>
        <p:spPr>
          <a:xfrm>
            <a:off x="5241644" y="3929808"/>
            <a:ext cx="2564666" cy="21602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b="1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72D13A9-0A45-4555-8FCC-152F32F43CEC}"/>
              </a:ext>
            </a:extLst>
          </p:cNvPr>
          <p:cNvSpPr/>
          <p:nvPr/>
        </p:nvSpPr>
        <p:spPr>
          <a:xfrm>
            <a:off x="5241644" y="1094953"/>
            <a:ext cx="2570716" cy="202671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b="1" dirty="0" err="1">
                <a:solidFill>
                  <a:schemeClr val="tx1"/>
                </a:solidFill>
              </a:rPr>
              <a:t>Ubiquitous</a:t>
            </a:r>
            <a:r>
              <a:rPr lang="id-ID" sz="738" b="1" dirty="0">
                <a:solidFill>
                  <a:schemeClr val="tx1"/>
                </a:solidFill>
              </a:rPr>
              <a:t> Services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xmlns="" id="{8F40CD9F-D761-4BF2-8882-69107AD89A86}"/>
              </a:ext>
            </a:extLst>
          </p:cNvPr>
          <p:cNvSpPr txBox="1">
            <a:spLocks/>
          </p:cNvSpPr>
          <p:nvPr/>
        </p:nvSpPr>
        <p:spPr>
          <a:xfrm>
            <a:off x="925282" y="339502"/>
            <a:ext cx="5666937" cy="5369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-144" baseline="0">
                <a:ln>
                  <a:noFill/>
                </a:ln>
                <a:solidFill>
                  <a:srgbClr val="EEEEEE"/>
                </a:solidFill>
                <a:uFillTx/>
                <a:latin typeface="Superclarendon"/>
                <a:ea typeface="Superclarendon"/>
                <a:cs typeface="Superclarendon"/>
                <a:sym typeface="Superclarendon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-144" baseline="0">
                <a:ln>
                  <a:noFill/>
                </a:ln>
                <a:solidFill>
                  <a:srgbClr val="EEEEEE"/>
                </a:solidFill>
                <a:uFillTx/>
                <a:latin typeface="Superclarendon"/>
                <a:ea typeface="Superclarendon"/>
                <a:cs typeface="Superclarendon"/>
                <a:sym typeface="Superclarendon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-144" baseline="0">
                <a:ln>
                  <a:noFill/>
                </a:ln>
                <a:solidFill>
                  <a:srgbClr val="EEEEEE"/>
                </a:solidFill>
                <a:uFillTx/>
                <a:latin typeface="Superclarendon"/>
                <a:ea typeface="Superclarendon"/>
                <a:cs typeface="Superclarendon"/>
                <a:sym typeface="Superclarendon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-144" baseline="0">
                <a:ln>
                  <a:noFill/>
                </a:ln>
                <a:solidFill>
                  <a:srgbClr val="EEEEEE"/>
                </a:solidFill>
                <a:uFillTx/>
                <a:latin typeface="Superclarendon"/>
                <a:ea typeface="Superclarendon"/>
                <a:cs typeface="Superclarendon"/>
                <a:sym typeface="Superclarendon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-144" baseline="0">
                <a:ln>
                  <a:noFill/>
                </a:ln>
                <a:solidFill>
                  <a:srgbClr val="EEEEEE"/>
                </a:solidFill>
                <a:uFillTx/>
                <a:latin typeface="Superclarendon"/>
                <a:ea typeface="Superclarendon"/>
                <a:cs typeface="Superclarendon"/>
                <a:sym typeface="Superclarendon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-144" baseline="0">
                <a:ln>
                  <a:noFill/>
                </a:ln>
                <a:solidFill>
                  <a:srgbClr val="EEEEEE"/>
                </a:solidFill>
                <a:uFillTx/>
                <a:latin typeface="Superclarendon"/>
                <a:ea typeface="Superclarendon"/>
                <a:cs typeface="Superclarendon"/>
                <a:sym typeface="Superclarendon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-144" baseline="0">
                <a:ln>
                  <a:noFill/>
                </a:ln>
                <a:solidFill>
                  <a:srgbClr val="EEEEEE"/>
                </a:solidFill>
                <a:uFillTx/>
                <a:latin typeface="Superclarendon"/>
                <a:ea typeface="Superclarendon"/>
                <a:cs typeface="Superclarendon"/>
                <a:sym typeface="Superclarendon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-144" baseline="0">
                <a:ln>
                  <a:noFill/>
                </a:ln>
                <a:solidFill>
                  <a:srgbClr val="EEEEEE"/>
                </a:solidFill>
                <a:uFillTx/>
                <a:latin typeface="Superclarendon"/>
                <a:ea typeface="Superclarendon"/>
                <a:cs typeface="Superclarendon"/>
                <a:sym typeface="Superclarendon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-144" baseline="0">
                <a:ln>
                  <a:noFill/>
                </a:ln>
                <a:solidFill>
                  <a:srgbClr val="EEEEEE"/>
                </a:solidFill>
                <a:uFillTx/>
                <a:latin typeface="Superclarendon"/>
                <a:ea typeface="Superclarendon"/>
                <a:cs typeface="Superclarendon"/>
                <a:sym typeface="Superclarendon"/>
              </a:defRPr>
            </a:lvl9pPr>
          </a:lstStyle>
          <a:p>
            <a:r>
              <a:rPr lang="id-ID" sz="1898" dirty="0">
                <a:solidFill>
                  <a:schemeClr val="tx1"/>
                </a:solidFill>
                <a:latin typeface="Calibri"/>
                <a:cs typeface="Calibri"/>
              </a:rPr>
              <a:t>Proyeksi </a:t>
            </a:r>
            <a:r>
              <a:rPr lang="en-US" sz="1898" dirty="0" err="1">
                <a:solidFill>
                  <a:schemeClr val="tx1"/>
                </a:solidFill>
                <a:latin typeface="Calibri"/>
                <a:cs typeface="Calibri"/>
              </a:rPr>
              <a:t>Integrasi</a:t>
            </a:r>
            <a:r>
              <a:rPr lang="en-US" sz="1898" dirty="0">
                <a:solidFill>
                  <a:schemeClr val="tx1"/>
                </a:solidFill>
                <a:latin typeface="Calibri"/>
                <a:cs typeface="Calibri"/>
              </a:rPr>
              <a:t>  Database Pembangunan Nasional </a:t>
            </a:r>
            <a:endParaRPr lang="id-ID" sz="1898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F5B0C3B-F151-4F33-A7DB-38651E6F6E13}"/>
              </a:ext>
            </a:extLst>
          </p:cNvPr>
          <p:cNvSpPr/>
          <p:nvPr/>
        </p:nvSpPr>
        <p:spPr>
          <a:xfrm>
            <a:off x="1925707" y="1001555"/>
            <a:ext cx="2700300" cy="37804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endParaRPr lang="id-ID" sz="949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EC6B0DF-EB3F-4953-933F-D4FAE8B74D66}"/>
              </a:ext>
            </a:extLst>
          </p:cNvPr>
          <p:cNvSpPr/>
          <p:nvPr/>
        </p:nvSpPr>
        <p:spPr>
          <a:xfrm>
            <a:off x="2005918" y="2593333"/>
            <a:ext cx="794351" cy="216023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Kepegawaian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354CD84-4E25-44D7-A70C-3CB8721A6FE1}"/>
              </a:ext>
            </a:extLst>
          </p:cNvPr>
          <p:cNvSpPr/>
          <p:nvPr/>
        </p:nvSpPr>
        <p:spPr>
          <a:xfrm>
            <a:off x="2002837" y="2851393"/>
            <a:ext cx="794351" cy="216023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Administrasi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6B782D0-195C-46E5-9A35-399063497C60}"/>
              </a:ext>
            </a:extLst>
          </p:cNvPr>
          <p:cNvSpPr/>
          <p:nvPr/>
        </p:nvSpPr>
        <p:spPr>
          <a:xfrm>
            <a:off x="2002837" y="3107791"/>
            <a:ext cx="794351" cy="216023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....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05A16EFC-AB40-4B79-9D2F-023833EA0EAE}"/>
              </a:ext>
            </a:extLst>
          </p:cNvPr>
          <p:cNvSpPr/>
          <p:nvPr/>
        </p:nvSpPr>
        <p:spPr>
          <a:xfrm>
            <a:off x="2893181" y="2592225"/>
            <a:ext cx="794351" cy="21602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Kepegawaian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ADCE5449-1BB8-4F96-A0D3-C4EF6443C072}"/>
              </a:ext>
            </a:extLst>
          </p:cNvPr>
          <p:cNvSpPr/>
          <p:nvPr/>
        </p:nvSpPr>
        <p:spPr>
          <a:xfrm>
            <a:off x="2891984" y="2852395"/>
            <a:ext cx="794351" cy="21602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Administrasi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24C042E5-280A-43D2-8F76-23AC9CD3F2B7}"/>
              </a:ext>
            </a:extLst>
          </p:cNvPr>
          <p:cNvSpPr/>
          <p:nvPr/>
        </p:nvSpPr>
        <p:spPr>
          <a:xfrm>
            <a:off x="2890387" y="3107791"/>
            <a:ext cx="794351" cy="21602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....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7B394A4F-5047-44E1-BCCB-FB6FA46EAC47}"/>
              </a:ext>
            </a:extLst>
          </p:cNvPr>
          <p:cNvSpPr/>
          <p:nvPr/>
        </p:nvSpPr>
        <p:spPr>
          <a:xfrm>
            <a:off x="3777649" y="2595264"/>
            <a:ext cx="794351" cy="216023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Kepegawaian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F43CFB7A-9EB7-4790-8001-BC0EFBD4DE8F}"/>
              </a:ext>
            </a:extLst>
          </p:cNvPr>
          <p:cNvSpPr/>
          <p:nvPr/>
        </p:nvSpPr>
        <p:spPr>
          <a:xfrm>
            <a:off x="3777649" y="2852879"/>
            <a:ext cx="794351" cy="216023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Administrasi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BAE13B21-5ADC-4E12-A057-640CC3929DF3}"/>
              </a:ext>
            </a:extLst>
          </p:cNvPr>
          <p:cNvSpPr/>
          <p:nvPr/>
        </p:nvSpPr>
        <p:spPr>
          <a:xfrm>
            <a:off x="3777649" y="3107791"/>
            <a:ext cx="794351" cy="216023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....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844F06E1-997C-446E-AADB-8E963216E1C2}"/>
              </a:ext>
            </a:extLst>
          </p:cNvPr>
          <p:cNvSpPr/>
          <p:nvPr/>
        </p:nvSpPr>
        <p:spPr>
          <a:xfrm>
            <a:off x="2002595" y="1654261"/>
            <a:ext cx="794351" cy="808886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endParaRPr lang="id-ID" sz="738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0B92C9E5-E1A2-4405-A038-A4367F8EBA9D}"/>
              </a:ext>
            </a:extLst>
          </p:cNvPr>
          <p:cNvSpPr/>
          <p:nvPr/>
        </p:nvSpPr>
        <p:spPr>
          <a:xfrm>
            <a:off x="2887219" y="1654262"/>
            <a:ext cx="794351" cy="820865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endParaRPr lang="id-ID" sz="738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991BE09A-EDE7-4C70-BFCD-22A5D7108E6E}"/>
              </a:ext>
            </a:extLst>
          </p:cNvPr>
          <p:cNvSpPr/>
          <p:nvPr/>
        </p:nvSpPr>
        <p:spPr>
          <a:xfrm>
            <a:off x="3771600" y="1654262"/>
            <a:ext cx="794351" cy="820865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endParaRPr lang="id-ID" sz="738" dirty="0">
              <a:solidFill>
                <a:schemeClr val="tx1"/>
              </a:solidFill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37488956-6597-4FDD-A0EF-D55525353EEE}"/>
              </a:ext>
            </a:extLst>
          </p:cNvPr>
          <p:cNvCxnSpPr/>
          <p:nvPr/>
        </p:nvCxnSpPr>
        <p:spPr>
          <a:xfrm>
            <a:off x="1228382" y="1617193"/>
            <a:ext cx="6588000" cy="0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E83B2ABE-B80C-483E-B01D-C657F653F6D3}"/>
              </a:ext>
            </a:extLst>
          </p:cNvPr>
          <p:cNvCxnSpPr/>
          <p:nvPr/>
        </p:nvCxnSpPr>
        <p:spPr>
          <a:xfrm>
            <a:off x="2002837" y="1934789"/>
            <a:ext cx="79435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C69BB34-08E2-4D74-BCAB-882CA2C08699}"/>
              </a:ext>
            </a:extLst>
          </p:cNvPr>
          <p:cNvSpPr/>
          <p:nvPr/>
        </p:nvSpPr>
        <p:spPr>
          <a:xfrm>
            <a:off x="2015357" y="1700479"/>
            <a:ext cx="750956" cy="196007"/>
          </a:xfrm>
          <a:prstGeom prst="rect">
            <a:avLst/>
          </a:prstGeom>
        </p:spPr>
        <p:txBody>
          <a:bodyPr wrap="none" lIns="65459" tIns="32730" rIns="65459" bIns="32730">
            <a:spAutoFit/>
          </a:bodyPr>
          <a:lstStyle/>
          <a:p>
            <a:pPr algn="ctr"/>
            <a:r>
              <a:rPr lang="id-ID" sz="844" dirty="0"/>
              <a:t>Organisasi A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2DD66119-93F2-452E-A1B2-0F50FC0B2747}"/>
              </a:ext>
            </a:extLst>
          </p:cNvPr>
          <p:cNvCxnSpPr/>
          <p:nvPr/>
        </p:nvCxnSpPr>
        <p:spPr>
          <a:xfrm>
            <a:off x="2002837" y="2204819"/>
            <a:ext cx="79435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89D44B15-02AE-417D-8D86-69DB1ECCC571}"/>
              </a:ext>
            </a:extLst>
          </p:cNvPr>
          <p:cNvCxnSpPr/>
          <p:nvPr/>
        </p:nvCxnSpPr>
        <p:spPr>
          <a:xfrm>
            <a:off x="2887218" y="1934789"/>
            <a:ext cx="79435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F78BA938-71BE-417B-89FC-A405C1D694EF}"/>
              </a:ext>
            </a:extLst>
          </p:cNvPr>
          <p:cNvCxnSpPr/>
          <p:nvPr/>
        </p:nvCxnSpPr>
        <p:spPr>
          <a:xfrm>
            <a:off x="2887218" y="2204819"/>
            <a:ext cx="79435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FD7FB128-8C4C-4650-A3BE-4064F0C26588}"/>
              </a:ext>
            </a:extLst>
          </p:cNvPr>
          <p:cNvCxnSpPr/>
          <p:nvPr/>
        </p:nvCxnSpPr>
        <p:spPr>
          <a:xfrm>
            <a:off x="3771599" y="2204819"/>
            <a:ext cx="79435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15DD2322-B24D-458C-A358-7EE3C61C24FB}"/>
              </a:ext>
            </a:extLst>
          </p:cNvPr>
          <p:cNvCxnSpPr/>
          <p:nvPr/>
        </p:nvCxnSpPr>
        <p:spPr>
          <a:xfrm>
            <a:off x="3771599" y="1926513"/>
            <a:ext cx="79435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ounded Rectangle 125">
            <a:extLst>
              <a:ext uri="{FF2B5EF4-FFF2-40B4-BE49-F238E27FC236}">
                <a16:creationId xmlns:a16="http://schemas.microsoft.com/office/drawing/2014/main" xmlns="" id="{2D2F8752-2868-4F5E-93F2-11C5753A16F9}"/>
              </a:ext>
            </a:extLst>
          </p:cNvPr>
          <p:cNvSpPr/>
          <p:nvPr/>
        </p:nvSpPr>
        <p:spPr>
          <a:xfrm>
            <a:off x="2645217" y="1974771"/>
            <a:ext cx="1289000" cy="19831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844" dirty="0"/>
              <a:t>Sektoral</a:t>
            </a:r>
          </a:p>
        </p:txBody>
      </p:sp>
      <p:sp>
        <p:nvSpPr>
          <p:cNvPr id="62" name="Rounded Rectangle 126">
            <a:extLst>
              <a:ext uri="{FF2B5EF4-FFF2-40B4-BE49-F238E27FC236}">
                <a16:creationId xmlns:a16="http://schemas.microsoft.com/office/drawing/2014/main" xmlns="" id="{CF0EBE13-6D63-4A53-8ED0-55F127F19DB0}"/>
              </a:ext>
            </a:extLst>
          </p:cNvPr>
          <p:cNvSpPr/>
          <p:nvPr/>
        </p:nvSpPr>
        <p:spPr>
          <a:xfrm>
            <a:off x="2645215" y="2225699"/>
            <a:ext cx="1289000" cy="19831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844" dirty="0"/>
              <a:t>Regional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9AA9B6DB-569F-4DB4-BAA6-D3EC1AF2A248}"/>
              </a:ext>
            </a:extLst>
          </p:cNvPr>
          <p:cNvSpPr/>
          <p:nvPr/>
        </p:nvSpPr>
        <p:spPr>
          <a:xfrm>
            <a:off x="2001284" y="1379597"/>
            <a:ext cx="794351" cy="20267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Portal A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C9CDCD5D-BE54-42DE-A4E5-277AE3892DA0}"/>
              </a:ext>
            </a:extLst>
          </p:cNvPr>
          <p:cNvSpPr/>
          <p:nvPr/>
        </p:nvSpPr>
        <p:spPr>
          <a:xfrm>
            <a:off x="2885753" y="1379598"/>
            <a:ext cx="794351" cy="206292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Portal B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833537D-2806-437B-B52C-BAD4E1BC1B6B}"/>
              </a:ext>
            </a:extLst>
          </p:cNvPr>
          <p:cNvSpPr/>
          <p:nvPr/>
        </p:nvSpPr>
        <p:spPr>
          <a:xfrm>
            <a:off x="3771599" y="1379598"/>
            <a:ext cx="794351" cy="206292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Portal C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5E1B4A2B-51BE-473E-BAC2-256C12D80424}"/>
              </a:ext>
            </a:extLst>
          </p:cNvPr>
          <p:cNvSpPr/>
          <p:nvPr/>
        </p:nvSpPr>
        <p:spPr>
          <a:xfrm>
            <a:off x="2900025" y="1700478"/>
            <a:ext cx="742941" cy="196007"/>
          </a:xfrm>
          <a:prstGeom prst="rect">
            <a:avLst/>
          </a:prstGeom>
        </p:spPr>
        <p:txBody>
          <a:bodyPr wrap="none" lIns="65459" tIns="32730" rIns="65459" bIns="32730">
            <a:spAutoFit/>
          </a:bodyPr>
          <a:lstStyle/>
          <a:p>
            <a:pPr algn="ctr"/>
            <a:r>
              <a:rPr lang="id-ID" sz="844" dirty="0"/>
              <a:t>Organisasi B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2DD231CD-F815-46C0-B260-DFB6D10E614A}"/>
              </a:ext>
            </a:extLst>
          </p:cNvPr>
          <p:cNvSpPr/>
          <p:nvPr/>
        </p:nvSpPr>
        <p:spPr>
          <a:xfrm>
            <a:off x="3770268" y="1700477"/>
            <a:ext cx="763780" cy="196007"/>
          </a:xfrm>
          <a:prstGeom prst="rect">
            <a:avLst/>
          </a:prstGeom>
        </p:spPr>
        <p:txBody>
          <a:bodyPr wrap="none" lIns="65459" tIns="32730" rIns="65459" bIns="32730">
            <a:spAutoFit/>
          </a:bodyPr>
          <a:lstStyle/>
          <a:p>
            <a:pPr algn="ctr"/>
            <a:r>
              <a:rPr lang="id-ID" sz="844" dirty="0"/>
              <a:t>Organisasi 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61E2FE92-11D3-473F-87B5-CB92A4138831}"/>
              </a:ext>
            </a:extLst>
          </p:cNvPr>
          <p:cNvSpPr/>
          <p:nvPr/>
        </p:nvSpPr>
        <p:spPr>
          <a:xfrm>
            <a:off x="3759115" y="3427194"/>
            <a:ext cx="794351" cy="216023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 err="1">
                <a:solidFill>
                  <a:schemeClr val="tx1"/>
                </a:solidFill>
              </a:rPr>
              <a:t>Kependudukan</a:t>
            </a:r>
            <a:endParaRPr lang="id-ID" sz="738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E38FB7FD-8A5A-4DF5-95A8-4885589DB10A}"/>
              </a:ext>
            </a:extLst>
          </p:cNvPr>
          <p:cNvSpPr/>
          <p:nvPr/>
        </p:nvSpPr>
        <p:spPr>
          <a:xfrm>
            <a:off x="2017460" y="4241917"/>
            <a:ext cx="794351" cy="216023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HW/SW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3D0A37F2-D84D-480E-A1DD-5D91190BAF82}"/>
              </a:ext>
            </a:extLst>
          </p:cNvPr>
          <p:cNvSpPr/>
          <p:nvPr/>
        </p:nvSpPr>
        <p:spPr>
          <a:xfrm>
            <a:off x="2885395" y="4247342"/>
            <a:ext cx="794351" cy="21602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HW/SW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0F03023-78B2-41D7-9BB6-5980121BD9B9}"/>
              </a:ext>
            </a:extLst>
          </p:cNvPr>
          <p:cNvSpPr/>
          <p:nvPr/>
        </p:nvSpPr>
        <p:spPr>
          <a:xfrm>
            <a:off x="3760475" y="4253061"/>
            <a:ext cx="794351" cy="216023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HW/SW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1695E2FA-DD3A-4666-BB99-41D3556F8F1B}"/>
              </a:ext>
            </a:extLst>
          </p:cNvPr>
          <p:cNvSpPr/>
          <p:nvPr/>
        </p:nvSpPr>
        <p:spPr>
          <a:xfrm>
            <a:off x="2017460" y="4492589"/>
            <a:ext cx="794351" cy="216023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 err="1">
                <a:solidFill>
                  <a:schemeClr val="tx1"/>
                </a:solidFill>
              </a:rPr>
              <a:t>Network</a:t>
            </a:r>
            <a:endParaRPr lang="id-ID" sz="738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6758E38E-C7C0-44FD-A5F3-106930CBB957}"/>
              </a:ext>
            </a:extLst>
          </p:cNvPr>
          <p:cNvSpPr/>
          <p:nvPr/>
        </p:nvSpPr>
        <p:spPr>
          <a:xfrm>
            <a:off x="2889204" y="4494315"/>
            <a:ext cx="794351" cy="21602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 err="1">
                <a:solidFill>
                  <a:schemeClr val="tx1"/>
                </a:solidFill>
              </a:rPr>
              <a:t>Network</a:t>
            </a:r>
            <a:endParaRPr lang="id-ID" sz="738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7CD6E2C6-3F14-4088-AABC-31CC6E841E86}"/>
              </a:ext>
            </a:extLst>
          </p:cNvPr>
          <p:cNvSpPr/>
          <p:nvPr/>
        </p:nvSpPr>
        <p:spPr>
          <a:xfrm>
            <a:off x="3758751" y="4502684"/>
            <a:ext cx="794351" cy="216023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 err="1">
                <a:solidFill>
                  <a:schemeClr val="tx1"/>
                </a:solidFill>
              </a:rPr>
              <a:t>Network</a:t>
            </a:r>
            <a:endParaRPr lang="id-ID" sz="738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19F4E92-8186-4024-8F65-4E95BB4D975F}"/>
              </a:ext>
            </a:extLst>
          </p:cNvPr>
          <p:cNvSpPr/>
          <p:nvPr/>
        </p:nvSpPr>
        <p:spPr>
          <a:xfrm>
            <a:off x="3760480" y="3674023"/>
            <a:ext cx="794351" cy="216023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Kewilayahan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B1ACBA1-F966-466D-94A9-A558EDA49242}"/>
              </a:ext>
            </a:extLst>
          </p:cNvPr>
          <p:cNvSpPr/>
          <p:nvPr/>
        </p:nvSpPr>
        <p:spPr>
          <a:xfrm>
            <a:off x="3759115" y="3924787"/>
            <a:ext cx="794351" cy="216023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FE9972AC-6C3D-4F8E-8406-0AF608D61B0E}"/>
              </a:ext>
            </a:extLst>
          </p:cNvPr>
          <p:cNvSpPr/>
          <p:nvPr/>
        </p:nvSpPr>
        <p:spPr>
          <a:xfrm>
            <a:off x="2881351" y="3427193"/>
            <a:ext cx="794351" cy="21602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 err="1">
                <a:solidFill>
                  <a:schemeClr val="tx1"/>
                </a:solidFill>
              </a:rPr>
              <a:t>Kependudukan</a:t>
            </a:r>
            <a:endParaRPr lang="id-ID" sz="738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BE47D544-B3E6-4013-B864-94732BD8DFDC}"/>
              </a:ext>
            </a:extLst>
          </p:cNvPr>
          <p:cNvSpPr/>
          <p:nvPr/>
        </p:nvSpPr>
        <p:spPr>
          <a:xfrm>
            <a:off x="2882715" y="3674023"/>
            <a:ext cx="794351" cy="21602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Kewilayahan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E08A5E2E-1348-49BD-9D36-FD196652B2FD}"/>
              </a:ext>
            </a:extLst>
          </p:cNvPr>
          <p:cNvSpPr/>
          <p:nvPr/>
        </p:nvSpPr>
        <p:spPr>
          <a:xfrm>
            <a:off x="2881351" y="3924786"/>
            <a:ext cx="794351" cy="21602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8474B4CF-A5BF-4DAB-B4E8-0BA56D4D4C4D}"/>
              </a:ext>
            </a:extLst>
          </p:cNvPr>
          <p:cNvSpPr/>
          <p:nvPr/>
        </p:nvSpPr>
        <p:spPr>
          <a:xfrm>
            <a:off x="2003586" y="3427192"/>
            <a:ext cx="794351" cy="216023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 err="1">
                <a:solidFill>
                  <a:schemeClr val="tx1"/>
                </a:solidFill>
              </a:rPr>
              <a:t>Kependudukan</a:t>
            </a:r>
            <a:endParaRPr lang="id-ID" sz="738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3BA60910-1876-4E92-85ED-352DF8192412}"/>
              </a:ext>
            </a:extLst>
          </p:cNvPr>
          <p:cNvSpPr/>
          <p:nvPr/>
        </p:nvSpPr>
        <p:spPr>
          <a:xfrm>
            <a:off x="2004951" y="3674022"/>
            <a:ext cx="794351" cy="216023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Kewilayahan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01D5F02-C7D2-4679-A6B1-3C5E0FFF3A6D}"/>
              </a:ext>
            </a:extLst>
          </p:cNvPr>
          <p:cNvSpPr/>
          <p:nvPr/>
        </p:nvSpPr>
        <p:spPr>
          <a:xfrm>
            <a:off x="2003586" y="3924785"/>
            <a:ext cx="794351" cy="216023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16AC3C27-68E7-4218-93DB-00EE1BC4DEB4}"/>
              </a:ext>
            </a:extLst>
          </p:cNvPr>
          <p:cNvSpPr/>
          <p:nvPr/>
        </p:nvSpPr>
        <p:spPr>
          <a:xfrm>
            <a:off x="2001283" y="1089932"/>
            <a:ext cx="2570717" cy="202671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459" tIns="32730" rIns="65459" bIns="32730" rtlCol="0" anchor="ctr"/>
          <a:lstStyle/>
          <a:p>
            <a:pPr algn="ctr"/>
            <a:r>
              <a:rPr lang="id-ID" sz="738" dirty="0">
                <a:solidFill>
                  <a:schemeClr val="tx1"/>
                </a:solidFill>
              </a:rPr>
              <a:t>Online Services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2E0B4411-A843-4532-B3A3-39EE79B1DC14}"/>
              </a:ext>
            </a:extLst>
          </p:cNvPr>
          <p:cNvCxnSpPr/>
          <p:nvPr/>
        </p:nvCxnSpPr>
        <p:spPr>
          <a:xfrm>
            <a:off x="1278342" y="2538217"/>
            <a:ext cx="6588000" cy="0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E9C762E0-FC85-4E92-BCA0-E828C650B30F}"/>
              </a:ext>
            </a:extLst>
          </p:cNvPr>
          <p:cNvCxnSpPr/>
          <p:nvPr/>
        </p:nvCxnSpPr>
        <p:spPr>
          <a:xfrm>
            <a:off x="1267916" y="3377819"/>
            <a:ext cx="6588000" cy="0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FFF6A00A-8925-4023-BB6B-33222448A5B8}"/>
              </a:ext>
            </a:extLst>
          </p:cNvPr>
          <p:cNvCxnSpPr/>
          <p:nvPr/>
        </p:nvCxnSpPr>
        <p:spPr>
          <a:xfrm>
            <a:off x="1278342" y="4201093"/>
            <a:ext cx="6588000" cy="0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2E541163-16D3-4992-B807-3997B821E464}"/>
              </a:ext>
            </a:extLst>
          </p:cNvPr>
          <p:cNvSpPr txBox="1"/>
          <p:nvPr/>
        </p:nvSpPr>
        <p:spPr>
          <a:xfrm>
            <a:off x="965147" y="4457940"/>
            <a:ext cx="911256" cy="220309"/>
          </a:xfrm>
          <a:prstGeom prst="rect">
            <a:avLst/>
          </a:prstGeom>
          <a:noFill/>
        </p:spPr>
        <p:txBody>
          <a:bodyPr wrap="none" lIns="65459" tIns="32730" rIns="65459" bIns="32730" rtlCol="0">
            <a:spAutoFit/>
          </a:bodyPr>
          <a:lstStyle/>
          <a:p>
            <a:r>
              <a:rPr lang="id-ID" sz="1002" b="1" dirty="0"/>
              <a:t>Infrastruktur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B88D653-5430-447D-AB4C-6E3C5949A5DB}"/>
              </a:ext>
            </a:extLst>
          </p:cNvPr>
          <p:cNvSpPr txBox="1"/>
          <p:nvPr/>
        </p:nvSpPr>
        <p:spPr>
          <a:xfrm>
            <a:off x="1025048" y="3716560"/>
            <a:ext cx="856754" cy="220309"/>
          </a:xfrm>
          <a:prstGeom prst="rect">
            <a:avLst/>
          </a:prstGeom>
          <a:noFill/>
        </p:spPr>
        <p:txBody>
          <a:bodyPr wrap="none" lIns="65459" tIns="32730" rIns="65459" bIns="32730" rtlCol="0">
            <a:spAutoFit/>
          </a:bodyPr>
          <a:lstStyle/>
          <a:p>
            <a:r>
              <a:rPr lang="id-ID" sz="1002" b="1" dirty="0"/>
              <a:t>Data Dasar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32514463-77BD-4C6F-BEE3-14402A4581EE}"/>
              </a:ext>
            </a:extLst>
          </p:cNvPr>
          <p:cNvSpPr txBox="1"/>
          <p:nvPr/>
        </p:nvSpPr>
        <p:spPr>
          <a:xfrm>
            <a:off x="1033951" y="2845923"/>
            <a:ext cx="609891" cy="374517"/>
          </a:xfrm>
          <a:prstGeom prst="rect">
            <a:avLst/>
          </a:prstGeom>
          <a:noFill/>
        </p:spPr>
        <p:txBody>
          <a:bodyPr wrap="none" lIns="65459" tIns="32730" rIns="65459" bIns="32730" rtlCol="0">
            <a:spAutoFit/>
          </a:bodyPr>
          <a:lstStyle/>
          <a:p>
            <a:r>
              <a:rPr lang="id-ID" sz="1002" b="1" dirty="0"/>
              <a:t>Aplikasi</a:t>
            </a:r>
          </a:p>
          <a:p>
            <a:r>
              <a:rPr lang="id-ID" sz="1002" b="1" dirty="0"/>
              <a:t>Generik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718B8538-F754-4381-ABD3-6354E1835FF7}"/>
              </a:ext>
            </a:extLst>
          </p:cNvPr>
          <p:cNvSpPr txBox="1"/>
          <p:nvPr/>
        </p:nvSpPr>
        <p:spPr>
          <a:xfrm>
            <a:off x="1041328" y="1981827"/>
            <a:ext cx="609891" cy="374517"/>
          </a:xfrm>
          <a:prstGeom prst="rect">
            <a:avLst/>
          </a:prstGeom>
          <a:noFill/>
        </p:spPr>
        <p:txBody>
          <a:bodyPr wrap="none" lIns="65459" tIns="32730" rIns="65459" bIns="32730" rtlCol="0">
            <a:spAutoFit/>
          </a:bodyPr>
          <a:lstStyle/>
          <a:p>
            <a:r>
              <a:rPr lang="id-ID" sz="1002" b="1" dirty="0"/>
              <a:t>Aplikasi</a:t>
            </a:r>
          </a:p>
          <a:p>
            <a:r>
              <a:rPr lang="id-ID" sz="1002" b="1" dirty="0" err="1"/>
              <a:t>Spesik</a:t>
            </a:r>
            <a:endParaRPr lang="id-ID" sz="1002" b="1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21E5E214-672B-4027-81AE-4292617EB725}"/>
              </a:ext>
            </a:extLst>
          </p:cNvPr>
          <p:cNvSpPr txBox="1"/>
          <p:nvPr/>
        </p:nvSpPr>
        <p:spPr>
          <a:xfrm>
            <a:off x="1024094" y="1063726"/>
            <a:ext cx="635539" cy="528726"/>
          </a:xfrm>
          <a:prstGeom prst="rect">
            <a:avLst/>
          </a:prstGeom>
          <a:noFill/>
        </p:spPr>
        <p:txBody>
          <a:bodyPr wrap="none" lIns="65459" tIns="32730" rIns="65459" bIns="32730" rtlCol="0">
            <a:spAutoFit/>
          </a:bodyPr>
          <a:lstStyle/>
          <a:p>
            <a:r>
              <a:rPr lang="id-ID" sz="1002" b="1" dirty="0"/>
              <a:t>Saluran </a:t>
            </a:r>
          </a:p>
          <a:p>
            <a:r>
              <a:rPr lang="id-ID" sz="1002" b="1" dirty="0"/>
              <a:t>Akses</a:t>
            </a:r>
          </a:p>
          <a:p>
            <a:r>
              <a:rPr lang="id-ID" sz="1002" b="1" dirty="0"/>
              <a:t>Layanan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8C370C9E-F058-4D23-A630-16F8A1735101}"/>
              </a:ext>
            </a:extLst>
          </p:cNvPr>
          <p:cNvSpPr txBox="1"/>
          <p:nvPr/>
        </p:nvSpPr>
        <p:spPr>
          <a:xfrm>
            <a:off x="2547799" y="670423"/>
            <a:ext cx="1461599" cy="325722"/>
          </a:xfrm>
          <a:prstGeom prst="rect">
            <a:avLst/>
          </a:prstGeom>
          <a:noFill/>
        </p:spPr>
        <p:txBody>
          <a:bodyPr wrap="none" lIns="65459" tIns="32730" rIns="65459" bIns="32730" rtlCol="0">
            <a:spAutoFit/>
          </a:bodyPr>
          <a:lstStyle/>
          <a:p>
            <a:r>
              <a:rPr lang="id-ID" sz="1687" dirty="0">
                <a:latin typeface="Calibri"/>
                <a:cs typeface="Calibri"/>
              </a:rPr>
              <a:t>Kondisi Saat Ini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950A2E72-9C98-4CF0-9566-C0CE0CFC6C34}"/>
              </a:ext>
            </a:extLst>
          </p:cNvPr>
          <p:cNvSpPr txBox="1"/>
          <p:nvPr/>
        </p:nvSpPr>
        <p:spPr>
          <a:xfrm>
            <a:off x="5424022" y="670423"/>
            <a:ext cx="2545806" cy="325722"/>
          </a:xfrm>
          <a:prstGeom prst="rect">
            <a:avLst/>
          </a:prstGeom>
          <a:noFill/>
        </p:spPr>
        <p:txBody>
          <a:bodyPr wrap="none" lIns="65459" tIns="32730" rIns="65459" bIns="32730" rtlCol="0">
            <a:spAutoFit/>
          </a:bodyPr>
          <a:lstStyle/>
          <a:p>
            <a:r>
              <a:rPr lang="id-ID" sz="1687" dirty="0">
                <a:latin typeface="Calibri"/>
                <a:cs typeface="Calibri"/>
              </a:rPr>
              <a:t>Kondisi di masa mendatang</a:t>
            </a:r>
          </a:p>
        </p:txBody>
      </p:sp>
    </p:spTree>
    <p:extLst>
      <p:ext uri="{BB962C8B-B14F-4D97-AF65-F5344CB8AC3E}">
        <p14:creationId xmlns:p14="http://schemas.microsoft.com/office/powerpoint/2010/main" val="3546908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7852" y="358511"/>
            <a:ext cx="4425751" cy="490710"/>
          </a:xfrm>
        </p:spPr>
        <p:txBody>
          <a:bodyPr>
            <a:noAutofit/>
          </a:bodyPr>
          <a:lstStyle/>
          <a:p>
            <a:r>
              <a:rPr lang="en-ID" sz="2100" dirty="0">
                <a:latin typeface="Cambria" pitchFamily="18" charset="0"/>
                <a:ea typeface="Cambria" pitchFamily="18" charset="0"/>
              </a:rPr>
              <a:t>PRINSIP SPBE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9" name="Hexagon 4">
            <a:extLst>
              <a:ext uri="{FF2B5EF4-FFF2-40B4-BE49-F238E27FC236}">
                <a16:creationId xmlns:a16="http://schemas.microsoft.com/office/drawing/2014/main" xmlns="" id="{9D6B4BAB-9063-4C82-B8BD-2BA8CFE44E3E}"/>
              </a:ext>
            </a:extLst>
          </p:cNvPr>
          <p:cNvSpPr/>
          <p:nvPr/>
        </p:nvSpPr>
        <p:spPr>
          <a:xfrm>
            <a:off x="4467556" y="1260861"/>
            <a:ext cx="4640948" cy="1044000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Hexagon 5">
            <a:extLst>
              <a:ext uri="{FF2B5EF4-FFF2-40B4-BE49-F238E27FC236}">
                <a16:creationId xmlns:a16="http://schemas.microsoft.com/office/drawing/2014/main" xmlns="" id="{FBCEA028-D80A-4569-B643-0E389B70B828}"/>
              </a:ext>
            </a:extLst>
          </p:cNvPr>
          <p:cNvSpPr/>
          <p:nvPr/>
        </p:nvSpPr>
        <p:spPr>
          <a:xfrm>
            <a:off x="4605966" y="1367632"/>
            <a:ext cx="1107279" cy="830458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xmlns="" id="{DF00A49A-4F6B-4A22-BB5F-8DF4C306FA96}"/>
              </a:ext>
            </a:extLst>
          </p:cNvPr>
          <p:cNvGrpSpPr/>
          <p:nvPr/>
        </p:nvGrpSpPr>
        <p:grpSpPr>
          <a:xfrm>
            <a:off x="5690721" y="1340131"/>
            <a:ext cx="3332883" cy="700798"/>
            <a:chOff x="6418306" y="1433695"/>
            <a:chExt cx="2398809" cy="72918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CB44700-BCA7-4A64-825D-666BBB205AD4}"/>
                </a:ext>
              </a:extLst>
            </p:cNvPr>
            <p:cNvSpPr txBox="1"/>
            <p:nvPr/>
          </p:nvSpPr>
          <p:spPr>
            <a:xfrm>
              <a:off x="6418306" y="1433695"/>
              <a:ext cx="2356261" cy="288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EFISIENSI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63E044D-C784-43CA-83CE-C4E5CC0F88F9}"/>
                </a:ext>
              </a:extLst>
            </p:cNvPr>
            <p:cNvSpPr txBox="1"/>
            <p:nvPr/>
          </p:nvSpPr>
          <p:spPr>
            <a:xfrm>
              <a:off x="6419327" y="1682513"/>
              <a:ext cx="2397788" cy="480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200" dirty="0"/>
                <a:t>optimalisasi pemanfaatan sumber daya yang mendukung SPBE yang tepat guna.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8" name="Hexagon 11">
            <a:extLst>
              <a:ext uri="{FF2B5EF4-FFF2-40B4-BE49-F238E27FC236}">
                <a16:creationId xmlns:a16="http://schemas.microsoft.com/office/drawing/2014/main" xmlns="" id="{26AB0010-5C91-4830-86F0-46005FD41402}"/>
              </a:ext>
            </a:extLst>
          </p:cNvPr>
          <p:cNvSpPr/>
          <p:nvPr/>
        </p:nvSpPr>
        <p:spPr>
          <a:xfrm>
            <a:off x="4467556" y="2527515"/>
            <a:ext cx="4640948" cy="1044000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19" name="Hexagon 12">
            <a:extLst>
              <a:ext uri="{FF2B5EF4-FFF2-40B4-BE49-F238E27FC236}">
                <a16:creationId xmlns:a16="http://schemas.microsoft.com/office/drawing/2014/main" xmlns="" id="{43C5ECC4-6095-42F6-BC8C-5F69570862CE}"/>
              </a:ext>
            </a:extLst>
          </p:cNvPr>
          <p:cNvSpPr/>
          <p:nvPr/>
        </p:nvSpPr>
        <p:spPr>
          <a:xfrm>
            <a:off x="4605966" y="2634286"/>
            <a:ext cx="1107279" cy="830458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xmlns="" id="{CE4FD144-D47F-4891-891A-EB435EB3CDBE}"/>
              </a:ext>
            </a:extLst>
          </p:cNvPr>
          <p:cNvGrpSpPr/>
          <p:nvPr/>
        </p:nvGrpSpPr>
        <p:grpSpPr>
          <a:xfrm>
            <a:off x="5508103" y="2499741"/>
            <a:ext cx="3577329" cy="1047022"/>
            <a:chOff x="6006406" y="1322318"/>
            <a:chExt cx="2874404" cy="10894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74476BF-42FE-47DA-8B1B-DFF6CAF8CD93}"/>
                </a:ext>
              </a:extLst>
            </p:cNvPr>
            <p:cNvSpPr txBox="1"/>
            <p:nvPr/>
          </p:nvSpPr>
          <p:spPr>
            <a:xfrm>
              <a:off x="6006406" y="1322318"/>
              <a:ext cx="2688349" cy="288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AKUNTABILITAS DAN INTEROPERABILITAS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32B704A-33AD-41AD-BB8D-92101ADD3605}"/>
                </a:ext>
              </a:extLst>
            </p:cNvPr>
            <p:cNvSpPr txBox="1"/>
            <p:nvPr/>
          </p:nvSpPr>
          <p:spPr>
            <a:xfrm>
              <a:off x="6122124" y="1547093"/>
              <a:ext cx="2758686" cy="864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dirty="0" err="1"/>
                <a:t>Kejelasan</a:t>
              </a:r>
              <a:r>
                <a:rPr lang="en-ID" sz="1200" dirty="0"/>
                <a:t> </a:t>
              </a:r>
              <a:r>
                <a:rPr lang="en-ID" sz="1200" dirty="0" err="1"/>
                <a:t>fungsi</a:t>
              </a:r>
              <a:r>
                <a:rPr lang="en-ID" sz="1200" dirty="0"/>
                <a:t> &amp; </a:t>
              </a:r>
              <a:r>
                <a:rPr lang="en-ID" sz="1200" dirty="0" err="1"/>
                <a:t>pertanggung</a:t>
              </a:r>
              <a:r>
                <a:rPr lang="en-ID" sz="1200" dirty="0"/>
                <a:t> </a:t>
              </a:r>
              <a:r>
                <a:rPr lang="en-ID" sz="1200" dirty="0" err="1"/>
                <a:t>jwban</a:t>
              </a:r>
              <a:r>
                <a:rPr lang="en-ID" sz="1200" dirty="0"/>
                <a:t> SPBE. </a:t>
              </a:r>
            </a:p>
            <a:p>
              <a:r>
                <a:rPr lang="en-ID" sz="1200" dirty="0"/>
                <a:t>K</a:t>
              </a:r>
              <a:r>
                <a:rPr lang="id-ID" sz="1200" dirty="0" err="1"/>
                <a:t>oordinasi</a:t>
              </a:r>
              <a:r>
                <a:rPr lang="id-ID" sz="1200" dirty="0"/>
                <a:t> dan kolaborasi antar Proses Bisnis dan antar sistem elektronik, dalam rangka pertukaran data, informasi, atau Layanan SPBE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3" name="Hexagon 17">
            <a:extLst>
              <a:ext uri="{FF2B5EF4-FFF2-40B4-BE49-F238E27FC236}">
                <a16:creationId xmlns:a16="http://schemas.microsoft.com/office/drawing/2014/main" xmlns="" id="{E86E48F6-FC29-4825-8D4D-21F15B8DDAA7}"/>
              </a:ext>
            </a:extLst>
          </p:cNvPr>
          <p:cNvSpPr/>
          <p:nvPr/>
        </p:nvSpPr>
        <p:spPr>
          <a:xfrm>
            <a:off x="4467556" y="3794167"/>
            <a:ext cx="4640948" cy="1044000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24" name="Hexagon 18">
            <a:extLst>
              <a:ext uri="{FF2B5EF4-FFF2-40B4-BE49-F238E27FC236}">
                <a16:creationId xmlns:a16="http://schemas.microsoft.com/office/drawing/2014/main" xmlns="" id="{136DF2EB-46AE-44E0-9A1F-40A6503E7C4F}"/>
              </a:ext>
            </a:extLst>
          </p:cNvPr>
          <p:cNvSpPr/>
          <p:nvPr/>
        </p:nvSpPr>
        <p:spPr>
          <a:xfrm>
            <a:off x="4605966" y="3900938"/>
            <a:ext cx="1107279" cy="830458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25" name="Group 19">
            <a:extLst>
              <a:ext uri="{FF2B5EF4-FFF2-40B4-BE49-F238E27FC236}">
                <a16:creationId xmlns:a16="http://schemas.microsoft.com/office/drawing/2014/main" xmlns="" id="{4A86B1BD-BC57-4B19-AD78-587943883858}"/>
              </a:ext>
            </a:extLst>
          </p:cNvPr>
          <p:cNvGrpSpPr/>
          <p:nvPr/>
        </p:nvGrpSpPr>
        <p:grpSpPr>
          <a:xfrm>
            <a:off x="5762729" y="3873435"/>
            <a:ext cx="3345775" cy="885463"/>
            <a:chOff x="6210998" y="1433695"/>
            <a:chExt cx="2688349" cy="92132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33FF19E-E5CF-497F-B38E-0D8A7D6FA98B}"/>
                </a:ext>
              </a:extLst>
            </p:cNvPr>
            <p:cNvSpPr txBox="1"/>
            <p:nvPr/>
          </p:nvSpPr>
          <p:spPr>
            <a:xfrm>
              <a:off x="6210998" y="1433695"/>
              <a:ext cx="2688349" cy="288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KEAMANAN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0E1E36B-E0FE-43A7-986A-E9A54D981DC4}"/>
                </a:ext>
              </a:extLst>
            </p:cNvPr>
            <p:cNvSpPr txBox="1"/>
            <p:nvPr/>
          </p:nvSpPr>
          <p:spPr>
            <a:xfrm>
              <a:off x="6210998" y="1682513"/>
              <a:ext cx="2688349" cy="67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200" dirty="0"/>
                <a:t>kerahasiaan, keutuhan, ketersediaan, keaslian, dan </a:t>
              </a:r>
              <a:r>
                <a:rPr lang="id-ID" sz="1200" dirty="0" err="1"/>
                <a:t>kenirsangkalan</a:t>
              </a:r>
              <a:r>
                <a:rPr lang="id-ID" sz="1200" dirty="0"/>
                <a:t> (</a:t>
              </a:r>
              <a:r>
                <a:rPr lang="id-ID" sz="1200" dirty="0" err="1"/>
                <a:t>nonrepudiation</a:t>
              </a:r>
              <a:r>
                <a:rPr lang="id-ID" sz="1200" dirty="0"/>
                <a:t>) sumber daya yang mendukung SPBE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8" name="Hexagon 23">
            <a:extLst>
              <a:ext uri="{FF2B5EF4-FFF2-40B4-BE49-F238E27FC236}">
                <a16:creationId xmlns:a16="http://schemas.microsoft.com/office/drawing/2014/main" xmlns="" id="{BF478BB2-738A-4FE1-9AAA-25ACC1211FF7}"/>
              </a:ext>
            </a:extLst>
          </p:cNvPr>
          <p:cNvSpPr/>
          <p:nvPr/>
        </p:nvSpPr>
        <p:spPr>
          <a:xfrm flipH="1">
            <a:off x="35496" y="627534"/>
            <a:ext cx="4607928" cy="1044000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" name="Hexagon 24">
            <a:extLst>
              <a:ext uri="{FF2B5EF4-FFF2-40B4-BE49-F238E27FC236}">
                <a16:creationId xmlns:a16="http://schemas.microsoft.com/office/drawing/2014/main" xmlns="" id="{A85CC3EA-AA5B-4120-9D78-88FEEC8F88DD}"/>
              </a:ext>
            </a:extLst>
          </p:cNvPr>
          <p:cNvSpPr/>
          <p:nvPr/>
        </p:nvSpPr>
        <p:spPr>
          <a:xfrm flipH="1">
            <a:off x="3418841" y="734305"/>
            <a:ext cx="1107279" cy="830458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xmlns="" id="{DF4578BA-92AD-409D-962A-0D4339D3B84C}"/>
              </a:ext>
            </a:extLst>
          </p:cNvPr>
          <p:cNvGrpSpPr/>
          <p:nvPr/>
        </p:nvGrpSpPr>
        <p:grpSpPr>
          <a:xfrm>
            <a:off x="251520" y="716419"/>
            <a:ext cx="3148812" cy="700797"/>
            <a:chOff x="6210998" y="1433695"/>
            <a:chExt cx="2688349" cy="72918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1A8D893-7549-45CF-9671-1F31811C4988}"/>
                </a:ext>
              </a:extLst>
            </p:cNvPr>
            <p:cNvSpPr txBox="1"/>
            <p:nvPr/>
          </p:nvSpPr>
          <p:spPr>
            <a:xfrm>
              <a:off x="6210998" y="1433695"/>
              <a:ext cx="2688349" cy="288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EFEKTIVITAS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3123C75-C108-4D75-8D22-E3D0C9617460}"/>
                </a:ext>
              </a:extLst>
            </p:cNvPr>
            <p:cNvSpPr txBox="1"/>
            <p:nvPr/>
          </p:nvSpPr>
          <p:spPr>
            <a:xfrm>
              <a:off x="6210998" y="1682513"/>
              <a:ext cx="2688349" cy="480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Optimalisasi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pemanfaatan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sumber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daya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yg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mendukung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SPBE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sesuai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kebutuhan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3" name="Hexagon 29">
            <a:extLst>
              <a:ext uri="{FF2B5EF4-FFF2-40B4-BE49-F238E27FC236}">
                <a16:creationId xmlns:a16="http://schemas.microsoft.com/office/drawing/2014/main" xmlns="" id="{55DDF669-9D08-4AD2-9F5F-488AA06A043A}"/>
              </a:ext>
            </a:extLst>
          </p:cNvPr>
          <p:cNvSpPr/>
          <p:nvPr/>
        </p:nvSpPr>
        <p:spPr>
          <a:xfrm flipH="1">
            <a:off x="35496" y="1894188"/>
            <a:ext cx="4607928" cy="1044000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" name="Hexagon 30">
            <a:extLst>
              <a:ext uri="{FF2B5EF4-FFF2-40B4-BE49-F238E27FC236}">
                <a16:creationId xmlns:a16="http://schemas.microsoft.com/office/drawing/2014/main" xmlns="" id="{257BF3B6-8AB4-43F4-A822-D5EC37F29DD3}"/>
              </a:ext>
            </a:extLst>
          </p:cNvPr>
          <p:cNvSpPr/>
          <p:nvPr/>
        </p:nvSpPr>
        <p:spPr>
          <a:xfrm flipH="1">
            <a:off x="3418841" y="2000959"/>
            <a:ext cx="1107279" cy="830458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35" name="Group 31">
            <a:extLst>
              <a:ext uri="{FF2B5EF4-FFF2-40B4-BE49-F238E27FC236}">
                <a16:creationId xmlns:a16="http://schemas.microsoft.com/office/drawing/2014/main" xmlns="" id="{62E97782-458E-40E6-9502-6B896E44BA73}"/>
              </a:ext>
            </a:extLst>
          </p:cNvPr>
          <p:cNvGrpSpPr/>
          <p:nvPr/>
        </p:nvGrpSpPr>
        <p:grpSpPr>
          <a:xfrm>
            <a:off x="140885" y="1973456"/>
            <a:ext cx="3277956" cy="700797"/>
            <a:chOff x="6896469" y="1433695"/>
            <a:chExt cx="2002878" cy="72918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65987A4-0719-4575-A627-DDA60955A992}"/>
                </a:ext>
              </a:extLst>
            </p:cNvPr>
            <p:cNvSpPr txBox="1"/>
            <p:nvPr/>
          </p:nvSpPr>
          <p:spPr>
            <a:xfrm>
              <a:off x="7100118" y="1433695"/>
              <a:ext cx="1799229" cy="288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KETERPADUAN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3D89BDB-7257-41EE-BBC0-29BB7482F834}"/>
                </a:ext>
              </a:extLst>
            </p:cNvPr>
            <p:cNvSpPr txBox="1"/>
            <p:nvPr/>
          </p:nvSpPr>
          <p:spPr>
            <a:xfrm>
              <a:off x="6896469" y="1682513"/>
              <a:ext cx="2002877" cy="480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Pengintegrasian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sumber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daya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mendukung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SPBE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8" name="Hexagon 35">
            <a:extLst>
              <a:ext uri="{FF2B5EF4-FFF2-40B4-BE49-F238E27FC236}">
                <a16:creationId xmlns:a16="http://schemas.microsoft.com/office/drawing/2014/main" xmlns="" id="{E3070DA8-6D02-4BAA-95DE-187E5EFDC739}"/>
              </a:ext>
            </a:extLst>
          </p:cNvPr>
          <p:cNvSpPr/>
          <p:nvPr/>
        </p:nvSpPr>
        <p:spPr>
          <a:xfrm flipH="1">
            <a:off x="35496" y="3160842"/>
            <a:ext cx="4607928" cy="1044000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9" name="Hexagon 36">
            <a:extLst>
              <a:ext uri="{FF2B5EF4-FFF2-40B4-BE49-F238E27FC236}">
                <a16:creationId xmlns:a16="http://schemas.microsoft.com/office/drawing/2014/main" xmlns="" id="{7D7D8AA4-132F-4A85-88A3-F2D17BAF0A3B}"/>
              </a:ext>
            </a:extLst>
          </p:cNvPr>
          <p:cNvSpPr/>
          <p:nvPr/>
        </p:nvSpPr>
        <p:spPr>
          <a:xfrm flipH="1">
            <a:off x="3418841" y="3267613"/>
            <a:ext cx="1107279" cy="830458"/>
          </a:xfrm>
          <a:prstGeom prst="hexagon">
            <a:avLst>
              <a:gd name="adj" fmla="val 38143"/>
              <a:gd name="vf" fmla="val 11547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40" name="Group 37">
            <a:extLst>
              <a:ext uri="{FF2B5EF4-FFF2-40B4-BE49-F238E27FC236}">
                <a16:creationId xmlns:a16="http://schemas.microsoft.com/office/drawing/2014/main" xmlns="" id="{A8DD848B-A910-4A4F-B759-E46A1388584E}"/>
              </a:ext>
            </a:extLst>
          </p:cNvPr>
          <p:cNvGrpSpPr/>
          <p:nvPr/>
        </p:nvGrpSpPr>
        <p:grpSpPr>
          <a:xfrm>
            <a:off x="323524" y="3147814"/>
            <a:ext cx="3076807" cy="862356"/>
            <a:chOff x="6210996" y="1337658"/>
            <a:chExt cx="2688351" cy="89728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1E1E6FC9-E7DA-44E1-A8ED-CD7F94DB27AC}"/>
                </a:ext>
              </a:extLst>
            </p:cNvPr>
            <p:cNvSpPr txBox="1"/>
            <p:nvPr/>
          </p:nvSpPr>
          <p:spPr>
            <a:xfrm>
              <a:off x="6210998" y="1337658"/>
              <a:ext cx="2688349" cy="288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KESINAMBUNGAN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82D5BEC6-352C-4294-A757-18BD64891DEA}"/>
                </a:ext>
              </a:extLst>
            </p:cNvPr>
            <p:cNvSpPr txBox="1"/>
            <p:nvPr/>
          </p:nvSpPr>
          <p:spPr>
            <a:xfrm>
              <a:off x="6210996" y="1562433"/>
              <a:ext cx="2688349" cy="672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200" dirty="0"/>
                <a:t>keberlanjutan SPBE secara terencana, bertahap, dan terus menerus sesuai dengan perkembangannya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43" name="Isosceles Triangle 51">
            <a:extLst>
              <a:ext uri="{FF2B5EF4-FFF2-40B4-BE49-F238E27FC236}">
                <a16:creationId xmlns:a16="http://schemas.microsoft.com/office/drawing/2014/main" xmlns="" id="{389E40CD-2468-439B-A4C3-F5C0D39E4962}"/>
              </a:ext>
            </a:extLst>
          </p:cNvPr>
          <p:cNvSpPr/>
          <p:nvPr/>
        </p:nvSpPr>
        <p:spPr>
          <a:xfrm>
            <a:off x="3814422" y="1014071"/>
            <a:ext cx="333042" cy="244221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4" name="Rectangle 7">
            <a:extLst>
              <a:ext uri="{FF2B5EF4-FFF2-40B4-BE49-F238E27FC236}">
                <a16:creationId xmlns:a16="http://schemas.microsoft.com/office/drawing/2014/main" xmlns="" id="{8345B952-3D84-4F29-B0F1-EDC9E9677E38}"/>
              </a:ext>
            </a:extLst>
          </p:cNvPr>
          <p:cNvSpPr/>
          <p:nvPr/>
        </p:nvSpPr>
        <p:spPr>
          <a:xfrm>
            <a:off x="4998585" y="1625577"/>
            <a:ext cx="322040" cy="32204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5" name="Rounded Rectangle 32">
            <a:extLst>
              <a:ext uri="{FF2B5EF4-FFF2-40B4-BE49-F238E27FC236}">
                <a16:creationId xmlns:a16="http://schemas.microsoft.com/office/drawing/2014/main" xmlns="" id="{A528FD03-AC72-4630-9062-34BE5A2DC0C4}"/>
              </a:ext>
            </a:extLst>
          </p:cNvPr>
          <p:cNvSpPr/>
          <p:nvPr/>
        </p:nvSpPr>
        <p:spPr>
          <a:xfrm>
            <a:off x="4997988" y="2917474"/>
            <a:ext cx="322637" cy="3226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6" name="Rectangle 9">
            <a:extLst>
              <a:ext uri="{FF2B5EF4-FFF2-40B4-BE49-F238E27FC236}">
                <a16:creationId xmlns:a16="http://schemas.microsoft.com/office/drawing/2014/main" xmlns="" id="{E4CB9331-4C06-4601-A3A3-08996B34A638}"/>
              </a:ext>
            </a:extLst>
          </p:cNvPr>
          <p:cNvSpPr/>
          <p:nvPr/>
        </p:nvSpPr>
        <p:spPr>
          <a:xfrm>
            <a:off x="3830951" y="2250456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7" name="Frame 17">
            <a:extLst>
              <a:ext uri="{FF2B5EF4-FFF2-40B4-BE49-F238E27FC236}">
                <a16:creationId xmlns:a16="http://schemas.microsoft.com/office/drawing/2014/main" xmlns="" id="{E1A3C9F7-2854-4E44-86A4-A47C7D7589C3}"/>
              </a:ext>
            </a:extLst>
          </p:cNvPr>
          <p:cNvSpPr/>
          <p:nvPr/>
        </p:nvSpPr>
        <p:spPr>
          <a:xfrm>
            <a:off x="3841980" y="3513197"/>
            <a:ext cx="318434" cy="3184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8" name="Freeform 53">
            <a:extLst>
              <a:ext uri="{FF2B5EF4-FFF2-40B4-BE49-F238E27FC236}">
                <a16:creationId xmlns:a16="http://schemas.microsoft.com/office/drawing/2014/main" xmlns="" id="{14FB7ED9-3B68-430A-981D-1C64E5C7C880}"/>
              </a:ext>
            </a:extLst>
          </p:cNvPr>
          <p:cNvSpPr/>
          <p:nvPr/>
        </p:nvSpPr>
        <p:spPr>
          <a:xfrm>
            <a:off x="4967914" y="4129754"/>
            <a:ext cx="382784" cy="392454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80220 w 2296986"/>
              <a:gd name="connsiteY0" fmla="*/ 1747818 h 2354521"/>
              <a:gd name="connsiteX1" fmla="*/ 1828126 w 2296986"/>
              <a:gd name="connsiteY1" fmla="*/ 1826304 h 2354521"/>
              <a:gd name="connsiteX2" fmla="*/ 1955684 w 2296986"/>
              <a:gd name="connsiteY2" fmla="*/ 2095900 h 2354521"/>
              <a:gd name="connsiteX3" fmla="*/ 1683117 w 2296986"/>
              <a:gd name="connsiteY3" fmla="*/ 1962549 h 2354521"/>
              <a:gd name="connsiteX4" fmla="*/ 1529193 w 2296986"/>
              <a:gd name="connsiteY4" fmla="*/ 2354521 h 2354521"/>
              <a:gd name="connsiteX5" fmla="*/ 1381062 w 2296986"/>
              <a:gd name="connsiteY5" fmla="*/ 2120816 h 2354521"/>
              <a:gd name="connsiteX6" fmla="*/ 1496122 w 2296986"/>
              <a:gd name="connsiteY6" fmla="*/ 1788127 h 2354521"/>
              <a:gd name="connsiteX7" fmla="*/ 910069 w 2296986"/>
              <a:gd name="connsiteY7" fmla="*/ 1225390 h 2354521"/>
              <a:gd name="connsiteX8" fmla="*/ 415531 w 2296986"/>
              <a:gd name="connsiteY8" fmla="*/ 2322212 h 2354521"/>
              <a:gd name="connsiteX9" fmla="*/ 293764 w 2296986"/>
              <a:gd name="connsiteY9" fmla="*/ 2052845 h 2354521"/>
              <a:gd name="connsiteX10" fmla="*/ 497994 w 2296986"/>
              <a:gd name="connsiteY10" fmla="*/ 836420 h 2354521"/>
              <a:gd name="connsiteX11" fmla="*/ 11747 w 2296986"/>
              <a:gd name="connsiteY11" fmla="*/ 5505 h 2354521"/>
              <a:gd name="connsiteX12" fmla="*/ 772299 w 2296986"/>
              <a:gd name="connsiteY12" fmla="*/ 578452 h 2354521"/>
              <a:gd name="connsiteX13" fmla="*/ 2042020 w 2296986"/>
              <a:gd name="connsiteY13" fmla="*/ 514597 h 2354521"/>
              <a:gd name="connsiteX14" fmla="*/ 2296986 w 2296986"/>
              <a:gd name="connsiteY14" fmla="*/ 662729 h 2354521"/>
              <a:gd name="connsiteX15" fmla="*/ 1125486 w 2296986"/>
              <a:gd name="connsiteY15" fmla="*/ 1004182 h 2354521"/>
              <a:gd name="connsiteX16" fmla="*/ 1677097 w 2296986"/>
              <a:gd name="connsiteY16" fmla="*/ 1608523 h 2354521"/>
              <a:gd name="connsiteX17" fmla="*/ 2095511 w 2296986"/>
              <a:gd name="connsiteY17" fmla="*/ 1557316 h 2354521"/>
              <a:gd name="connsiteX0" fmla="*/ 2280220 w 2296986"/>
              <a:gd name="connsiteY0" fmla="*/ 1747911 h 2354614"/>
              <a:gd name="connsiteX1" fmla="*/ 1828126 w 2296986"/>
              <a:gd name="connsiteY1" fmla="*/ 1826397 h 2354614"/>
              <a:gd name="connsiteX2" fmla="*/ 1955684 w 2296986"/>
              <a:gd name="connsiteY2" fmla="*/ 2095993 h 2354614"/>
              <a:gd name="connsiteX3" fmla="*/ 1683117 w 2296986"/>
              <a:gd name="connsiteY3" fmla="*/ 1962642 h 2354614"/>
              <a:gd name="connsiteX4" fmla="*/ 1529193 w 2296986"/>
              <a:gd name="connsiteY4" fmla="*/ 2354614 h 2354614"/>
              <a:gd name="connsiteX5" fmla="*/ 1381062 w 2296986"/>
              <a:gd name="connsiteY5" fmla="*/ 2120909 h 2354614"/>
              <a:gd name="connsiteX6" fmla="*/ 1496122 w 2296986"/>
              <a:gd name="connsiteY6" fmla="*/ 1788220 h 2354614"/>
              <a:gd name="connsiteX7" fmla="*/ 910069 w 2296986"/>
              <a:gd name="connsiteY7" fmla="*/ 1225483 h 2354614"/>
              <a:gd name="connsiteX8" fmla="*/ 415531 w 2296986"/>
              <a:gd name="connsiteY8" fmla="*/ 2322305 h 2354614"/>
              <a:gd name="connsiteX9" fmla="*/ 293764 w 2296986"/>
              <a:gd name="connsiteY9" fmla="*/ 2052938 h 2354614"/>
              <a:gd name="connsiteX10" fmla="*/ 497994 w 2296986"/>
              <a:gd name="connsiteY10" fmla="*/ 836513 h 2354614"/>
              <a:gd name="connsiteX11" fmla="*/ 11747 w 2296986"/>
              <a:gd name="connsiteY11" fmla="*/ 5598 h 2354614"/>
              <a:gd name="connsiteX12" fmla="*/ 841291 w 2296986"/>
              <a:gd name="connsiteY12" fmla="*/ 570880 h 2354614"/>
              <a:gd name="connsiteX13" fmla="*/ 2042020 w 2296986"/>
              <a:gd name="connsiteY13" fmla="*/ 514690 h 2354614"/>
              <a:gd name="connsiteX14" fmla="*/ 2296986 w 2296986"/>
              <a:gd name="connsiteY14" fmla="*/ 662822 h 2354614"/>
              <a:gd name="connsiteX15" fmla="*/ 1125486 w 2296986"/>
              <a:gd name="connsiteY15" fmla="*/ 1004275 h 2354614"/>
              <a:gd name="connsiteX16" fmla="*/ 1677097 w 2296986"/>
              <a:gd name="connsiteY16" fmla="*/ 1608616 h 2354614"/>
              <a:gd name="connsiteX17" fmla="*/ 2095511 w 2296986"/>
              <a:gd name="connsiteY17" fmla="*/ 1557409 h 2354614"/>
              <a:gd name="connsiteX0" fmla="*/ 2280220 w 2296986"/>
              <a:gd name="connsiteY0" fmla="*/ 1747911 h 2354614"/>
              <a:gd name="connsiteX1" fmla="*/ 1828126 w 2296986"/>
              <a:gd name="connsiteY1" fmla="*/ 1826397 h 2354614"/>
              <a:gd name="connsiteX2" fmla="*/ 1955684 w 2296986"/>
              <a:gd name="connsiteY2" fmla="*/ 2095993 h 2354614"/>
              <a:gd name="connsiteX3" fmla="*/ 1683117 w 2296986"/>
              <a:gd name="connsiteY3" fmla="*/ 1962642 h 2354614"/>
              <a:gd name="connsiteX4" fmla="*/ 1529193 w 2296986"/>
              <a:gd name="connsiteY4" fmla="*/ 2354614 h 2354614"/>
              <a:gd name="connsiteX5" fmla="*/ 1381062 w 2296986"/>
              <a:gd name="connsiteY5" fmla="*/ 2120909 h 2354614"/>
              <a:gd name="connsiteX6" fmla="*/ 1496122 w 2296986"/>
              <a:gd name="connsiteY6" fmla="*/ 1788220 h 2354614"/>
              <a:gd name="connsiteX7" fmla="*/ 864075 w 2296986"/>
              <a:gd name="connsiteY7" fmla="*/ 1325138 h 2354614"/>
              <a:gd name="connsiteX8" fmla="*/ 415531 w 2296986"/>
              <a:gd name="connsiteY8" fmla="*/ 2322305 h 2354614"/>
              <a:gd name="connsiteX9" fmla="*/ 293764 w 2296986"/>
              <a:gd name="connsiteY9" fmla="*/ 2052938 h 2354614"/>
              <a:gd name="connsiteX10" fmla="*/ 497994 w 2296986"/>
              <a:gd name="connsiteY10" fmla="*/ 836513 h 2354614"/>
              <a:gd name="connsiteX11" fmla="*/ 11747 w 2296986"/>
              <a:gd name="connsiteY11" fmla="*/ 5598 h 2354614"/>
              <a:gd name="connsiteX12" fmla="*/ 841291 w 2296986"/>
              <a:gd name="connsiteY12" fmla="*/ 570880 h 2354614"/>
              <a:gd name="connsiteX13" fmla="*/ 2042020 w 2296986"/>
              <a:gd name="connsiteY13" fmla="*/ 514690 h 2354614"/>
              <a:gd name="connsiteX14" fmla="*/ 2296986 w 2296986"/>
              <a:gd name="connsiteY14" fmla="*/ 662822 h 2354614"/>
              <a:gd name="connsiteX15" fmla="*/ 1125486 w 2296986"/>
              <a:gd name="connsiteY15" fmla="*/ 1004275 h 2354614"/>
              <a:gd name="connsiteX16" fmla="*/ 1677097 w 2296986"/>
              <a:gd name="connsiteY16" fmla="*/ 1608616 h 2354614"/>
              <a:gd name="connsiteX17" fmla="*/ 2095511 w 2296986"/>
              <a:gd name="connsiteY17" fmla="*/ 1557409 h 2354614"/>
              <a:gd name="connsiteX0" fmla="*/ 2280220 w 2296986"/>
              <a:gd name="connsiteY0" fmla="*/ 1747911 h 2354614"/>
              <a:gd name="connsiteX1" fmla="*/ 1828126 w 2296986"/>
              <a:gd name="connsiteY1" fmla="*/ 1826397 h 2354614"/>
              <a:gd name="connsiteX2" fmla="*/ 1955684 w 2296986"/>
              <a:gd name="connsiteY2" fmla="*/ 2095993 h 2354614"/>
              <a:gd name="connsiteX3" fmla="*/ 1683117 w 2296986"/>
              <a:gd name="connsiteY3" fmla="*/ 1962642 h 2354614"/>
              <a:gd name="connsiteX4" fmla="*/ 1529193 w 2296986"/>
              <a:gd name="connsiteY4" fmla="*/ 2354614 h 2354614"/>
              <a:gd name="connsiteX5" fmla="*/ 1381062 w 2296986"/>
              <a:gd name="connsiteY5" fmla="*/ 2120909 h 2354614"/>
              <a:gd name="connsiteX6" fmla="*/ 1496122 w 2296986"/>
              <a:gd name="connsiteY6" fmla="*/ 1788220 h 2354614"/>
              <a:gd name="connsiteX7" fmla="*/ 864075 w 2296986"/>
              <a:gd name="connsiteY7" fmla="*/ 1325138 h 2354614"/>
              <a:gd name="connsiteX8" fmla="*/ 415531 w 2296986"/>
              <a:gd name="connsiteY8" fmla="*/ 2322305 h 2354614"/>
              <a:gd name="connsiteX9" fmla="*/ 293764 w 2296986"/>
              <a:gd name="connsiteY9" fmla="*/ 2052938 h 2354614"/>
              <a:gd name="connsiteX10" fmla="*/ 497994 w 2296986"/>
              <a:gd name="connsiteY10" fmla="*/ 836513 h 2354614"/>
              <a:gd name="connsiteX11" fmla="*/ 11747 w 2296986"/>
              <a:gd name="connsiteY11" fmla="*/ 5598 h 2354614"/>
              <a:gd name="connsiteX12" fmla="*/ 841291 w 2296986"/>
              <a:gd name="connsiteY12" fmla="*/ 570880 h 2354614"/>
              <a:gd name="connsiteX13" fmla="*/ 2042020 w 2296986"/>
              <a:gd name="connsiteY13" fmla="*/ 514690 h 2354614"/>
              <a:gd name="connsiteX14" fmla="*/ 2296986 w 2296986"/>
              <a:gd name="connsiteY14" fmla="*/ 662822 h 2354614"/>
              <a:gd name="connsiteX15" fmla="*/ 1209809 w 2296986"/>
              <a:gd name="connsiteY15" fmla="*/ 996610 h 2354614"/>
              <a:gd name="connsiteX16" fmla="*/ 1677097 w 2296986"/>
              <a:gd name="connsiteY16" fmla="*/ 1608616 h 2354614"/>
              <a:gd name="connsiteX17" fmla="*/ 2095511 w 2296986"/>
              <a:gd name="connsiteY17" fmla="*/ 1557409 h 2354614"/>
              <a:gd name="connsiteX0" fmla="*/ 2279828 w 2296594"/>
              <a:gd name="connsiteY0" fmla="*/ 1747911 h 2354614"/>
              <a:gd name="connsiteX1" fmla="*/ 1827734 w 2296594"/>
              <a:gd name="connsiteY1" fmla="*/ 1826397 h 2354614"/>
              <a:gd name="connsiteX2" fmla="*/ 1955292 w 2296594"/>
              <a:gd name="connsiteY2" fmla="*/ 2095993 h 2354614"/>
              <a:gd name="connsiteX3" fmla="*/ 1682725 w 2296594"/>
              <a:gd name="connsiteY3" fmla="*/ 1962642 h 2354614"/>
              <a:gd name="connsiteX4" fmla="*/ 1528801 w 2296594"/>
              <a:gd name="connsiteY4" fmla="*/ 2354614 h 2354614"/>
              <a:gd name="connsiteX5" fmla="*/ 1380670 w 2296594"/>
              <a:gd name="connsiteY5" fmla="*/ 2120909 h 2354614"/>
              <a:gd name="connsiteX6" fmla="*/ 1495730 w 2296594"/>
              <a:gd name="connsiteY6" fmla="*/ 1788220 h 2354614"/>
              <a:gd name="connsiteX7" fmla="*/ 863683 w 2296594"/>
              <a:gd name="connsiteY7" fmla="*/ 1325138 h 2354614"/>
              <a:gd name="connsiteX8" fmla="*/ 415139 w 2296594"/>
              <a:gd name="connsiteY8" fmla="*/ 2322305 h 2354614"/>
              <a:gd name="connsiteX9" fmla="*/ 293372 w 2296594"/>
              <a:gd name="connsiteY9" fmla="*/ 2052938 h 2354614"/>
              <a:gd name="connsiteX10" fmla="*/ 512934 w 2296594"/>
              <a:gd name="connsiteY10" fmla="*/ 874842 h 2354614"/>
              <a:gd name="connsiteX11" fmla="*/ 11355 w 2296594"/>
              <a:gd name="connsiteY11" fmla="*/ 5598 h 2354614"/>
              <a:gd name="connsiteX12" fmla="*/ 840899 w 2296594"/>
              <a:gd name="connsiteY12" fmla="*/ 570880 h 2354614"/>
              <a:gd name="connsiteX13" fmla="*/ 2041628 w 2296594"/>
              <a:gd name="connsiteY13" fmla="*/ 514690 h 2354614"/>
              <a:gd name="connsiteX14" fmla="*/ 2296594 w 2296594"/>
              <a:gd name="connsiteY14" fmla="*/ 662822 h 2354614"/>
              <a:gd name="connsiteX15" fmla="*/ 1209417 w 2296594"/>
              <a:gd name="connsiteY15" fmla="*/ 996610 h 2354614"/>
              <a:gd name="connsiteX16" fmla="*/ 1676705 w 2296594"/>
              <a:gd name="connsiteY16" fmla="*/ 1608616 h 2354614"/>
              <a:gd name="connsiteX17" fmla="*/ 2095119 w 2296594"/>
              <a:gd name="connsiteY17" fmla="*/ 1557409 h 2354614"/>
              <a:gd name="connsiteX0" fmla="*/ 2279828 w 2296594"/>
              <a:gd name="connsiteY0" fmla="*/ 1747911 h 2354614"/>
              <a:gd name="connsiteX1" fmla="*/ 1827734 w 2296594"/>
              <a:gd name="connsiteY1" fmla="*/ 1826397 h 2354614"/>
              <a:gd name="connsiteX2" fmla="*/ 1955292 w 2296594"/>
              <a:gd name="connsiteY2" fmla="*/ 2095993 h 2354614"/>
              <a:gd name="connsiteX3" fmla="*/ 1682725 w 2296594"/>
              <a:gd name="connsiteY3" fmla="*/ 1962642 h 2354614"/>
              <a:gd name="connsiteX4" fmla="*/ 1528801 w 2296594"/>
              <a:gd name="connsiteY4" fmla="*/ 2354614 h 2354614"/>
              <a:gd name="connsiteX5" fmla="*/ 1380670 w 2296594"/>
              <a:gd name="connsiteY5" fmla="*/ 2120909 h 2354614"/>
              <a:gd name="connsiteX6" fmla="*/ 1495730 w 2296594"/>
              <a:gd name="connsiteY6" fmla="*/ 1788220 h 2354614"/>
              <a:gd name="connsiteX7" fmla="*/ 856016 w 2296594"/>
              <a:gd name="connsiteY7" fmla="*/ 1302141 h 2354614"/>
              <a:gd name="connsiteX8" fmla="*/ 415139 w 2296594"/>
              <a:gd name="connsiteY8" fmla="*/ 2322305 h 2354614"/>
              <a:gd name="connsiteX9" fmla="*/ 293372 w 2296594"/>
              <a:gd name="connsiteY9" fmla="*/ 2052938 h 2354614"/>
              <a:gd name="connsiteX10" fmla="*/ 512934 w 2296594"/>
              <a:gd name="connsiteY10" fmla="*/ 874842 h 2354614"/>
              <a:gd name="connsiteX11" fmla="*/ 11355 w 2296594"/>
              <a:gd name="connsiteY11" fmla="*/ 5598 h 2354614"/>
              <a:gd name="connsiteX12" fmla="*/ 840899 w 2296594"/>
              <a:gd name="connsiteY12" fmla="*/ 570880 h 2354614"/>
              <a:gd name="connsiteX13" fmla="*/ 2041628 w 2296594"/>
              <a:gd name="connsiteY13" fmla="*/ 514690 h 2354614"/>
              <a:gd name="connsiteX14" fmla="*/ 2296594 w 2296594"/>
              <a:gd name="connsiteY14" fmla="*/ 662822 h 2354614"/>
              <a:gd name="connsiteX15" fmla="*/ 1209417 w 2296594"/>
              <a:gd name="connsiteY15" fmla="*/ 996610 h 2354614"/>
              <a:gd name="connsiteX16" fmla="*/ 1676705 w 2296594"/>
              <a:gd name="connsiteY16" fmla="*/ 1608616 h 2354614"/>
              <a:gd name="connsiteX17" fmla="*/ 2095119 w 2296594"/>
              <a:gd name="connsiteY17" fmla="*/ 1557409 h 235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594" h="2354614">
                <a:moveTo>
                  <a:pt x="2279828" y="1747911"/>
                </a:moveTo>
                <a:lnTo>
                  <a:pt x="1827734" y="1826397"/>
                </a:lnTo>
                <a:cubicBezTo>
                  <a:pt x="1873911" y="1907728"/>
                  <a:pt x="1985925" y="2047581"/>
                  <a:pt x="1955292" y="2095993"/>
                </a:cubicBezTo>
                <a:cubicBezTo>
                  <a:pt x="1897354" y="2139325"/>
                  <a:pt x="1773581" y="2007092"/>
                  <a:pt x="1682725" y="1962642"/>
                </a:cubicBezTo>
                <a:lnTo>
                  <a:pt x="1528801" y="2354614"/>
                </a:lnTo>
                <a:lnTo>
                  <a:pt x="1380670" y="2120909"/>
                </a:lnTo>
                <a:lnTo>
                  <a:pt x="1495730" y="1788220"/>
                </a:lnTo>
                <a:lnTo>
                  <a:pt x="856016" y="1302141"/>
                </a:lnTo>
                <a:lnTo>
                  <a:pt x="415139" y="2322305"/>
                </a:lnTo>
                <a:lnTo>
                  <a:pt x="293372" y="2052938"/>
                </a:lnTo>
                <a:cubicBezTo>
                  <a:pt x="369114" y="1624466"/>
                  <a:pt x="437192" y="1303314"/>
                  <a:pt x="512934" y="874842"/>
                </a:cubicBezTo>
                <a:cubicBezTo>
                  <a:pt x="317583" y="650129"/>
                  <a:pt x="-71270" y="102295"/>
                  <a:pt x="11355" y="5598"/>
                </a:cubicBezTo>
                <a:cubicBezTo>
                  <a:pt x="111253" y="-52136"/>
                  <a:pt x="623957" y="350637"/>
                  <a:pt x="840899" y="570880"/>
                </a:cubicBezTo>
                <a:lnTo>
                  <a:pt x="2041628" y="514690"/>
                </a:lnTo>
                <a:lnTo>
                  <a:pt x="2296594" y="662822"/>
                </a:lnTo>
                <a:lnTo>
                  <a:pt x="1209417" y="996610"/>
                </a:lnTo>
                <a:lnTo>
                  <a:pt x="1676705" y="1608616"/>
                </a:lnTo>
                <a:cubicBezTo>
                  <a:pt x="1795450" y="1589109"/>
                  <a:pt x="2095119" y="1557409"/>
                  <a:pt x="2095119" y="155740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CDDA8AB5-8EFE-4826-A16B-0D4CDA0403B4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1105150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119" y="3247738"/>
            <a:ext cx="4425751" cy="490710"/>
          </a:xfrm>
        </p:spPr>
        <p:txBody>
          <a:bodyPr>
            <a:noAutofit/>
          </a:bodyPr>
          <a:lstStyle/>
          <a:p>
            <a:r>
              <a:rPr lang="en-ID" sz="2400" dirty="0">
                <a:latin typeface="Cambria" pitchFamily="18" charset="0"/>
                <a:ea typeface="Cambria" pitchFamily="18" charset="0"/>
              </a:rPr>
              <a:t>PENGUATAN SIK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00D4982-6FBC-4EAC-9799-DB93272660B0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817592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02909"/>
            <a:ext cx="6409209" cy="490710"/>
          </a:xfrm>
        </p:spPr>
        <p:txBody>
          <a:bodyPr>
            <a:noAutofit/>
          </a:bodyPr>
          <a:lstStyle/>
          <a:p>
            <a:r>
              <a:rPr lang="en-ID" sz="2100" dirty="0">
                <a:latin typeface="Cambria" pitchFamily="18" charset="0"/>
                <a:ea typeface="Cambria" pitchFamily="18" charset="0"/>
              </a:rPr>
              <a:t>LANGKAH-LANGKAH PRIORITAS PENGUATAN SIK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xmlns="" id="{9B33723B-621A-4369-9EAA-D2879A98DA0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107876" y="531480"/>
          <a:ext cx="8496300" cy="3048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6F65803-7D72-4B33-9ECD-642238422BC9}"/>
              </a:ext>
            </a:extLst>
          </p:cNvPr>
          <p:cNvSpPr/>
          <p:nvPr/>
        </p:nvSpPr>
        <p:spPr>
          <a:xfrm>
            <a:off x="2411760" y="3093287"/>
            <a:ext cx="6480720" cy="10662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83" tIns="237744" rIns="116983" bIns="58500" anchor="ctr"/>
          <a:lstStyle>
            <a:lvl1pPr eaLnBrk="0" hangingPunct="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indent="-283464" eaLnBrk="1" hangingPunct="1">
              <a:buFont typeface="Arial"/>
              <a:buChar char="•"/>
              <a:defRPr/>
            </a:pPr>
            <a:r>
              <a:rPr lang="id-ID" altLang="id-ID" sz="15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Penyusunan kebijakan/regulasi dan standarisasi</a:t>
            </a:r>
          </a:p>
          <a:p>
            <a:pPr indent="-283464" eaLnBrk="1" hangingPunct="1">
              <a:buFont typeface="Arial"/>
              <a:buChar char="•"/>
              <a:defRPr/>
            </a:pPr>
            <a:r>
              <a:rPr lang="id-ID" altLang="id-ID" sz="15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Penguatan sumber daya manusia</a:t>
            </a:r>
          </a:p>
          <a:p>
            <a:pPr indent="-283464" eaLnBrk="1" hangingPunct="1">
              <a:buFont typeface="Arial"/>
              <a:buChar char="•"/>
              <a:defRPr/>
            </a:pPr>
            <a:r>
              <a:rPr lang="id-ID" altLang="id-ID" sz="15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Peningkatan pembiayaan</a:t>
            </a:r>
          </a:p>
          <a:p>
            <a:pPr indent="-283464" eaLnBrk="1" hangingPunct="1">
              <a:buFont typeface="Arial"/>
              <a:buChar char="•"/>
              <a:defRPr/>
            </a:pPr>
            <a:r>
              <a:rPr lang="id-ID" altLang="id-ID" sz="15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Penguatan administrasi perkantoran secara elektronik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endParaRPr lang="id-ID" altLang="id-ID" sz="150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4896DF3-B4B7-45C3-A098-DE7FFC1D8241}"/>
              </a:ext>
            </a:extLst>
          </p:cNvPr>
          <p:cNvSpPr/>
          <p:nvPr/>
        </p:nvSpPr>
        <p:spPr>
          <a:xfrm>
            <a:off x="158963" y="3075806"/>
            <a:ext cx="1642072" cy="1083707"/>
          </a:xfrm>
          <a:prstGeom prst="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983" tIns="58500" rIns="116983" bIns="58500" anchor="ctr"/>
          <a:lstStyle>
            <a:lvl1pPr eaLnBrk="0" hangingPunct="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id-ID" altLang="id-ID" sz="15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Penguatan </a:t>
            </a:r>
            <a:endParaRPr lang="en-ID" altLang="id-ID" sz="15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id-ID" altLang="id-ID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Pondasi</a:t>
            </a:r>
            <a:r>
              <a:rPr lang="id-ID" altLang="id-ID" sz="15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Arial" pitchFamily="34" charset="0"/>
              </a:rPr>
              <a:t> SIK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948FE5C-A2B6-4723-AED4-8553C7BCE397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3350632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059" y="339502"/>
            <a:ext cx="6290245" cy="490710"/>
          </a:xfrm>
        </p:spPr>
        <p:txBody>
          <a:bodyPr>
            <a:noAutofit/>
          </a:bodyPr>
          <a:lstStyle/>
          <a:p>
            <a:r>
              <a:rPr lang="en-ID" sz="2000" dirty="0">
                <a:latin typeface="Cambria" pitchFamily="18" charset="0"/>
                <a:ea typeface="Cambria" pitchFamily="18" charset="0"/>
              </a:rPr>
              <a:t>PENATAAN DATA TRANSAKSI DI FASYANKES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9" name="Oval 1">
            <a:extLst>
              <a:ext uri="{FF2B5EF4-FFF2-40B4-BE49-F238E27FC236}">
                <a16:creationId xmlns:a16="http://schemas.microsoft.com/office/drawing/2014/main" xmlns="" id="{B9360FB2-4D73-4E9A-836E-A05AD31C3B08}"/>
              </a:ext>
            </a:extLst>
          </p:cNvPr>
          <p:cNvSpPr/>
          <p:nvPr/>
        </p:nvSpPr>
        <p:spPr>
          <a:xfrm>
            <a:off x="3663003" y="1838147"/>
            <a:ext cx="1243820" cy="1243820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D299D5-B9F3-4ECC-AD77-2BFB256D0EED}"/>
              </a:ext>
            </a:extLst>
          </p:cNvPr>
          <p:cNvSpPr txBox="1"/>
          <p:nvPr/>
        </p:nvSpPr>
        <p:spPr>
          <a:xfrm>
            <a:off x="3537211" y="2241058"/>
            <a:ext cx="14784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FKTP + FKTL</a:t>
            </a:r>
            <a:endParaRPr lang="ko-KR" altLang="en-US" sz="135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xmlns="" id="{B9E4336B-95C5-46D7-8C49-6699CC51405D}"/>
              </a:ext>
            </a:extLst>
          </p:cNvPr>
          <p:cNvGrpSpPr/>
          <p:nvPr/>
        </p:nvGrpSpPr>
        <p:grpSpPr>
          <a:xfrm>
            <a:off x="2762079" y="882270"/>
            <a:ext cx="3045667" cy="3155570"/>
            <a:chOff x="2355806" y="1647580"/>
            <a:chExt cx="4360380" cy="4517724"/>
          </a:xfrm>
        </p:grpSpPr>
        <p:sp>
          <p:nvSpPr>
            <p:cNvPr id="16" name="Donut 5">
              <a:extLst>
                <a:ext uri="{FF2B5EF4-FFF2-40B4-BE49-F238E27FC236}">
                  <a16:creationId xmlns:a16="http://schemas.microsoft.com/office/drawing/2014/main" xmlns="" id="{D923A6D9-B020-440A-BEBD-265A75CB2FC2}"/>
                </a:ext>
              </a:extLst>
            </p:cNvPr>
            <p:cNvSpPr/>
            <p:nvPr/>
          </p:nvSpPr>
          <p:spPr>
            <a:xfrm>
              <a:off x="2771800" y="2179613"/>
              <a:ext cx="3553643" cy="3553643"/>
            </a:xfrm>
            <a:prstGeom prst="donut">
              <a:avLst>
                <a:gd name="adj" fmla="val 246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6">
              <a:extLst>
                <a:ext uri="{FF2B5EF4-FFF2-40B4-BE49-F238E27FC236}">
                  <a16:creationId xmlns:a16="http://schemas.microsoft.com/office/drawing/2014/main" xmlns="" id="{6C9C283D-E251-4D06-B520-92C89961DEAC}"/>
                </a:ext>
              </a:extLst>
            </p:cNvPr>
            <p:cNvSpPr/>
            <p:nvPr/>
          </p:nvSpPr>
          <p:spPr>
            <a:xfrm>
              <a:off x="3059832" y="1647580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/>
            </a:p>
          </p:txBody>
        </p:sp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xmlns="" id="{1D93BCFA-7FFD-4E16-BE4F-381A9C3049B5}"/>
                </a:ext>
              </a:extLst>
            </p:cNvPr>
            <p:cNvSpPr/>
            <p:nvPr/>
          </p:nvSpPr>
          <p:spPr>
            <a:xfrm>
              <a:off x="5020102" y="1647580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9" name="Rounded Rectangle 8">
              <a:extLst>
                <a:ext uri="{FF2B5EF4-FFF2-40B4-BE49-F238E27FC236}">
                  <a16:creationId xmlns:a16="http://schemas.microsoft.com/office/drawing/2014/main" xmlns="" id="{C64A2989-3971-432C-AB23-57E6D0A2F365}"/>
                </a:ext>
              </a:extLst>
            </p:cNvPr>
            <p:cNvSpPr/>
            <p:nvPr/>
          </p:nvSpPr>
          <p:spPr>
            <a:xfrm>
              <a:off x="3059832" y="5101238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0" name="Rounded Rectangle 9">
              <a:extLst>
                <a:ext uri="{FF2B5EF4-FFF2-40B4-BE49-F238E27FC236}">
                  <a16:creationId xmlns:a16="http://schemas.microsoft.com/office/drawing/2014/main" xmlns="" id="{7673BEC7-A151-41E1-B699-5FC9BB67F358}"/>
                </a:ext>
              </a:extLst>
            </p:cNvPr>
            <p:cNvSpPr/>
            <p:nvPr/>
          </p:nvSpPr>
          <p:spPr>
            <a:xfrm>
              <a:off x="5020102" y="5101238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xmlns="" id="{A4D9FA96-6C0B-4D8C-891D-382905886FB4}"/>
                </a:ext>
              </a:extLst>
            </p:cNvPr>
            <p:cNvSpPr/>
            <p:nvPr/>
          </p:nvSpPr>
          <p:spPr>
            <a:xfrm>
              <a:off x="2355806" y="3378773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2" name="Rounded Rectangle 11">
              <a:extLst>
                <a:ext uri="{FF2B5EF4-FFF2-40B4-BE49-F238E27FC236}">
                  <a16:creationId xmlns:a16="http://schemas.microsoft.com/office/drawing/2014/main" xmlns="" id="{1E154BF7-E5B6-47AB-B9E4-48DEC9DD02BF}"/>
                </a:ext>
              </a:extLst>
            </p:cNvPr>
            <p:cNvSpPr/>
            <p:nvPr/>
          </p:nvSpPr>
          <p:spPr>
            <a:xfrm>
              <a:off x="5652120" y="3378773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23" name="Group 15">
            <a:extLst>
              <a:ext uri="{FF2B5EF4-FFF2-40B4-BE49-F238E27FC236}">
                <a16:creationId xmlns:a16="http://schemas.microsoft.com/office/drawing/2014/main" xmlns="" id="{9CBE8665-3DC6-4055-BEC4-FD3A2166D69D}"/>
              </a:ext>
            </a:extLst>
          </p:cNvPr>
          <p:cNvGrpSpPr/>
          <p:nvPr/>
        </p:nvGrpSpPr>
        <p:grpSpPr>
          <a:xfrm>
            <a:off x="5875273" y="2090439"/>
            <a:ext cx="2882667" cy="844930"/>
            <a:chOff x="993672" y="3698889"/>
            <a:chExt cx="1998939" cy="91926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EF64228-85B8-4FA6-AC67-E9FBC88A7E21}"/>
                </a:ext>
              </a:extLst>
            </p:cNvPr>
            <p:cNvSpPr txBox="1"/>
            <p:nvPr/>
          </p:nvSpPr>
          <p:spPr>
            <a:xfrm>
              <a:off x="993672" y="3698889"/>
              <a:ext cx="198941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SISTEM RUJUKAN TERINTEGRASI (SISRUTE)</a:t>
              </a:r>
              <a:endParaRPr lang="ko-KR" altLang="en-US" sz="105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7EF9512-8B39-4E6E-9134-9FC8202D6C89}"/>
                </a:ext>
              </a:extLst>
            </p:cNvPr>
            <p:cNvSpPr txBox="1"/>
            <p:nvPr/>
          </p:nvSpPr>
          <p:spPr>
            <a:xfrm>
              <a:off x="1003197" y="4065645"/>
              <a:ext cx="1989414" cy="55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memudahkan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proses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rujukan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RS. </a:t>
              </a:r>
            </a:p>
            <a:p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Telah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digunakan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oleh 13 RS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Vertikal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1">
            <a:extLst>
              <a:ext uri="{FF2B5EF4-FFF2-40B4-BE49-F238E27FC236}">
                <a16:creationId xmlns:a16="http://schemas.microsoft.com/office/drawing/2014/main" xmlns="" id="{7060B490-1A12-4036-9D8B-82EBA5ED0178}"/>
              </a:ext>
            </a:extLst>
          </p:cNvPr>
          <p:cNvGrpSpPr/>
          <p:nvPr/>
        </p:nvGrpSpPr>
        <p:grpSpPr>
          <a:xfrm>
            <a:off x="377029" y="851225"/>
            <a:ext cx="2759147" cy="1111946"/>
            <a:chOff x="993672" y="3698889"/>
            <a:chExt cx="1998939" cy="148259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D04F9AA-7E14-4DD7-98CC-6DD2234BC267}"/>
                </a:ext>
              </a:extLst>
            </p:cNvPr>
            <p:cNvSpPr txBox="1"/>
            <p:nvPr/>
          </p:nvSpPr>
          <p:spPr>
            <a:xfrm>
              <a:off x="993672" y="3698889"/>
              <a:ext cx="198941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05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SIKDA GENERIK</a:t>
              </a:r>
              <a:endParaRPr lang="ko-KR" altLang="en-US" sz="105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900800C-256D-46CA-B9BA-6A3435A2E3EE}"/>
                </a:ext>
              </a:extLst>
            </p:cNvPr>
            <p:cNvSpPr txBox="1"/>
            <p:nvPr/>
          </p:nvSpPr>
          <p:spPr>
            <a:xfrm>
              <a:off x="1003197" y="3950377"/>
              <a:ext cx="1989414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Sistem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Pencatatan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Pelaporan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Elektronik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di Puskesmas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yg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terintegrasi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dg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aplikasi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Pcare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BPJS dan NIK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Dukcapil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</a:p>
            <a:p>
              <a:pPr algn="r"/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Sebanyak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1.914 Puskesmas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telah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diberikan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user SIKDA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Generik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1.4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/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7">
            <a:extLst>
              <a:ext uri="{FF2B5EF4-FFF2-40B4-BE49-F238E27FC236}">
                <a16:creationId xmlns:a16="http://schemas.microsoft.com/office/drawing/2014/main" xmlns="" id="{ED0FF2D1-C772-4357-B04B-BA769955DAA3}"/>
              </a:ext>
            </a:extLst>
          </p:cNvPr>
          <p:cNvGrpSpPr/>
          <p:nvPr/>
        </p:nvGrpSpPr>
        <p:grpSpPr>
          <a:xfrm>
            <a:off x="5577910" y="3219822"/>
            <a:ext cx="2954529" cy="983749"/>
            <a:chOff x="993672" y="3698889"/>
            <a:chExt cx="1998939" cy="131166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D40EE2E-41CB-443F-86C6-99F1BBEC7B25}"/>
                </a:ext>
              </a:extLst>
            </p:cNvPr>
            <p:cNvSpPr txBox="1"/>
            <p:nvPr/>
          </p:nvSpPr>
          <p:spPr>
            <a:xfrm>
              <a:off x="993672" y="3698889"/>
              <a:ext cx="198941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SISTEM INFORMASI RAWAT INAP (SIRANAP)</a:t>
              </a:r>
              <a:endParaRPr lang="ko-KR" altLang="en-US" sz="105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C5B3967-CFDE-4ACF-A755-265794BB0465}"/>
                </a:ext>
              </a:extLst>
            </p:cNvPr>
            <p:cNvSpPr txBox="1"/>
            <p:nvPr/>
          </p:nvSpPr>
          <p:spPr>
            <a:xfrm>
              <a:off x="1003197" y="4148779"/>
              <a:ext cx="198941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mengetahui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ketersediaan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Tempat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Tidur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di RS.</a:t>
              </a:r>
            </a:p>
            <a:p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Sebanyak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30 RS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Vertikal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telah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terintegrasi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di SIRANAP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32" name="Picture 2" descr="Related image">
            <a:extLst>
              <a:ext uri="{FF2B5EF4-FFF2-40B4-BE49-F238E27FC236}">
                <a16:creationId xmlns:a16="http://schemas.microsoft.com/office/drawing/2014/main" xmlns="" id="{7A1DBA9E-1E31-4C8E-9DA0-DF0D221F7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92" r="60890"/>
          <a:stretch/>
        </p:blipFill>
        <p:spPr bwMode="auto">
          <a:xfrm>
            <a:off x="3425456" y="956977"/>
            <a:ext cx="411859" cy="5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47">
            <a:extLst>
              <a:ext uri="{FF2B5EF4-FFF2-40B4-BE49-F238E27FC236}">
                <a16:creationId xmlns:a16="http://schemas.microsoft.com/office/drawing/2014/main" xmlns="" id="{AFECE92E-BF04-4556-954F-5BED55265295}"/>
              </a:ext>
            </a:extLst>
          </p:cNvPr>
          <p:cNvSpPr>
            <a:spLocks noChangeAspect="1"/>
          </p:cNvSpPr>
          <p:nvPr/>
        </p:nvSpPr>
        <p:spPr>
          <a:xfrm>
            <a:off x="5298650" y="2332330"/>
            <a:ext cx="270000" cy="27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34" name="Rounded Rectangle 25">
            <a:extLst>
              <a:ext uri="{FF2B5EF4-FFF2-40B4-BE49-F238E27FC236}">
                <a16:creationId xmlns:a16="http://schemas.microsoft.com/office/drawing/2014/main" xmlns="" id="{4ECCC797-9307-4947-9158-2AB9AF0E01AB}"/>
              </a:ext>
            </a:extLst>
          </p:cNvPr>
          <p:cNvSpPr/>
          <p:nvPr/>
        </p:nvSpPr>
        <p:spPr>
          <a:xfrm>
            <a:off x="3471277" y="3532437"/>
            <a:ext cx="314281" cy="259037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35" name="Block Arc 20">
            <a:extLst>
              <a:ext uri="{FF2B5EF4-FFF2-40B4-BE49-F238E27FC236}">
                <a16:creationId xmlns:a16="http://schemas.microsoft.com/office/drawing/2014/main" xmlns="" id="{9358F44B-7897-44F6-BCB0-9020A01AFCBA}"/>
              </a:ext>
            </a:extLst>
          </p:cNvPr>
          <p:cNvSpPr>
            <a:spLocks noChangeAspect="1"/>
          </p:cNvSpPr>
          <p:nvPr/>
        </p:nvSpPr>
        <p:spPr>
          <a:xfrm rot="10800000">
            <a:off x="4867542" y="1081000"/>
            <a:ext cx="249008" cy="270000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solidFill>
                <a:schemeClr val="tx1"/>
              </a:solidFill>
            </a:endParaRPr>
          </a:p>
        </p:txBody>
      </p:sp>
      <p:grpSp>
        <p:nvGrpSpPr>
          <p:cNvPr id="36" name="Group 15">
            <a:extLst>
              <a:ext uri="{FF2B5EF4-FFF2-40B4-BE49-F238E27FC236}">
                <a16:creationId xmlns:a16="http://schemas.microsoft.com/office/drawing/2014/main" xmlns="" id="{DD6846B2-A530-4386-99EE-28623FF76EE0}"/>
              </a:ext>
            </a:extLst>
          </p:cNvPr>
          <p:cNvGrpSpPr/>
          <p:nvPr/>
        </p:nvGrpSpPr>
        <p:grpSpPr>
          <a:xfrm>
            <a:off x="5447705" y="862525"/>
            <a:ext cx="2876206" cy="891788"/>
            <a:chOff x="993672" y="3698889"/>
            <a:chExt cx="1994459" cy="97024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19637EE-5C20-4AED-B00F-18C5A98C6AFE}"/>
                </a:ext>
              </a:extLst>
            </p:cNvPr>
            <p:cNvSpPr txBox="1"/>
            <p:nvPr/>
          </p:nvSpPr>
          <p:spPr>
            <a:xfrm>
              <a:off x="993672" y="3698889"/>
              <a:ext cx="1989414" cy="276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SIMRS GOS</a:t>
              </a:r>
              <a:endParaRPr lang="ko-KR" altLang="en-US" sz="105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EF1F21D0-BE84-4CB6-AADF-32802786CC3B}"/>
                </a:ext>
              </a:extLst>
            </p:cNvPr>
            <p:cNvSpPr txBox="1"/>
            <p:nvPr/>
          </p:nvSpPr>
          <p:spPr>
            <a:xfrm>
              <a:off x="998717" y="3965941"/>
              <a:ext cx="1989414" cy="70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Merupakan</a:t>
              </a:r>
              <a:r>
                <a:rPr lang="en-ID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system </a:t>
              </a:r>
              <a:r>
                <a:rPr lang="en-ID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informasi</a:t>
              </a:r>
              <a:r>
                <a:rPr lang="en-ID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ID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terintegrasi</a:t>
              </a:r>
              <a:r>
                <a:rPr lang="en-ID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ID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ID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ID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menangani</a:t>
              </a:r>
              <a:r>
                <a:rPr lang="en-ID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ID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keseluruhan</a:t>
              </a:r>
              <a:r>
                <a:rPr lang="en-ID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proses </a:t>
              </a:r>
              <a:r>
                <a:rPr lang="en-ID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manajemen</a:t>
              </a:r>
              <a:r>
                <a:rPr lang="en-ID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RS, </a:t>
              </a:r>
              <a:r>
                <a:rPr lang="en-ID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mulai</a:t>
              </a:r>
              <a:r>
                <a:rPr lang="en-ID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ID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dr</a:t>
              </a:r>
              <a:r>
                <a:rPr lang="en-ID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front office </a:t>
              </a:r>
              <a:r>
                <a:rPr lang="en-ID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sampai</a:t>
              </a:r>
              <a:r>
                <a:rPr lang="en-ID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back office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9" name="Group 21">
            <a:extLst>
              <a:ext uri="{FF2B5EF4-FFF2-40B4-BE49-F238E27FC236}">
                <a16:creationId xmlns:a16="http://schemas.microsoft.com/office/drawing/2014/main" xmlns="" id="{6E9D67F9-E8C8-432F-AA83-A94B1F762082}"/>
              </a:ext>
            </a:extLst>
          </p:cNvPr>
          <p:cNvGrpSpPr/>
          <p:nvPr/>
        </p:nvGrpSpPr>
        <p:grpSpPr>
          <a:xfrm>
            <a:off x="-36512" y="2139507"/>
            <a:ext cx="2751680" cy="540136"/>
            <a:chOff x="989557" y="3823087"/>
            <a:chExt cx="1993529" cy="72018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2E6630B1-A5D6-4B2A-9041-3063005E67F0}"/>
                </a:ext>
              </a:extLst>
            </p:cNvPr>
            <p:cNvSpPr txBox="1"/>
            <p:nvPr/>
          </p:nvSpPr>
          <p:spPr>
            <a:xfrm>
              <a:off x="993672" y="3823087"/>
              <a:ext cx="198941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05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SISTEM INFORMASI HIV AIDS (SIHA)</a:t>
              </a:r>
              <a:endParaRPr lang="ko-KR" altLang="en-US" sz="105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44E1D0AF-8433-458E-84E7-6C18808191AC}"/>
                </a:ext>
              </a:extLst>
            </p:cNvPr>
            <p:cNvSpPr txBox="1"/>
            <p:nvPr/>
          </p:nvSpPr>
          <p:spPr>
            <a:xfrm>
              <a:off x="989557" y="4050825"/>
              <a:ext cx="19894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Sistem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Pencatatan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Pelaporan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ID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HIV-AIDS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/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42" name="Oval 50">
            <a:extLst>
              <a:ext uri="{FF2B5EF4-FFF2-40B4-BE49-F238E27FC236}">
                <a16:creationId xmlns:a16="http://schemas.microsoft.com/office/drawing/2014/main" xmlns="" id="{AE4FEEC2-0B2B-4927-974F-AA1C6A23D42F}"/>
              </a:ext>
            </a:extLst>
          </p:cNvPr>
          <p:cNvSpPr>
            <a:spLocks noChangeAspect="1"/>
          </p:cNvSpPr>
          <p:nvPr/>
        </p:nvSpPr>
        <p:spPr>
          <a:xfrm>
            <a:off x="2968722" y="2283561"/>
            <a:ext cx="318743" cy="360000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3" name="Rounded Rectangle 17">
            <a:extLst>
              <a:ext uri="{FF2B5EF4-FFF2-40B4-BE49-F238E27FC236}">
                <a16:creationId xmlns:a16="http://schemas.microsoft.com/office/drawing/2014/main" xmlns="" id="{224D0A1F-2B08-452C-9156-2FEA422EC5F5}"/>
              </a:ext>
            </a:extLst>
          </p:cNvPr>
          <p:cNvSpPr>
            <a:spLocks noChangeAspect="1"/>
          </p:cNvSpPr>
          <p:nvPr/>
        </p:nvSpPr>
        <p:spPr>
          <a:xfrm>
            <a:off x="4890288" y="3475431"/>
            <a:ext cx="226262" cy="360000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4" name="Group 21">
            <a:extLst>
              <a:ext uri="{FF2B5EF4-FFF2-40B4-BE49-F238E27FC236}">
                <a16:creationId xmlns:a16="http://schemas.microsoft.com/office/drawing/2014/main" xmlns="" id="{4EAFA371-C4BE-4016-B861-5BBC4C6170D0}"/>
              </a:ext>
            </a:extLst>
          </p:cNvPr>
          <p:cNvGrpSpPr/>
          <p:nvPr/>
        </p:nvGrpSpPr>
        <p:grpSpPr>
          <a:xfrm>
            <a:off x="361917" y="3385363"/>
            <a:ext cx="2751680" cy="540136"/>
            <a:chOff x="989557" y="3823087"/>
            <a:chExt cx="1993529" cy="72018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198DA07A-EB13-47BC-B766-1F0951EB121D}"/>
                </a:ext>
              </a:extLst>
            </p:cNvPr>
            <p:cNvSpPr txBox="1"/>
            <p:nvPr/>
          </p:nvSpPr>
          <p:spPr>
            <a:xfrm>
              <a:off x="993672" y="3823087"/>
              <a:ext cx="198941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05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E- PPGBM</a:t>
              </a:r>
              <a:endParaRPr lang="ko-KR" altLang="en-US" sz="105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D30D6D45-B8A6-46D1-8CF0-EE15CADDB9CF}"/>
                </a:ext>
              </a:extLst>
            </p:cNvPr>
            <p:cNvSpPr txBox="1"/>
            <p:nvPr/>
          </p:nvSpPr>
          <p:spPr>
            <a:xfrm>
              <a:off x="989557" y="4050825"/>
              <a:ext cx="19894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Sistem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Pencatatan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Pemantauan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Status </a:t>
              </a:r>
              <a:r>
                <a:rPr lang="en-US" altLang="ko-KR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Gizi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/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 </a:t>
              </a: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D62487CF-21F3-4A8B-B700-35BF6C2AFF46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1420167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119" y="3247738"/>
            <a:ext cx="6193185" cy="490710"/>
          </a:xfrm>
        </p:spPr>
        <p:txBody>
          <a:bodyPr>
            <a:noAutofit/>
          </a:bodyPr>
          <a:lstStyle/>
          <a:p>
            <a:r>
              <a:rPr lang="en-ID" sz="2100" dirty="0">
                <a:latin typeface="Cambria" pitchFamily="18" charset="0"/>
                <a:ea typeface="Cambria" pitchFamily="18" charset="0"/>
              </a:rPr>
              <a:t>OPTIMALISASI ALIRAN DAN INTEGRASI DATA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D1ED9DD-AB70-4BBC-B9C4-9236BF9E83CB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2631596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xmlns="" id="{30274DA2-AF9F-4E96-9239-7969CB6252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9012808"/>
              </p:ext>
            </p:extLst>
          </p:nvPr>
        </p:nvGraphicFramePr>
        <p:xfrm>
          <a:off x="885247" y="339502"/>
          <a:ext cx="7406640" cy="4095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7474A3A-9CB5-4BA3-B596-6927A0E8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135" y="728692"/>
            <a:ext cx="1512665" cy="490710"/>
          </a:xfrm>
        </p:spPr>
        <p:txBody>
          <a:bodyPr>
            <a:noAutofit/>
          </a:bodyPr>
          <a:lstStyle/>
          <a:p>
            <a:r>
              <a:rPr lang="en-ID" sz="2100" dirty="0">
                <a:latin typeface="Cambria" pitchFamily="18" charset="0"/>
                <a:ea typeface="Cambria" pitchFamily="18" charset="0"/>
              </a:rPr>
              <a:t>INISIATIF PUSDATIN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9686AB1-8854-4075-9DC6-5782EC06491F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3765923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204673" y="324826"/>
            <a:ext cx="8735518" cy="13735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endParaRPr lang="en-US" sz="1350"/>
          </a:p>
        </p:txBody>
      </p:sp>
      <p:sp>
        <p:nvSpPr>
          <p:cNvPr id="31" name="Rectangle 30"/>
          <p:cNvSpPr/>
          <p:nvPr/>
        </p:nvSpPr>
        <p:spPr>
          <a:xfrm>
            <a:off x="207463" y="3010216"/>
            <a:ext cx="8735518" cy="10118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207463" y="1810333"/>
            <a:ext cx="8735518" cy="1104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/>
        </p:nvSpPr>
        <p:spPr>
          <a:xfrm>
            <a:off x="1606321" y="2338162"/>
            <a:ext cx="7214325" cy="4907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1125" b="1" dirty="0" err="1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Layanan</a:t>
            </a:r>
            <a:r>
              <a:rPr lang="en-US" sz="1125" b="1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 </a:t>
            </a:r>
            <a:r>
              <a:rPr lang="en-US" sz="1125" b="1" dirty="0" err="1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Interoperabilitas</a:t>
            </a:r>
            <a:r>
              <a:rPr lang="en-US" sz="1125" b="1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 Data </a:t>
            </a:r>
            <a:r>
              <a:rPr lang="en-US" sz="1125" b="1" dirty="0" err="1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Kesehatan</a:t>
            </a:r>
            <a:r>
              <a:rPr lang="en-US" sz="1125" b="1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 ( LIDK )</a:t>
            </a:r>
          </a:p>
          <a:p>
            <a:pPr algn="ctr"/>
            <a:r>
              <a:rPr lang="en-US" sz="1125" b="1" i="1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Health Information Exchange </a:t>
            </a:r>
            <a:r>
              <a:rPr lang="en-US" sz="1125" b="1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(HIE)</a:t>
            </a:r>
            <a:endParaRPr lang="en-US" sz="900" b="1" dirty="0">
              <a:solidFill>
                <a:schemeClr val="tx1"/>
              </a:solidFill>
              <a:latin typeface="Hiragino Sans W3" charset="-128"/>
              <a:ea typeface="Hiragino Sans W3" charset="-128"/>
              <a:cs typeface="Hiragino Sans W3" charset="-128"/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  <a:sym typeface="Wingdings"/>
              </a:rPr>
              <a:t> </a:t>
            </a:r>
            <a:r>
              <a:rPr lang="en-US" sz="900" dirty="0">
                <a:solidFill>
                  <a:srgbClr val="C00000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web service data </a:t>
            </a:r>
            <a:r>
              <a:rPr lang="en-US" sz="900" dirty="0" err="1">
                <a:solidFill>
                  <a:srgbClr val="C00000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pelayanan</a:t>
            </a:r>
            <a:r>
              <a:rPr lang="en-US" sz="900" dirty="0">
                <a:solidFill>
                  <a:srgbClr val="C00000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, </a:t>
            </a:r>
            <a:r>
              <a:rPr lang="en-US" sz="900" dirty="0" err="1">
                <a:solidFill>
                  <a:srgbClr val="C00000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pencatatan</a:t>
            </a:r>
            <a:r>
              <a:rPr lang="en-US" sz="900" dirty="0">
                <a:solidFill>
                  <a:srgbClr val="C00000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, </a:t>
            </a:r>
            <a:r>
              <a:rPr lang="en-US" sz="900" dirty="0" err="1">
                <a:solidFill>
                  <a:srgbClr val="C00000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dan</a:t>
            </a:r>
            <a:r>
              <a:rPr lang="en-US" sz="900" dirty="0">
                <a:solidFill>
                  <a:srgbClr val="C00000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 </a:t>
            </a:r>
            <a:r>
              <a:rPr lang="en-US" sz="900" dirty="0" err="1">
                <a:solidFill>
                  <a:srgbClr val="C00000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pelaporan</a:t>
            </a:r>
            <a:endParaRPr lang="en-US" sz="900" dirty="0">
              <a:solidFill>
                <a:schemeClr val="tx1"/>
              </a:solidFill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754" y="3212855"/>
            <a:ext cx="915743" cy="416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SIKDA </a:t>
            </a:r>
            <a:r>
              <a:rPr lang="en-US" sz="1050" dirty="0" err="1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Generik</a:t>
            </a:r>
            <a:endParaRPr lang="en-US" sz="1050" dirty="0">
              <a:solidFill>
                <a:schemeClr val="tx1"/>
              </a:solidFill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56108" y="3218476"/>
            <a:ext cx="915743" cy="416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Aplikasi</a:t>
            </a:r>
            <a:r>
              <a:rPr lang="en-US" sz="900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 SI </a:t>
            </a:r>
            <a:r>
              <a:rPr lang="en-US" sz="900" dirty="0" err="1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Puskesmas</a:t>
            </a:r>
            <a:r>
              <a:rPr lang="en-US" sz="900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Lainnya</a:t>
            </a:r>
            <a:endParaRPr lang="en-US" sz="900" dirty="0">
              <a:solidFill>
                <a:schemeClr val="tx1"/>
              </a:solidFill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691" y="1853115"/>
            <a:ext cx="787619" cy="479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97828" y="3218476"/>
            <a:ext cx="915743" cy="4165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SIHA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3917" y="3212855"/>
            <a:ext cx="915743" cy="4165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SITT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57614" y="3212855"/>
            <a:ext cx="915743" cy="4165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1050" dirty="0" err="1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Sismal</a:t>
            </a:r>
            <a:endParaRPr lang="en-US" sz="1050" dirty="0">
              <a:solidFill>
                <a:schemeClr val="tx1"/>
              </a:solidFill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9239" y="3212855"/>
            <a:ext cx="915743" cy="41651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1050" dirty="0" err="1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eLogistik</a:t>
            </a:r>
            <a:endParaRPr lang="en-US" sz="1050" dirty="0">
              <a:solidFill>
                <a:schemeClr val="tx1"/>
              </a:solidFill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85619" y="3212855"/>
            <a:ext cx="915743" cy="416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1050" dirty="0" err="1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Sistem</a:t>
            </a:r>
            <a:r>
              <a:rPr lang="en-US" sz="1050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Lainnya</a:t>
            </a:r>
            <a:endParaRPr lang="en-US" sz="1050" dirty="0">
              <a:solidFill>
                <a:schemeClr val="tx1"/>
              </a:solidFill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4211748" y="1526694"/>
            <a:ext cx="363474" cy="30636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endParaRPr lang="en-US" sz="135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971" y="318787"/>
            <a:ext cx="1094248" cy="8341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272" y="1173883"/>
            <a:ext cx="1876425" cy="342900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5" idx="0"/>
          </p:cNvCxnSpPr>
          <p:nvPr/>
        </p:nvCxnSpPr>
        <p:spPr>
          <a:xfrm flipV="1">
            <a:off x="899612" y="2907677"/>
            <a:ext cx="503" cy="3051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0"/>
          </p:cNvCxnSpPr>
          <p:nvPr/>
        </p:nvCxnSpPr>
        <p:spPr>
          <a:xfrm flipV="1">
            <a:off x="1913973" y="2931462"/>
            <a:ext cx="242" cy="2870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0"/>
          </p:cNvCxnSpPr>
          <p:nvPr/>
        </p:nvCxnSpPr>
        <p:spPr>
          <a:xfrm flipH="1" flipV="1">
            <a:off x="3553385" y="2914663"/>
            <a:ext cx="2306" cy="3038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0"/>
          </p:cNvCxnSpPr>
          <p:nvPr/>
        </p:nvCxnSpPr>
        <p:spPr>
          <a:xfrm flipH="1" flipV="1">
            <a:off x="4961131" y="2914652"/>
            <a:ext cx="647" cy="2982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0"/>
          </p:cNvCxnSpPr>
          <p:nvPr/>
        </p:nvCxnSpPr>
        <p:spPr>
          <a:xfrm flipH="1" flipV="1">
            <a:off x="6114826" y="2914652"/>
            <a:ext cx="647" cy="2982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" idx="0"/>
          </p:cNvCxnSpPr>
          <p:nvPr/>
        </p:nvCxnSpPr>
        <p:spPr>
          <a:xfrm flipV="1">
            <a:off x="7167096" y="2907677"/>
            <a:ext cx="0" cy="3051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4" idx="0"/>
          </p:cNvCxnSpPr>
          <p:nvPr/>
        </p:nvCxnSpPr>
        <p:spPr>
          <a:xfrm flipV="1">
            <a:off x="8343491" y="2920284"/>
            <a:ext cx="1" cy="2925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/>
          <a:stretch/>
        </p:blipFill>
        <p:spPr>
          <a:xfrm>
            <a:off x="420183" y="338032"/>
            <a:ext cx="2795306" cy="12486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86" y="353357"/>
            <a:ext cx="3097854" cy="117704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07463" y="4063989"/>
            <a:ext cx="8735516" cy="4705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4351132" y="4143861"/>
            <a:ext cx="605880" cy="2319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SITT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17931" y="4145067"/>
            <a:ext cx="623696" cy="2319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SIHA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44878" y="4383189"/>
            <a:ext cx="997642" cy="161548"/>
          </a:xfrm>
          <a:prstGeom prst="rect">
            <a:avLst/>
          </a:prstGeom>
          <a:noFill/>
        </p:spPr>
        <p:txBody>
          <a:bodyPr wrap="none" lIns="68547" tIns="34273" rIns="68547" bIns="34273" rtlCol="0">
            <a:spAutoFit/>
          </a:bodyPr>
          <a:lstStyle/>
          <a:p>
            <a:r>
              <a:rPr lang="en-US" sz="600" dirty="0" err="1">
                <a:latin typeface="Hiragino Sans W3" charset="-128"/>
                <a:ea typeface="Hiragino Sans W3" charset="-128"/>
                <a:cs typeface="Hiragino Sans W3" charset="-128"/>
              </a:rPr>
              <a:t>Klinik</a:t>
            </a:r>
            <a:r>
              <a:rPr lang="en-US" sz="600" dirty="0">
                <a:latin typeface="Hiragino Sans W3" charset="-128"/>
                <a:ea typeface="Hiragino Sans W3" charset="-128"/>
                <a:cs typeface="Hiragino Sans W3" charset="-128"/>
              </a:rPr>
              <a:t> </a:t>
            </a:r>
            <a:r>
              <a:rPr lang="en-US" sz="600" dirty="0" err="1">
                <a:latin typeface="Hiragino Sans W3" charset="-128"/>
                <a:ea typeface="Hiragino Sans W3" charset="-128"/>
                <a:cs typeface="Hiragino Sans W3" charset="-128"/>
              </a:rPr>
              <a:t>swasta</a:t>
            </a:r>
            <a:r>
              <a:rPr lang="en-US" sz="600" dirty="0">
                <a:latin typeface="Hiragino Sans W3" charset="-128"/>
                <a:ea typeface="Hiragino Sans W3" charset="-128"/>
                <a:cs typeface="Hiragino Sans W3" charset="-128"/>
              </a:rPr>
              <a:t>, </a:t>
            </a:r>
            <a:r>
              <a:rPr lang="en-US" sz="600" dirty="0" err="1">
                <a:latin typeface="Hiragino Sans W3" charset="-128"/>
                <a:ea typeface="Hiragino Sans W3" charset="-128"/>
                <a:cs typeface="Hiragino Sans W3" charset="-128"/>
              </a:rPr>
              <a:t>Lapas</a:t>
            </a:r>
            <a:r>
              <a:rPr lang="en-US" sz="600" dirty="0">
                <a:latin typeface="Hiragino Sans W3" charset="-128"/>
                <a:ea typeface="Hiragino Sans W3" charset="-128"/>
                <a:cs typeface="Hiragino Sans W3" charset="-128"/>
              </a:rPr>
              <a:t>, </a:t>
            </a:r>
            <a:r>
              <a:rPr lang="en-US" sz="600" dirty="0" err="1">
                <a:latin typeface="Hiragino Sans W3" charset="-128"/>
                <a:ea typeface="Hiragino Sans W3" charset="-128"/>
                <a:cs typeface="Hiragino Sans W3" charset="-128"/>
              </a:rPr>
              <a:t>dll</a:t>
            </a:r>
            <a:endParaRPr lang="en-US" sz="600" dirty="0"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68757" y="4383189"/>
            <a:ext cx="640173" cy="161548"/>
          </a:xfrm>
          <a:prstGeom prst="rect">
            <a:avLst/>
          </a:prstGeom>
          <a:noFill/>
        </p:spPr>
        <p:txBody>
          <a:bodyPr wrap="none" lIns="68547" tIns="34273" rIns="68547" bIns="34273" rtlCol="0">
            <a:spAutoFit/>
          </a:bodyPr>
          <a:lstStyle/>
          <a:p>
            <a:r>
              <a:rPr lang="en-US" sz="600" dirty="0" err="1">
                <a:latin typeface="Hiragino Sans W3" charset="-128"/>
                <a:ea typeface="Hiragino Sans W3" charset="-128"/>
                <a:cs typeface="Hiragino Sans W3" charset="-128"/>
              </a:rPr>
              <a:t>Klinik</a:t>
            </a:r>
            <a:r>
              <a:rPr lang="en-US" sz="600" dirty="0">
                <a:latin typeface="Hiragino Sans W3" charset="-128"/>
                <a:ea typeface="Hiragino Sans W3" charset="-128"/>
                <a:cs typeface="Hiragino Sans W3" charset="-128"/>
              </a:rPr>
              <a:t> VCT, </a:t>
            </a:r>
            <a:r>
              <a:rPr lang="en-US" sz="600" dirty="0" err="1">
                <a:latin typeface="Hiragino Sans W3" charset="-128"/>
                <a:ea typeface="Hiragino Sans W3" charset="-128"/>
                <a:cs typeface="Hiragino Sans W3" charset="-128"/>
              </a:rPr>
              <a:t>dll</a:t>
            </a:r>
            <a:endParaRPr lang="en-US" sz="600" dirty="0"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4428047" y="2914651"/>
            <a:ext cx="7446" cy="12291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994858" y="4143861"/>
            <a:ext cx="605880" cy="2319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SITT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5519957" y="2920274"/>
            <a:ext cx="2" cy="122357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579472" y="4143861"/>
            <a:ext cx="623696" cy="2319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SIHA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3004922" y="2920274"/>
            <a:ext cx="2304" cy="122357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13858" y="2907697"/>
            <a:ext cx="4761" cy="12361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41748" y="3744936"/>
            <a:ext cx="1299474" cy="161548"/>
          </a:xfrm>
          <a:prstGeom prst="rect">
            <a:avLst/>
          </a:prstGeom>
          <a:noFill/>
        </p:spPr>
        <p:txBody>
          <a:bodyPr wrap="square" lIns="68547" tIns="34273" rIns="68547" bIns="34273" rtlCol="0">
            <a:spAutoFit/>
          </a:bodyPr>
          <a:lstStyle/>
          <a:p>
            <a:pPr algn="ctr"/>
            <a:r>
              <a:rPr lang="en-US" sz="600" dirty="0">
                <a:latin typeface="Hiragino Sans W3" charset="-128"/>
                <a:ea typeface="Hiragino Sans W3" charset="-128"/>
                <a:cs typeface="Hiragino Sans W3" charset="-128"/>
              </a:rPr>
              <a:t>P u s k e s m a 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278148" y="3742506"/>
            <a:ext cx="542390" cy="161548"/>
          </a:xfrm>
          <a:prstGeom prst="rect">
            <a:avLst/>
          </a:prstGeom>
          <a:noFill/>
        </p:spPr>
        <p:txBody>
          <a:bodyPr wrap="none" lIns="68547" tIns="34273" rIns="68547" bIns="34273" rtlCol="0">
            <a:spAutoFit/>
          </a:bodyPr>
          <a:lstStyle/>
          <a:p>
            <a:pPr algn="ctr"/>
            <a:r>
              <a:rPr lang="en-US" sz="600">
                <a:latin typeface="Hiragino Sans W3" charset="-128"/>
                <a:ea typeface="Hiragino Sans W3" charset="-128"/>
                <a:cs typeface="Hiragino Sans W3" charset="-128"/>
              </a:rPr>
              <a:t>Puskesmas</a:t>
            </a:r>
            <a:endParaRPr lang="en-US" sz="600" dirty="0"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637403" y="3748986"/>
            <a:ext cx="542390" cy="161548"/>
          </a:xfrm>
          <a:prstGeom prst="rect">
            <a:avLst/>
          </a:prstGeom>
          <a:noFill/>
        </p:spPr>
        <p:txBody>
          <a:bodyPr wrap="none" lIns="68547" tIns="34273" rIns="68547" bIns="34273" rtlCol="0">
            <a:spAutoFit/>
          </a:bodyPr>
          <a:lstStyle/>
          <a:p>
            <a:pPr algn="ctr"/>
            <a:r>
              <a:rPr lang="en-US" sz="600">
                <a:latin typeface="Hiragino Sans W3" charset="-128"/>
                <a:ea typeface="Hiragino Sans W3" charset="-128"/>
                <a:cs typeface="Hiragino Sans W3" charset="-128"/>
              </a:rPr>
              <a:t>Puskesmas</a:t>
            </a:r>
            <a:endParaRPr lang="en-US" sz="600" dirty="0"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820913" y="3748986"/>
            <a:ext cx="542390" cy="161548"/>
          </a:xfrm>
          <a:prstGeom prst="rect">
            <a:avLst/>
          </a:prstGeom>
          <a:noFill/>
        </p:spPr>
        <p:txBody>
          <a:bodyPr wrap="none" lIns="68547" tIns="34273" rIns="68547" bIns="34273" rtlCol="0">
            <a:spAutoFit/>
          </a:bodyPr>
          <a:lstStyle/>
          <a:p>
            <a:pPr algn="ctr"/>
            <a:r>
              <a:rPr lang="en-US" sz="600" dirty="0" err="1">
                <a:latin typeface="Hiragino Sans W3" charset="-128"/>
                <a:ea typeface="Hiragino Sans W3" charset="-128"/>
                <a:cs typeface="Hiragino Sans W3" charset="-128"/>
              </a:rPr>
              <a:t>Puskesmas</a:t>
            </a:r>
            <a:endParaRPr lang="en-US" sz="600" dirty="0"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09235" y="3735306"/>
            <a:ext cx="542390" cy="161548"/>
          </a:xfrm>
          <a:prstGeom prst="rect">
            <a:avLst/>
          </a:prstGeom>
          <a:noFill/>
        </p:spPr>
        <p:txBody>
          <a:bodyPr wrap="none" lIns="68547" tIns="34273" rIns="68547" bIns="34273" rtlCol="0">
            <a:spAutoFit/>
          </a:bodyPr>
          <a:lstStyle/>
          <a:p>
            <a:pPr algn="ctr"/>
            <a:r>
              <a:rPr lang="en-US" sz="600">
                <a:latin typeface="Hiragino Sans W3" charset="-128"/>
                <a:ea typeface="Hiragino Sans W3" charset="-128"/>
                <a:cs typeface="Hiragino Sans W3" charset="-128"/>
              </a:rPr>
              <a:t>Puskesmas</a:t>
            </a:r>
            <a:endParaRPr lang="en-US" sz="600" dirty="0"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72283" y="3748986"/>
            <a:ext cx="542390" cy="161548"/>
          </a:xfrm>
          <a:prstGeom prst="rect">
            <a:avLst/>
          </a:prstGeom>
          <a:noFill/>
        </p:spPr>
        <p:txBody>
          <a:bodyPr wrap="none" lIns="68547" tIns="34273" rIns="68547" bIns="34273" rtlCol="0">
            <a:spAutoFit/>
          </a:bodyPr>
          <a:lstStyle/>
          <a:p>
            <a:pPr algn="ctr"/>
            <a:r>
              <a:rPr lang="en-US" sz="600">
                <a:latin typeface="Hiragino Sans W3" charset="-128"/>
                <a:ea typeface="Hiragino Sans W3" charset="-128"/>
                <a:cs typeface="Hiragino Sans W3" charset="-128"/>
              </a:rPr>
              <a:t>Puskesmas</a:t>
            </a:r>
            <a:endParaRPr lang="en-US" sz="600" dirty="0"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6" y="2390176"/>
            <a:ext cx="1051027" cy="393398"/>
          </a:xfrm>
          <a:prstGeom prst="rect">
            <a:avLst/>
          </a:prstGeom>
        </p:spPr>
      </p:pic>
      <p:cxnSp>
        <p:nvCxnSpPr>
          <p:cNvPr id="60" name="Straight Arrow Connector 59"/>
          <p:cNvCxnSpPr>
            <a:stCxn id="4" idx="1"/>
            <a:endCxn id="59" idx="3"/>
          </p:cNvCxnSpPr>
          <p:nvPr/>
        </p:nvCxnSpPr>
        <p:spPr>
          <a:xfrm flipH="1">
            <a:off x="1357482" y="2583549"/>
            <a:ext cx="248832" cy="33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7452132" y="4155593"/>
            <a:ext cx="605880" cy="2319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750" dirty="0" err="1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Sistem</a:t>
            </a:r>
            <a:r>
              <a:rPr lang="en-US" sz="750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 </a:t>
            </a:r>
            <a:r>
              <a:rPr lang="en-US" sz="750" dirty="0" err="1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lainnya</a:t>
            </a:r>
            <a:endParaRPr lang="en-US" sz="750" dirty="0">
              <a:solidFill>
                <a:schemeClr val="tx1"/>
              </a:solidFill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463681" y="4382491"/>
            <a:ext cx="739559" cy="161548"/>
          </a:xfrm>
          <a:prstGeom prst="rect">
            <a:avLst/>
          </a:prstGeom>
          <a:noFill/>
        </p:spPr>
        <p:txBody>
          <a:bodyPr wrap="none" lIns="68547" tIns="34273" rIns="68547" bIns="34273" rtlCol="0">
            <a:spAutoFit/>
          </a:bodyPr>
          <a:lstStyle/>
          <a:p>
            <a:r>
              <a:rPr lang="en-US" sz="600" dirty="0" err="1">
                <a:latin typeface="Hiragino Sans W3" charset="-128"/>
                <a:ea typeface="Hiragino Sans W3" charset="-128"/>
                <a:cs typeface="Hiragino Sans W3" charset="-128"/>
              </a:rPr>
              <a:t>Klinik</a:t>
            </a:r>
            <a:r>
              <a:rPr lang="en-US" sz="600" dirty="0">
                <a:latin typeface="Hiragino Sans W3" charset="-128"/>
                <a:ea typeface="Hiragino Sans W3" charset="-128"/>
                <a:cs typeface="Hiragino Sans W3" charset="-128"/>
              </a:rPr>
              <a:t> </a:t>
            </a:r>
            <a:r>
              <a:rPr lang="en-US" sz="600" dirty="0" err="1">
                <a:latin typeface="Hiragino Sans W3" charset="-128"/>
                <a:ea typeface="Hiragino Sans W3" charset="-128"/>
                <a:cs typeface="Hiragino Sans W3" charset="-128"/>
              </a:rPr>
              <a:t>swasta</a:t>
            </a:r>
            <a:r>
              <a:rPr lang="en-US" sz="600" dirty="0">
                <a:latin typeface="Hiragino Sans W3" charset="-128"/>
                <a:ea typeface="Hiragino Sans W3" charset="-128"/>
                <a:cs typeface="Hiragino Sans W3" charset="-128"/>
              </a:rPr>
              <a:t>, </a:t>
            </a:r>
            <a:r>
              <a:rPr lang="en-US" sz="600" dirty="0" err="1">
                <a:latin typeface="Hiragino Sans W3" charset="-128"/>
                <a:ea typeface="Hiragino Sans W3" charset="-128"/>
                <a:cs typeface="Hiragino Sans W3" charset="-128"/>
              </a:rPr>
              <a:t>dll</a:t>
            </a:r>
            <a:endParaRPr lang="en-US" sz="600" dirty="0">
              <a:latin typeface="Hiragino Sans W3" charset="-128"/>
              <a:ea typeface="Hiragino Sans W3" charset="-128"/>
              <a:cs typeface="Hiragino Sans W3" charset="-128"/>
            </a:endParaRPr>
          </a:p>
        </p:txBody>
      </p:sp>
      <p:cxnSp>
        <p:nvCxnSpPr>
          <p:cNvPr id="91" name="Straight Arrow Connector 90"/>
          <p:cNvCxnSpPr>
            <a:stCxn id="89" idx="0"/>
          </p:cNvCxnSpPr>
          <p:nvPr/>
        </p:nvCxnSpPr>
        <p:spPr>
          <a:xfrm flipH="1" flipV="1">
            <a:off x="7752593" y="2907677"/>
            <a:ext cx="2488" cy="12478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204673" y="9675"/>
            <a:ext cx="8735518" cy="204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1575" b="1" dirty="0" err="1">
                <a:solidFill>
                  <a:schemeClr val="tx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Layanan</a:t>
            </a:r>
            <a:r>
              <a:rPr lang="en-US" sz="1575" b="1" dirty="0">
                <a:solidFill>
                  <a:schemeClr val="tx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 </a:t>
            </a:r>
            <a:r>
              <a:rPr lang="en-US" sz="1575" b="1" dirty="0" err="1">
                <a:solidFill>
                  <a:schemeClr val="tx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Interoperabilitas</a:t>
            </a:r>
            <a:endParaRPr lang="en-US" sz="1575" b="1" dirty="0">
              <a:solidFill>
                <a:schemeClr val="tx1"/>
              </a:solidFill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5349" y="3005213"/>
            <a:ext cx="207387" cy="20738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0696" y="2978726"/>
            <a:ext cx="207387" cy="20738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1276" y="3934985"/>
            <a:ext cx="207387" cy="2073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1159" y="2978726"/>
            <a:ext cx="207387" cy="20738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364" y="3010214"/>
            <a:ext cx="207387" cy="20738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427" y="3954655"/>
            <a:ext cx="207387" cy="20738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4711" y="3895479"/>
            <a:ext cx="207387" cy="20738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3870" y="3000275"/>
            <a:ext cx="207387" cy="20738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1698" y="2990130"/>
            <a:ext cx="207387" cy="20738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519" y="2978726"/>
            <a:ext cx="207387" cy="20738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6897183" y="4038678"/>
            <a:ext cx="6934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648457" y="3943827"/>
            <a:ext cx="316367" cy="161548"/>
          </a:xfrm>
          <a:prstGeom prst="rect">
            <a:avLst/>
          </a:prstGeom>
          <a:noFill/>
        </p:spPr>
        <p:txBody>
          <a:bodyPr wrap="none" lIns="68547" tIns="34273" rIns="68547" bIns="34273" rtlCol="0">
            <a:spAutoFit/>
          </a:bodyPr>
          <a:lstStyle/>
          <a:p>
            <a:pPr algn="ctr"/>
            <a:r>
              <a:rPr lang="en-US" sz="600" dirty="0">
                <a:solidFill>
                  <a:srgbClr val="FF0000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Apps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152134" y="3748964"/>
            <a:ext cx="742992" cy="273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3" rIns="68547" bIns="34273"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Aplikasi</a:t>
            </a:r>
            <a:r>
              <a:rPr lang="en-US" sz="900" dirty="0">
                <a:solidFill>
                  <a:schemeClr val="tx1"/>
                </a:solidFill>
                <a:latin typeface="Hiragino Sans W3" charset="-128"/>
                <a:ea typeface="Hiragino Sans W3" charset="-128"/>
                <a:cs typeface="Hiragino Sans W3" charset="-128"/>
              </a:rPr>
              <a:t> KS</a:t>
            </a:r>
          </a:p>
        </p:txBody>
      </p:sp>
      <p:cxnSp>
        <p:nvCxnSpPr>
          <p:cNvPr id="76" name="Straight Arrow Connector 75"/>
          <p:cNvCxnSpPr>
            <a:stCxn id="73" idx="0"/>
          </p:cNvCxnSpPr>
          <p:nvPr/>
        </p:nvCxnSpPr>
        <p:spPr>
          <a:xfrm flipV="1">
            <a:off x="2523630" y="2914653"/>
            <a:ext cx="0" cy="8343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757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46106"/>
            <a:ext cx="4824536" cy="397452"/>
          </a:xfrm>
        </p:spPr>
        <p:txBody>
          <a:bodyPr>
            <a:noAutofit/>
          </a:bodyPr>
          <a:lstStyle/>
          <a:p>
            <a:r>
              <a:rPr lang="en-ID" sz="2100" dirty="0">
                <a:latin typeface="Cambria" pitchFamily="18" charset="0"/>
                <a:ea typeface="Cambria" pitchFamily="18" charset="0"/>
              </a:rPr>
              <a:t>DASAR HUKUM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8" y="87474"/>
            <a:ext cx="1278142" cy="756084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grpSp>
        <p:nvGrpSpPr>
          <p:cNvPr id="29" name="그룹 10">
            <a:extLst>
              <a:ext uri="{FF2B5EF4-FFF2-40B4-BE49-F238E27FC236}">
                <a16:creationId xmlns:a16="http://schemas.microsoft.com/office/drawing/2014/main" xmlns="" id="{501303B8-93A9-41F6-83C6-631B7C112D92}"/>
              </a:ext>
            </a:extLst>
          </p:cNvPr>
          <p:cNvGrpSpPr/>
          <p:nvPr/>
        </p:nvGrpSpPr>
        <p:grpSpPr>
          <a:xfrm>
            <a:off x="6880987" y="1203600"/>
            <a:ext cx="1579283" cy="2683034"/>
            <a:chOff x="9174647" y="1829474"/>
            <a:chExt cx="2105711" cy="3577379"/>
          </a:xfrm>
        </p:grpSpPr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xmlns="" id="{61963570-46A6-4E86-A75E-8376A86EB7C7}"/>
                </a:ext>
              </a:extLst>
            </p:cNvPr>
            <p:cNvSpPr/>
            <p:nvPr/>
          </p:nvSpPr>
          <p:spPr>
            <a:xfrm rot="5400000">
              <a:off x="10415746" y="4542240"/>
              <a:ext cx="1029884" cy="699341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5AF65440-6080-495C-85C8-5A284BFA6983}"/>
                </a:ext>
              </a:extLst>
            </p:cNvPr>
            <p:cNvSpPr/>
            <p:nvPr/>
          </p:nvSpPr>
          <p:spPr>
            <a:xfrm>
              <a:off x="9174647" y="1829474"/>
              <a:ext cx="2068190" cy="3024336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accent4"/>
              </a:solidFill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cs typeface="Arial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1FAE9BE-9E8B-4CE7-A040-79C82512BEA1}"/>
              </a:ext>
            </a:extLst>
          </p:cNvPr>
          <p:cNvSpPr txBox="1"/>
          <p:nvPr/>
        </p:nvSpPr>
        <p:spPr>
          <a:xfrm>
            <a:off x="6876256" y="2050851"/>
            <a:ext cx="1566013" cy="1384995"/>
          </a:xfrm>
          <a:prstGeom prst="rect">
            <a:avLst/>
          </a:prstGeom>
          <a:noFill/>
        </p:spPr>
        <p:txBody>
          <a:bodyPr wrap="square" lIns="81000" rIns="81000" rtlCol="0">
            <a:spAutoFit/>
          </a:bodyPr>
          <a:lstStyle/>
          <a:p>
            <a:pPr algn="ctr"/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Permenkes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No. 46 Th. 2017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Tentang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Strategi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e-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Kesehatan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Nasional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35" name="그룹 7">
            <a:extLst>
              <a:ext uri="{FF2B5EF4-FFF2-40B4-BE49-F238E27FC236}">
                <a16:creationId xmlns:a16="http://schemas.microsoft.com/office/drawing/2014/main" xmlns="" id="{F75CE434-C2C2-4D4F-B488-A3F2A66720AC}"/>
              </a:ext>
            </a:extLst>
          </p:cNvPr>
          <p:cNvGrpSpPr/>
          <p:nvPr/>
        </p:nvGrpSpPr>
        <p:grpSpPr>
          <a:xfrm>
            <a:off x="4819286" y="1203600"/>
            <a:ext cx="1579283" cy="2683034"/>
            <a:chOff x="6425713" y="1829474"/>
            <a:chExt cx="2105711" cy="3577379"/>
          </a:xfrm>
        </p:grpSpPr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xmlns="" id="{DD6A6362-17C8-427F-8118-AA5FB118C2E4}"/>
                </a:ext>
              </a:extLst>
            </p:cNvPr>
            <p:cNvSpPr/>
            <p:nvPr/>
          </p:nvSpPr>
          <p:spPr>
            <a:xfrm rot="5400000">
              <a:off x="7666812" y="4542240"/>
              <a:ext cx="1029884" cy="699341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A405A526-3AA0-4285-9A9C-E37C7671D2C8}"/>
                </a:ext>
              </a:extLst>
            </p:cNvPr>
            <p:cNvSpPr/>
            <p:nvPr/>
          </p:nvSpPr>
          <p:spPr>
            <a:xfrm>
              <a:off x="6425713" y="1829474"/>
              <a:ext cx="2068190" cy="3024336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accent3"/>
              </a:solidFill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cs typeface="Arial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D807ADD-8EB5-47CE-90DA-77383C0F188D}"/>
              </a:ext>
            </a:extLst>
          </p:cNvPr>
          <p:cNvSpPr txBox="1"/>
          <p:nvPr/>
        </p:nvSpPr>
        <p:spPr>
          <a:xfrm>
            <a:off x="4842697" y="1995686"/>
            <a:ext cx="1527731" cy="954107"/>
          </a:xfrm>
          <a:prstGeom prst="rect">
            <a:avLst/>
          </a:prstGeom>
          <a:noFill/>
        </p:spPr>
        <p:txBody>
          <a:bodyPr wrap="square" lIns="81000" rIns="81000" rtlCol="0">
            <a:spAutoFit/>
          </a:bodyPr>
          <a:lstStyle/>
          <a:p>
            <a:pPr algn="ctr"/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Perpres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No. 95 Th. 2018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Tentang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SPBE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41" name="그룹 4">
            <a:extLst>
              <a:ext uri="{FF2B5EF4-FFF2-40B4-BE49-F238E27FC236}">
                <a16:creationId xmlns:a16="http://schemas.microsoft.com/office/drawing/2014/main" xmlns="" id="{47681457-8D48-4950-B423-1D31DF72D8F3}"/>
              </a:ext>
            </a:extLst>
          </p:cNvPr>
          <p:cNvGrpSpPr/>
          <p:nvPr/>
        </p:nvGrpSpPr>
        <p:grpSpPr>
          <a:xfrm>
            <a:off x="2757585" y="1203598"/>
            <a:ext cx="1579283" cy="2675891"/>
            <a:chOff x="3676778" y="1829474"/>
            <a:chExt cx="2105711" cy="3567854"/>
          </a:xfrm>
        </p:grpSpPr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xmlns="" id="{83B2F2FE-DCFA-413A-A2F9-E8F7086F4D4B}"/>
                </a:ext>
              </a:extLst>
            </p:cNvPr>
            <p:cNvSpPr/>
            <p:nvPr/>
          </p:nvSpPr>
          <p:spPr>
            <a:xfrm rot="5400000">
              <a:off x="4917877" y="4532715"/>
              <a:ext cx="1029884" cy="69934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173D173D-60EA-46BA-A49A-494148754B29}"/>
                </a:ext>
              </a:extLst>
            </p:cNvPr>
            <p:cNvSpPr/>
            <p:nvPr/>
          </p:nvSpPr>
          <p:spPr>
            <a:xfrm>
              <a:off x="3676778" y="1829474"/>
              <a:ext cx="2068190" cy="3024336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>
                <a:cs typeface="Arial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0D8E1DD-DA73-48D0-A728-14B95BC94B9A}"/>
              </a:ext>
            </a:extLst>
          </p:cNvPr>
          <p:cNvSpPr txBox="1"/>
          <p:nvPr/>
        </p:nvSpPr>
        <p:spPr>
          <a:xfrm>
            <a:off x="2809113" y="1995686"/>
            <a:ext cx="1474855" cy="1169551"/>
          </a:xfrm>
          <a:prstGeom prst="rect">
            <a:avLst/>
          </a:prstGeom>
          <a:noFill/>
        </p:spPr>
        <p:txBody>
          <a:bodyPr wrap="square" lIns="81000" rIns="81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PP </a:t>
            </a:r>
          </a:p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No.46 Th. 2014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Tentang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Sistem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Informasi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Kesehatan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1BE71768-56A8-4C8D-BB9B-A4B35442B645}"/>
              </a:ext>
            </a:extLst>
          </p:cNvPr>
          <p:cNvGrpSpPr/>
          <p:nvPr/>
        </p:nvGrpSpPr>
        <p:grpSpPr>
          <a:xfrm>
            <a:off x="688592" y="1203600"/>
            <a:ext cx="1600861" cy="2675890"/>
            <a:chOff x="918122" y="1829475"/>
            <a:chExt cx="2134482" cy="3567853"/>
          </a:xfrm>
        </p:grpSpPr>
        <p:grpSp>
          <p:nvGrpSpPr>
            <p:cNvPr id="54" name="그룹 3">
              <a:extLst>
                <a:ext uri="{FF2B5EF4-FFF2-40B4-BE49-F238E27FC236}">
                  <a16:creationId xmlns:a16="http://schemas.microsoft.com/office/drawing/2014/main" xmlns="" id="{4BB4052C-8EC6-4C7B-815B-DB9E7E243B52}"/>
                </a:ext>
              </a:extLst>
            </p:cNvPr>
            <p:cNvGrpSpPr/>
            <p:nvPr/>
          </p:nvGrpSpPr>
          <p:grpSpPr>
            <a:xfrm>
              <a:off x="927844" y="1829475"/>
              <a:ext cx="2124760" cy="3567853"/>
              <a:chOff x="927844" y="1829474"/>
              <a:chExt cx="2124760" cy="3567853"/>
            </a:xfrm>
          </p:grpSpPr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xmlns="" id="{C64D8957-E0A4-4B9B-B1A1-C2A362ABBA68}"/>
                  </a:ext>
                </a:extLst>
              </p:cNvPr>
              <p:cNvSpPr/>
              <p:nvPr/>
            </p:nvSpPr>
            <p:spPr>
              <a:xfrm rot="5400000">
                <a:off x="2187992" y="4532715"/>
                <a:ext cx="1029884" cy="699340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8DAA9411-0222-4779-8722-6EF0D579190A}"/>
                  </a:ext>
                </a:extLst>
              </p:cNvPr>
              <p:cNvSpPr/>
              <p:nvPr/>
            </p:nvSpPr>
            <p:spPr>
              <a:xfrm>
                <a:off x="927844" y="1829474"/>
                <a:ext cx="2068189" cy="3024336"/>
              </a:xfrm>
              <a:prstGeom prst="rect">
                <a:avLst/>
              </a:prstGeom>
              <a:solidFill>
                <a:schemeClr val="bg1"/>
              </a:solidFill>
              <a:ln w="63500">
                <a:solidFill>
                  <a:schemeClr val="accent1"/>
                </a:solidFill>
              </a:ln>
              <a:effectLst>
                <a:innerShdw blurRad="127000" dist="127000" dir="13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 dirty="0">
                  <a:cs typeface="Arial" pitchFamily="34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93E2D15F-6782-4738-A260-20EB168571B9}"/>
                </a:ext>
              </a:extLst>
            </p:cNvPr>
            <p:cNvSpPr txBox="1"/>
            <p:nvPr/>
          </p:nvSpPr>
          <p:spPr>
            <a:xfrm>
              <a:off x="918122" y="2862866"/>
              <a:ext cx="2009526" cy="1272143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UU </a:t>
              </a:r>
            </a:p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No.36 Th. 2009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tentang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Kesehatan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F9020294-E13C-4A90-A129-670546DEA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920" y="1296941"/>
            <a:ext cx="547027" cy="54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xmlns="" id="{7D755094-C86A-4B40-B802-7F23E7575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3670" y="1419622"/>
            <a:ext cx="360040" cy="4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Related image">
            <a:extLst>
              <a:ext uri="{FF2B5EF4-FFF2-40B4-BE49-F238E27FC236}">
                <a16:creationId xmlns:a16="http://schemas.microsoft.com/office/drawing/2014/main" xmlns="" id="{A02374DE-6313-489F-A11D-25602B7F3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048" y="1362130"/>
            <a:ext cx="547027" cy="54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 descr="Related image">
            <a:extLst>
              <a:ext uri="{FF2B5EF4-FFF2-40B4-BE49-F238E27FC236}">
                <a16:creationId xmlns:a16="http://schemas.microsoft.com/office/drawing/2014/main" xmlns="" id="{8E14D425-D73A-4C38-AB2A-1145C334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3983" y="1419622"/>
            <a:ext cx="360040" cy="4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0E36A081-A3D6-4891-9E16-707B62C2FF64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4137018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xmlns="" id="{558661E7-7A28-41D6-B11F-00813B52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479" y="614090"/>
            <a:ext cx="7772400" cy="1021556"/>
          </a:xfrm>
        </p:spPr>
        <p:txBody>
          <a:bodyPr>
            <a:normAutofit/>
          </a:bodyPr>
          <a:lstStyle/>
          <a:p>
            <a:r>
              <a:rPr lang="en-US" altLang="id-ID" sz="2200" dirty="0">
                <a:latin typeface="Cambria" panose="02040503050406030204" pitchFamily="18" charset="0"/>
                <a:ea typeface="Cambria" panose="02040503050406030204" pitchFamily="18" charset="0"/>
              </a:rPr>
              <a:t>PENINGKATAN PEMANFAATAN DATA DAN INFORMASI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8DB6FA-E446-42EE-A6EE-5DFE70EF8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4D8373-16C3-4280-8F3F-ED6BD6554B6A}"/>
              </a:ext>
            </a:extLst>
          </p:cNvPr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xmlns="" id="{C8DB7C37-EA10-4310-8D73-6C4C6B437E94}"/>
              </a:ext>
            </a:extLst>
          </p:cNvPr>
          <p:cNvGrpSpPr/>
          <p:nvPr/>
        </p:nvGrpSpPr>
        <p:grpSpPr>
          <a:xfrm>
            <a:off x="6894258" y="87474"/>
            <a:ext cx="1278142" cy="756084"/>
            <a:chOff x="6610168" y="791166"/>
            <a:chExt cx="2012088" cy="1287903"/>
          </a:xfrm>
        </p:grpSpPr>
        <p:pic>
          <p:nvPicPr>
            <p:cNvPr id="7" name="Picture 6" descr="logo satu data.png">
              <a:extLst>
                <a:ext uri="{FF2B5EF4-FFF2-40B4-BE49-F238E27FC236}">
                  <a16:creationId xmlns:a16="http://schemas.microsoft.com/office/drawing/2014/main" xmlns="" id="{217E3DCC-D8E2-466B-96EC-C85959640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2BDDD09-3766-4D1C-B2DD-0326C7F9C9C8}"/>
                </a:ext>
              </a:extLst>
            </p:cNvPr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grpSp>
        <p:nvGrpSpPr>
          <p:cNvPr id="10" name="Group 42">
            <a:extLst>
              <a:ext uri="{FF2B5EF4-FFF2-40B4-BE49-F238E27FC236}">
                <a16:creationId xmlns:a16="http://schemas.microsoft.com/office/drawing/2014/main" xmlns="" id="{2689AAB8-61B5-4050-B067-5D8987EC1A32}"/>
              </a:ext>
            </a:extLst>
          </p:cNvPr>
          <p:cNvGrpSpPr/>
          <p:nvPr/>
        </p:nvGrpSpPr>
        <p:grpSpPr>
          <a:xfrm>
            <a:off x="1548648" y="1131590"/>
            <a:ext cx="3274533" cy="1416078"/>
            <a:chOff x="1096128" y="1731300"/>
            <a:chExt cx="3597956" cy="1594914"/>
          </a:xfrm>
        </p:grpSpPr>
        <p:sp>
          <p:nvSpPr>
            <p:cNvPr id="11" name="Parallelogram 4">
              <a:extLst>
                <a:ext uri="{FF2B5EF4-FFF2-40B4-BE49-F238E27FC236}">
                  <a16:creationId xmlns:a16="http://schemas.microsoft.com/office/drawing/2014/main" xmlns="" id="{799672DA-FA0F-4953-BD4A-8684A943647A}"/>
                </a:ext>
              </a:extLst>
            </p:cNvPr>
            <p:cNvSpPr/>
            <p:nvPr/>
          </p:nvSpPr>
          <p:spPr>
            <a:xfrm>
              <a:off x="1096128" y="1731300"/>
              <a:ext cx="3401707" cy="1364082"/>
            </a:xfrm>
            <a:prstGeom prst="parallelogram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Parallelogram 39">
              <a:extLst>
                <a:ext uri="{FF2B5EF4-FFF2-40B4-BE49-F238E27FC236}">
                  <a16:creationId xmlns:a16="http://schemas.microsoft.com/office/drawing/2014/main" xmlns="" id="{9F15EBD4-0D2E-4DCD-ABC6-E147ADFBE75F}"/>
                </a:ext>
              </a:extLst>
            </p:cNvPr>
            <p:cNvSpPr/>
            <p:nvPr/>
          </p:nvSpPr>
          <p:spPr>
            <a:xfrm>
              <a:off x="1329862" y="1953539"/>
              <a:ext cx="3364222" cy="1372675"/>
            </a:xfrm>
            <a:custGeom>
              <a:avLst/>
              <a:gdLst>
                <a:gd name="connsiteX0" fmla="*/ 3206721 w 3401707"/>
                <a:gd name="connsiteY0" fmla="*/ 0 h 1364082"/>
                <a:gd name="connsiteX1" fmla="*/ 3401707 w 3401707"/>
                <a:gd name="connsiteY1" fmla="*/ 0 h 1364082"/>
                <a:gd name="connsiteX2" fmla="*/ 3060687 w 3401707"/>
                <a:gd name="connsiteY2" fmla="*/ 1364082 h 1364082"/>
                <a:gd name="connsiteX3" fmla="*/ 0 w 3401707"/>
                <a:gd name="connsiteY3" fmla="*/ 1364082 h 1364082"/>
                <a:gd name="connsiteX4" fmla="*/ 37796 w 3401707"/>
                <a:gd name="connsiteY4" fmla="*/ 1212899 h 1364082"/>
                <a:gd name="connsiteX5" fmla="*/ 2948478 w 3401707"/>
                <a:gd name="connsiteY5" fmla="*/ 1212899 h 1364082"/>
                <a:gd name="connsiteX6" fmla="*/ 3206721 w 3401707"/>
                <a:gd name="connsiteY6" fmla="*/ 0 h 1364082"/>
                <a:gd name="connsiteX0" fmla="*/ 3206721 w 3364222"/>
                <a:gd name="connsiteY0" fmla="*/ 8593 h 1372675"/>
                <a:gd name="connsiteX1" fmla="*/ 3364222 w 3364222"/>
                <a:gd name="connsiteY1" fmla="*/ 0 h 1372675"/>
                <a:gd name="connsiteX2" fmla="*/ 3060687 w 3364222"/>
                <a:gd name="connsiteY2" fmla="*/ 1372675 h 1372675"/>
                <a:gd name="connsiteX3" fmla="*/ 0 w 3364222"/>
                <a:gd name="connsiteY3" fmla="*/ 1372675 h 1372675"/>
                <a:gd name="connsiteX4" fmla="*/ 37796 w 3364222"/>
                <a:gd name="connsiteY4" fmla="*/ 1221492 h 1372675"/>
                <a:gd name="connsiteX5" fmla="*/ 2948478 w 3364222"/>
                <a:gd name="connsiteY5" fmla="*/ 1221492 h 1372675"/>
                <a:gd name="connsiteX6" fmla="*/ 3206721 w 3364222"/>
                <a:gd name="connsiteY6" fmla="*/ 8593 h 1372675"/>
                <a:gd name="connsiteX0" fmla="*/ 3206721 w 3364222"/>
                <a:gd name="connsiteY0" fmla="*/ 8593 h 1372675"/>
                <a:gd name="connsiteX1" fmla="*/ 3364222 w 3364222"/>
                <a:gd name="connsiteY1" fmla="*/ 0 h 1372675"/>
                <a:gd name="connsiteX2" fmla="*/ 3060687 w 3364222"/>
                <a:gd name="connsiteY2" fmla="*/ 1372675 h 1372675"/>
                <a:gd name="connsiteX3" fmla="*/ 0 w 3364222"/>
                <a:gd name="connsiteY3" fmla="*/ 1372675 h 1372675"/>
                <a:gd name="connsiteX4" fmla="*/ 37796 w 3364222"/>
                <a:gd name="connsiteY4" fmla="*/ 1221492 h 1372675"/>
                <a:gd name="connsiteX5" fmla="*/ 2940982 w 3364222"/>
                <a:gd name="connsiteY5" fmla="*/ 1221492 h 1372675"/>
                <a:gd name="connsiteX6" fmla="*/ 3206721 w 3364222"/>
                <a:gd name="connsiteY6" fmla="*/ 8593 h 137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4222" h="1372675">
                  <a:moveTo>
                    <a:pt x="3206721" y="8593"/>
                  </a:moveTo>
                  <a:lnTo>
                    <a:pt x="3364222" y="0"/>
                  </a:lnTo>
                  <a:lnTo>
                    <a:pt x="3060687" y="1372675"/>
                  </a:lnTo>
                  <a:lnTo>
                    <a:pt x="0" y="1372675"/>
                  </a:lnTo>
                  <a:lnTo>
                    <a:pt x="37796" y="1221492"/>
                  </a:lnTo>
                  <a:lnTo>
                    <a:pt x="2940982" y="1221492"/>
                  </a:lnTo>
                  <a:cubicBezTo>
                    <a:pt x="3042057" y="817192"/>
                    <a:pt x="3105646" y="412893"/>
                    <a:pt x="3206721" y="8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3" name="Group 22">
            <a:extLst>
              <a:ext uri="{FF2B5EF4-FFF2-40B4-BE49-F238E27FC236}">
                <a16:creationId xmlns:a16="http://schemas.microsoft.com/office/drawing/2014/main" xmlns="" id="{67AC8687-C860-4276-9939-B2A19D120218}"/>
              </a:ext>
            </a:extLst>
          </p:cNvPr>
          <p:cNvGrpSpPr/>
          <p:nvPr/>
        </p:nvGrpSpPr>
        <p:grpSpPr>
          <a:xfrm>
            <a:off x="2123728" y="1275606"/>
            <a:ext cx="2448272" cy="670043"/>
            <a:chOff x="2135876" y="1444717"/>
            <a:chExt cx="2138114" cy="77225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5EDE0C5-D6B3-4EEB-913B-9E69AFF16865}"/>
                </a:ext>
              </a:extLst>
            </p:cNvPr>
            <p:cNvSpPr txBox="1"/>
            <p:nvPr/>
          </p:nvSpPr>
          <p:spPr>
            <a:xfrm>
              <a:off x="2135876" y="1897720"/>
              <a:ext cx="2138114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Implementasi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PMKDR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DE1BDE7-7D4D-49E4-82D5-4884819E5ACF}"/>
                </a:ext>
              </a:extLst>
            </p:cNvPr>
            <p:cNvSpPr txBox="1"/>
            <p:nvPr/>
          </p:nvSpPr>
          <p:spPr>
            <a:xfrm>
              <a:off x="2135876" y="1444717"/>
              <a:ext cx="2138114" cy="60303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Peningkatan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Kualitas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54">
            <a:extLst>
              <a:ext uri="{FF2B5EF4-FFF2-40B4-BE49-F238E27FC236}">
                <a16:creationId xmlns:a16="http://schemas.microsoft.com/office/drawing/2014/main" xmlns="" id="{C7110DB9-8C7B-4CEC-A695-44BE0B2C489F}"/>
              </a:ext>
            </a:extLst>
          </p:cNvPr>
          <p:cNvGrpSpPr/>
          <p:nvPr/>
        </p:nvGrpSpPr>
        <p:grpSpPr>
          <a:xfrm>
            <a:off x="1348775" y="1273732"/>
            <a:ext cx="623281" cy="674431"/>
            <a:chOff x="896255" y="1986583"/>
            <a:chExt cx="777316" cy="777316"/>
          </a:xfrm>
        </p:grpSpPr>
        <p:sp>
          <p:nvSpPr>
            <p:cNvPr id="17" name="Oval 5">
              <a:extLst>
                <a:ext uri="{FF2B5EF4-FFF2-40B4-BE49-F238E27FC236}">
                  <a16:creationId xmlns:a16="http://schemas.microsoft.com/office/drawing/2014/main" xmlns="" id="{1415765E-44E4-42C5-BF2D-1EEFF0BB1580}"/>
                </a:ext>
              </a:extLst>
            </p:cNvPr>
            <p:cNvSpPr/>
            <p:nvPr/>
          </p:nvSpPr>
          <p:spPr>
            <a:xfrm>
              <a:off x="896255" y="1986583"/>
              <a:ext cx="777316" cy="77731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Oval 41">
              <a:extLst>
                <a:ext uri="{FF2B5EF4-FFF2-40B4-BE49-F238E27FC236}">
                  <a16:creationId xmlns:a16="http://schemas.microsoft.com/office/drawing/2014/main" xmlns="" id="{EF053958-102F-4AC2-9CB8-0F476751A273}"/>
                </a:ext>
              </a:extLst>
            </p:cNvPr>
            <p:cNvSpPr/>
            <p:nvPr/>
          </p:nvSpPr>
          <p:spPr>
            <a:xfrm>
              <a:off x="987877" y="2078205"/>
              <a:ext cx="594072" cy="5940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A79D914-37B4-428D-9A9B-02BB8AEA093C}"/>
                </a:ext>
              </a:extLst>
            </p:cNvPr>
            <p:cNvSpPr txBox="1"/>
            <p:nvPr/>
          </p:nvSpPr>
          <p:spPr>
            <a:xfrm>
              <a:off x="996881" y="2147286"/>
              <a:ext cx="576064" cy="39020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01</a:t>
              </a:r>
              <a:endParaRPr lang="ko-KR" altLang="en-US" sz="1600" b="1" dirty="0">
                <a:solidFill>
                  <a:schemeClr val="bg1"/>
                </a:solidFill>
                <a:latin typeface="Cambria" panose="02040503050406030204" pitchFamily="18" charset="0"/>
                <a:cs typeface="Arial" pitchFamily="34" charset="0"/>
              </a:endParaRPr>
            </a:p>
          </p:txBody>
        </p:sp>
      </p:grpSp>
      <p:grpSp>
        <p:nvGrpSpPr>
          <p:cNvPr id="20" name="Group 66">
            <a:extLst>
              <a:ext uri="{FF2B5EF4-FFF2-40B4-BE49-F238E27FC236}">
                <a16:creationId xmlns:a16="http://schemas.microsoft.com/office/drawing/2014/main" xmlns="" id="{858FD532-CCC6-4367-A460-D1455B53774A}"/>
              </a:ext>
            </a:extLst>
          </p:cNvPr>
          <p:cNvGrpSpPr/>
          <p:nvPr/>
        </p:nvGrpSpPr>
        <p:grpSpPr>
          <a:xfrm>
            <a:off x="797090" y="3003798"/>
            <a:ext cx="3198846" cy="1416079"/>
            <a:chOff x="1096128" y="1731300"/>
            <a:chExt cx="3605453" cy="1594915"/>
          </a:xfrm>
        </p:grpSpPr>
        <p:sp>
          <p:nvSpPr>
            <p:cNvPr id="21" name="Parallelogram 67">
              <a:extLst>
                <a:ext uri="{FF2B5EF4-FFF2-40B4-BE49-F238E27FC236}">
                  <a16:creationId xmlns:a16="http://schemas.microsoft.com/office/drawing/2014/main" xmlns="" id="{F052438E-F411-44DB-88C1-7B57558378B4}"/>
                </a:ext>
              </a:extLst>
            </p:cNvPr>
            <p:cNvSpPr/>
            <p:nvPr/>
          </p:nvSpPr>
          <p:spPr>
            <a:xfrm>
              <a:off x="1096128" y="1731300"/>
              <a:ext cx="3401707" cy="1364082"/>
            </a:xfrm>
            <a:prstGeom prst="parallelogram">
              <a:avLst/>
            </a:prstGeom>
            <a:solidFill>
              <a:schemeClr val="bg1"/>
            </a:solidFill>
            <a:ln w="635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Parallelogram 39">
              <a:extLst>
                <a:ext uri="{FF2B5EF4-FFF2-40B4-BE49-F238E27FC236}">
                  <a16:creationId xmlns:a16="http://schemas.microsoft.com/office/drawing/2014/main" xmlns="" id="{B5911534-5347-4BC9-AF82-0797D47C4EFD}"/>
                </a:ext>
              </a:extLst>
            </p:cNvPr>
            <p:cNvSpPr/>
            <p:nvPr/>
          </p:nvSpPr>
          <p:spPr>
            <a:xfrm>
              <a:off x="1329863" y="1962133"/>
              <a:ext cx="3371718" cy="1364082"/>
            </a:xfrm>
            <a:custGeom>
              <a:avLst/>
              <a:gdLst>
                <a:gd name="connsiteX0" fmla="*/ 3206721 w 3401707"/>
                <a:gd name="connsiteY0" fmla="*/ 0 h 1364082"/>
                <a:gd name="connsiteX1" fmla="*/ 3401707 w 3401707"/>
                <a:gd name="connsiteY1" fmla="*/ 0 h 1364082"/>
                <a:gd name="connsiteX2" fmla="*/ 3060687 w 3401707"/>
                <a:gd name="connsiteY2" fmla="*/ 1364082 h 1364082"/>
                <a:gd name="connsiteX3" fmla="*/ 0 w 3401707"/>
                <a:gd name="connsiteY3" fmla="*/ 1364082 h 1364082"/>
                <a:gd name="connsiteX4" fmla="*/ 37796 w 3401707"/>
                <a:gd name="connsiteY4" fmla="*/ 1212899 h 1364082"/>
                <a:gd name="connsiteX5" fmla="*/ 2940981 w 3401707"/>
                <a:gd name="connsiteY5" fmla="*/ 1221491 h 1364082"/>
                <a:gd name="connsiteX6" fmla="*/ 3206721 w 3401707"/>
                <a:gd name="connsiteY6" fmla="*/ 0 h 1364082"/>
                <a:gd name="connsiteX0" fmla="*/ 3206721 w 3371718"/>
                <a:gd name="connsiteY0" fmla="*/ 0 h 1364082"/>
                <a:gd name="connsiteX1" fmla="*/ 3371718 w 3371718"/>
                <a:gd name="connsiteY1" fmla="*/ 0 h 1364082"/>
                <a:gd name="connsiteX2" fmla="*/ 3060687 w 3371718"/>
                <a:gd name="connsiteY2" fmla="*/ 1364082 h 1364082"/>
                <a:gd name="connsiteX3" fmla="*/ 0 w 3371718"/>
                <a:gd name="connsiteY3" fmla="*/ 1364082 h 1364082"/>
                <a:gd name="connsiteX4" fmla="*/ 37796 w 3371718"/>
                <a:gd name="connsiteY4" fmla="*/ 1212899 h 1364082"/>
                <a:gd name="connsiteX5" fmla="*/ 2940981 w 3371718"/>
                <a:gd name="connsiteY5" fmla="*/ 1221491 h 1364082"/>
                <a:gd name="connsiteX6" fmla="*/ 3206721 w 3371718"/>
                <a:gd name="connsiteY6" fmla="*/ 0 h 13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71718" h="1364082">
                  <a:moveTo>
                    <a:pt x="3206721" y="0"/>
                  </a:moveTo>
                  <a:lnTo>
                    <a:pt x="3371718" y="0"/>
                  </a:lnTo>
                  <a:lnTo>
                    <a:pt x="3060687" y="1364082"/>
                  </a:lnTo>
                  <a:lnTo>
                    <a:pt x="0" y="1364082"/>
                  </a:lnTo>
                  <a:lnTo>
                    <a:pt x="37796" y="1212899"/>
                  </a:lnTo>
                  <a:lnTo>
                    <a:pt x="2940981" y="1221491"/>
                  </a:lnTo>
                  <a:cubicBezTo>
                    <a:pt x="3042056" y="817191"/>
                    <a:pt x="3105646" y="404300"/>
                    <a:pt x="3206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3" name="Group 69">
            <a:extLst>
              <a:ext uri="{FF2B5EF4-FFF2-40B4-BE49-F238E27FC236}">
                <a16:creationId xmlns:a16="http://schemas.microsoft.com/office/drawing/2014/main" xmlns="" id="{112E2608-DD2C-4911-88FB-5E91C266B7CF}"/>
              </a:ext>
            </a:extLst>
          </p:cNvPr>
          <p:cNvGrpSpPr/>
          <p:nvPr/>
        </p:nvGrpSpPr>
        <p:grpSpPr>
          <a:xfrm>
            <a:off x="1385637" y="3100827"/>
            <a:ext cx="2376265" cy="995228"/>
            <a:chOff x="2071084" y="1444717"/>
            <a:chExt cx="2138115" cy="105792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AED5839-91FD-4048-8383-77533A597971}"/>
                </a:ext>
              </a:extLst>
            </p:cNvPr>
            <p:cNvSpPr txBox="1"/>
            <p:nvPr/>
          </p:nvSpPr>
          <p:spPr>
            <a:xfrm>
              <a:off x="2071084" y="1970547"/>
              <a:ext cx="2138114" cy="5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Penyusunan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Profil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Kesehatan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Info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Datin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dll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F84A109-8C23-4415-9948-BDD085B4886E}"/>
                </a:ext>
              </a:extLst>
            </p:cNvPr>
            <p:cNvSpPr txBox="1"/>
            <p:nvPr/>
          </p:nvSpPr>
          <p:spPr>
            <a:xfrm>
              <a:off x="2071085" y="1444717"/>
              <a:ext cx="2138114" cy="60303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Penyusunan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Paket-Paket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 dan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Informasi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72">
            <a:extLst>
              <a:ext uri="{FF2B5EF4-FFF2-40B4-BE49-F238E27FC236}">
                <a16:creationId xmlns:a16="http://schemas.microsoft.com/office/drawing/2014/main" xmlns="" id="{0446E44D-73A8-43CA-903A-9FEC01C86395}"/>
              </a:ext>
            </a:extLst>
          </p:cNvPr>
          <p:cNvGrpSpPr/>
          <p:nvPr/>
        </p:nvGrpSpPr>
        <p:grpSpPr>
          <a:xfrm>
            <a:off x="597217" y="3145940"/>
            <a:ext cx="623281" cy="674431"/>
            <a:chOff x="896255" y="1986583"/>
            <a:chExt cx="777316" cy="777316"/>
          </a:xfrm>
        </p:grpSpPr>
        <p:sp>
          <p:nvSpPr>
            <p:cNvPr id="27" name="Oval 73">
              <a:extLst>
                <a:ext uri="{FF2B5EF4-FFF2-40B4-BE49-F238E27FC236}">
                  <a16:creationId xmlns:a16="http://schemas.microsoft.com/office/drawing/2014/main" xmlns="" id="{A4432CF9-1754-4920-B6BF-DC38D5D49B0A}"/>
                </a:ext>
              </a:extLst>
            </p:cNvPr>
            <p:cNvSpPr/>
            <p:nvPr/>
          </p:nvSpPr>
          <p:spPr>
            <a:xfrm>
              <a:off x="896255" y="1986583"/>
              <a:ext cx="777316" cy="77731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" name="Oval 74">
              <a:extLst>
                <a:ext uri="{FF2B5EF4-FFF2-40B4-BE49-F238E27FC236}">
                  <a16:creationId xmlns:a16="http://schemas.microsoft.com/office/drawing/2014/main" xmlns="" id="{B0C5B759-EEBA-4C5C-9B1E-62A783E44BFF}"/>
                </a:ext>
              </a:extLst>
            </p:cNvPr>
            <p:cNvSpPr/>
            <p:nvPr/>
          </p:nvSpPr>
          <p:spPr>
            <a:xfrm>
              <a:off x="987877" y="2078205"/>
              <a:ext cx="594072" cy="59407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D23B9B5-48B8-415B-B73D-47C07E4FF8F6}"/>
                </a:ext>
              </a:extLst>
            </p:cNvPr>
            <p:cNvSpPr txBox="1"/>
            <p:nvPr/>
          </p:nvSpPr>
          <p:spPr>
            <a:xfrm>
              <a:off x="996881" y="2147286"/>
              <a:ext cx="576064" cy="39020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03</a:t>
              </a:r>
              <a:endParaRPr lang="ko-KR" altLang="en-US" sz="1600" b="1" dirty="0">
                <a:solidFill>
                  <a:schemeClr val="bg1"/>
                </a:solidFill>
                <a:latin typeface="Cambria" panose="02040503050406030204" pitchFamily="18" charset="0"/>
                <a:cs typeface="Arial" pitchFamily="34" charset="0"/>
              </a:endParaRPr>
            </a:p>
          </p:txBody>
        </p:sp>
      </p:grpSp>
      <p:grpSp>
        <p:nvGrpSpPr>
          <p:cNvPr id="30" name="Group 106">
            <a:extLst>
              <a:ext uri="{FF2B5EF4-FFF2-40B4-BE49-F238E27FC236}">
                <a16:creationId xmlns:a16="http://schemas.microsoft.com/office/drawing/2014/main" xmlns="" id="{80F10F9D-06D3-4199-A13A-AE2509DA1A28}"/>
              </a:ext>
            </a:extLst>
          </p:cNvPr>
          <p:cNvGrpSpPr/>
          <p:nvPr/>
        </p:nvGrpSpPr>
        <p:grpSpPr>
          <a:xfrm>
            <a:off x="5203920" y="1707654"/>
            <a:ext cx="3323849" cy="1416079"/>
            <a:chOff x="1096128" y="1731300"/>
            <a:chExt cx="3605453" cy="1594915"/>
          </a:xfrm>
        </p:grpSpPr>
        <p:sp>
          <p:nvSpPr>
            <p:cNvPr id="31" name="Parallelogram 107">
              <a:extLst>
                <a:ext uri="{FF2B5EF4-FFF2-40B4-BE49-F238E27FC236}">
                  <a16:creationId xmlns:a16="http://schemas.microsoft.com/office/drawing/2014/main" xmlns="" id="{53E4BC60-014D-440D-8FBD-DC625153D029}"/>
                </a:ext>
              </a:extLst>
            </p:cNvPr>
            <p:cNvSpPr/>
            <p:nvPr/>
          </p:nvSpPr>
          <p:spPr>
            <a:xfrm>
              <a:off x="1096128" y="1731300"/>
              <a:ext cx="3401707" cy="1364082"/>
            </a:xfrm>
            <a:prstGeom prst="parallelogram">
              <a:avLst/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Parallelogram 39">
              <a:extLst>
                <a:ext uri="{FF2B5EF4-FFF2-40B4-BE49-F238E27FC236}">
                  <a16:creationId xmlns:a16="http://schemas.microsoft.com/office/drawing/2014/main" xmlns="" id="{0E5D4F87-FD09-49EC-8EE0-958EE74129E5}"/>
                </a:ext>
              </a:extLst>
            </p:cNvPr>
            <p:cNvSpPr/>
            <p:nvPr/>
          </p:nvSpPr>
          <p:spPr>
            <a:xfrm>
              <a:off x="1329862" y="1962133"/>
              <a:ext cx="3371719" cy="1364082"/>
            </a:xfrm>
            <a:custGeom>
              <a:avLst/>
              <a:gdLst>
                <a:gd name="connsiteX0" fmla="*/ 3206721 w 3401707"/>
                <a:gd name="connsiteY0" fmla="*/ 0 h 1364082"/>
                <a:gd name="connsiteX1" fmla="*/ 3401707 w 3401707"/>
                <a:gd name="connsiteY1" fmla="*/ 0 h 1364082"/>
                <a:gd name="connsiteX2" fmla="*/ 3060687 w 3401707"/>
                <a:gd name="connsiteY2" fmla="*/ 1364082 h 1364082"/>
                <a:gd name="connsiteX3" fmla="*/ 0 w 3401707"/>
                <a:gd name="connsiteY3" fmla="*/ 1364082 h 1364082"/>
                <a:gd name="connsiteX4" fmla="*/ 37796 w 3401707"/>
                <a:gd name="connsiteY4" fmla="*/ 1212899 h 1364082"/>
                <a:gd name="connsiteX5" fmla="*/ 2970970 w 3401707"/>
                <a:gd name="connsiteY5" fmla="*/ 1212899 h 1364082"/>
                <a:gd name="connsiteX6" fmla="*/ 3206721 w 3401707"/>
                <a:gd name="connsiteY6" fmla="*/ 0 h 1364082"/>
                <a:gd name="connsiteX0" fmla="*/ 3206721 w 3401707"/>
                <a:gd name="connsiteY0" fmla="*/ 0 h 1364082"/>
                <a:gd name="connsiteX1" fmla="*/ 3401707 w 3401707"/>
                <a:gd name="connsiteY1" fmla="*/ 0 h 1364082"/>
                <a:gd name="connsiteX2" fmla="*/ 3060687 w 3401707"/>
                <a:gd name="connsiteY2" fmla="*/ 1364082 h 1364082"/>
                <a:gd name="connsiteX3" fmla="*/ 0 w 3401707"/>
                <a:gd name="connsiteY3" fmla="*/ 1364082 h 1364082"/>
                <a:gd name="connsiteX4" fmla="*/ 37796 w 3401707"/>
                <a:gd name="connsiteY4" fmla="*/ 1212899 h 1364082"/>
                <a:gd name="connsiteX5" fmla="*/ 2940982 w 3401707"/>
                <a:gd name="connsiteY5" fmla="*/ 1212899 h 1364082"/>
                <a:gd name="connsiteX6" fmla="*/ 3206721 w 3401707"/>
                <a:gd name="connsiteY6" fmla="*/ 0 h 1364082"/>
                <a:gd name="connsiteX0" fmla="*/ 3206721 w 3371719"/>
                <a:gd name="connsiteY0" fmla="*/ 0 h 1364082"/>
                <a:gd name="connsiteX1" fmla="*/ 3371719 w 3371719"/>
                <a:gd name="connsiteY1" fmla="*/ 8592 h 1364082"/>
                <a:gd name="connsiteX2" fmla="*/ 3060687 w 3371719"/>
                <a:gd name="connsiteY2" fmla="*/ 1364082 h 1364082"/>
                <a:gd name="connsiteX3" fmla="*/ 0 w 3371719"/>
                <a:gd name="connsiteY3" fmla="*/ 1364082 h 1364082"/>
                <a:gd name="connsiteX4" fmla="*/ 37796 w 3371719"/>
                <a:gd name="connsiteY4" fmla="*/ 1212899 h 1364082"/>
                <a:gd name="connsiteX5" fmla="*/ 2940982 w 3371719"/>
                <a:gd name="connsiteY5" fmla="*/ 1212899 h 1364082"/>
                <a:gd name="connsiteX6" fmla="*/ 3206721 w 3371719"/>
                <a:gd name="connsiteY6" fmla="*/ 0 h 13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71719" h="1364082">
                  <a:moveTo>
                    <a:pt x="3206721" y="0"/>
                  </a:moveTo>
                  <a:lnTo>
                    <a:pt x="3371719" y="8592"/>
                  </a:lnTo>
                  <a:lnTo>
                    <a:pt x="3060687" y="1364082"/>
                  </a:lnTo>
                  <a:lnTo>
                    <a:pt x="0" y="1364082"/>
                  </a:lnTo>
                  <a:lnTo>
                    <a:pt x="37796" y="1212899"/>
                  </a:lnTo>
                  <a:lnTo>
                    <a:pt x="2940982" y="1212899"/>
                  </a:lnTo>
                  <a:cubicBezTo>
                    <a:pt x="3042057" y="808599"/>
                    <a:pt x="3105646" y="404300"/>
                    <a:pt x="32067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33" name="Group 109">
            <a:extLst>
              <a:ext uri="{FF2B5EF4-FFF2-40B4-BE49-F238E27FC236}">
                <a16:creationId xmlns:a16="http://schemas.microsoft.com/office/drawing/2014/main" xmlns="" id="{0206B095-8C8A-4779-877E-A47E564A3AD7}"/>
              </a:ext>
            </a:extLst>
          </p:cNvPr>
          <p:cNvGrpSpPr/>
          <p:nvPr/>
        </p:nvGrpSpPr>
        <p:grpSpPr>
          <a:xfrm>
            <a:off x="5714043" y="1937420"/>
            <a:ext cx="2260051" cy="562322"/>
            <a:chOff x="2135876" y="1568871"/>
            <a:chExt cx="2138114" cy="64810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B73BA1B-CFE3-4596-99C8-1FEBD7FDD887}"/>
                </a:ext>
              </a:extLst>
            </p:cNvPr>
            <p:cNvSpPr txBox="1"/>
            <p:nvPr/>
          </p:nvSpPr>
          <p:spPr>
            <a:xfrm>
              <a:off x="2135876" y="1897720"/>
              <a:ext cx="2138114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Implementasi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Big Data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609A0A9E-A384-483E-B200-816F24AE3618}"/>
                </a:ext>
              </a:extLst>
            </p:cNvPr>
            <p:cNvSpPr txBox="1"/>
            <p:nvPr/>
          </p:nvSpPr>
          <p:spPr>
            <a:xfrm>
              <a:off x="2135876" y="1568871"/>
              <a:ext cx="2138114" cy="3547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Penguatan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Analisis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112">
            <a:extLst>
              <a:ext uri="{FF2B5EF4-FFF2-40B4-BE49-F238E27FC236}">
                <a16:creationId xmlns:a16="http://schemas.microsoft.com/office/drawing/2014/main" xmlns="" id="{61DA9090-BB9D-4042-94F6-D959C5AC2CD9}"/>
              </a:ext>
            </a:extLst>
          </p:cNvPr>
          <p:cNvGrpSpPr/>
          <p:nvPr/>
        </p:nvGrpSpPr>
        <p:grpSpPr>
          <a:xfrm>
            <a:off x="5004048" y="1908820"/>
            <a:ext cx="623281" cy="674431"/>
            <a:chOff x="896255" y="1986583"/>
            <a:chExt cx="777316" cy="777316"/>
          </a:xfrm>
        </p:grpSpPr>
        <p:sp>
          <p:nvSpPr>
            <p:cNvPr id="37" name="Oval 113">
              <a:extLst>
                <a:ext uri="{FF2B5EF4-FFF2-40B4-BE49-F238E27FC236}">
                  <a16:creationId xmlns:a16="http://schemas.microsoft.com/office/drawing/2014/main" xmlns="" id="{744D0693-686B-4674-B90E-E59289FE7AEF}"/>
                </a:ext>
              </a:extLst>
            </p:cNvPr>
            <p:cNvSpPr/>
            <p:nvPr/>
          </p:nvSpPr>
          <p:spPr>
            <a:xfrm>
              <a:off x="896255" y="1986583"/>
              <a:ext cx="777316" cy="77731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Oval 114">
              <a:extLst>
                <a:ext uri="{FF2B5EF4-FFF2-40B4-BE49-F238E27FC236}">
                  <a16:creationId xmlns:a16="http://schemas.microsoft.com/office/drawing/2014/main" xmlns="" id="{9AC945D8-9E46-4DC4-AAE1-5347219F1D64}"/>
                </a:ext>
              </a:extLst>
            </p:cNvPr>
            <p:cNvSpPr/>
            <p:nvPr/>
          </p:nvSpPr>
          <p:spPr>
            <a:xfrm>
              <a:off x="987877" y="2078205"/>
              <a:ext cx="594072" cy="5940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B054D3EB-EDE9-46FA-82D4-79CFE0C9019B}"/>
                </a:ext>
              </a:extLst>
            </p:cNvPr>
            <p:cNvSpPr txBox="1"/>
            <p:nvPr/>
          </p:nvSpPr>
          <p:spPr>
            <a:xfrm>
              <a:off x="996881" y="2147286"/>
              <a:ext cx="576064" cy="39020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02</a:t>
              </a:r>
              <a:endParaRPr lang="ko-KR" altLang="en-US" sz="1600" b="1" dirty="0">
                <a:solidFill>
                  <a:schemeClr val="bg1"/>
                </a:solidFill>
                <a:latin typeface="Cambria" panose="02040503050406030204" pitchFamily="18" charset="0"/>
                <a:cs typeface="Arial" pitchFamily="34" charset="0"/>
              </a:endParaRPr>
            </a:p>
          </p:txBody>
        </p:sp>
      </p:grpSp>
      <p:grpSp>
        <p:nvGrpSpPr>
          <p:cNvPr id="40" name="Group 116">
            <a:extLst>
              <a:ext uri="{FF2B5EF4-FFF2-40B4-BE49-F238E27FC236}">
                <a16:creationId xmlns:a16="http://schemas.microsoft.com/office/drawing/2014/main" xmlns="" id="{582D4236-FC76-4D37-8A8C-3E27795C066D}"/>
              </a:ext>
            </a:extLst>
          </p:cNvPr>
          <p:cNvGrpSpPr/>
          <p:nvPr/>
        </p:nvGrpSpPr>
        <p:grpSpPr>
          <a:xfrm>
            <a:off x="4411833" y="3381826"/>
            <a:ext cx="3187886" cy="1416079"/>
            <a:chOff x="1096128" y="1731300"/>
            <a:chExt cx="3597956" cy="1594915"/>
          </a:xfrm>
        </p:grpSpPr>
        <p:sp>
          <p:nvSpPr>
            <p:cNvPr id="41" name="Parallelogram 117">
              <a:extLst>
                <a:ext uri="{FF2B5EF4-FFF2-40B4-BE49-F238E27FC236}">
                  <a16:creationId xmlns:a16="http://schemas.microsoft.com/office/drawing/2014/main" xmlns="" id="{8ED035D0-1B2D-4C1C-993C-BC2D7DFDDF8C}"/>
                </a:ext>
              </a:extLst>
            </p:cNvPr>
            <p:cNvSpPr/>
            <p:nvPr/>
          </p:nvSpPr>
          <p:spPr>
            <a:xfrm>
              <a:off x="1096128" y="1731300"/>
              <a:ext cx="3401707" cy="1364082"/>
            </a:xfrm>
            <a:prstGeom prst="parallelogram">
              <a:avLst/>
            </a:prstGeom>
            <a:solidFill>
              <a:schemeClr val="bg1"/>
            </a:solidFill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Parallelogram 39">
              <a:extLst>
                <a:ext uri="{FF2B5EF4-FFF2-40B4-BE49-F238E27FC236}">
                  <a16:creationId xmlns:a16="http://schemas.microsoft.com/office/drawing/2014/main" xmlns="" id="{3455586C-1B55-4928-87E5-77760F2D7EAF}"/>
                </a:ext>
              </a:extLst>
            </p:cNvPr>
            <p:cNvSpPr/>
            <p:nvPr/>
          </p:nvSpPr>
          <p:spPr>
            <a:xfrm>
              <a:off x="1329863" y="1962133"/>
              <a:ext cx="3364221" cy="1364082"/>
            </a:xfrm>
            <a:custGeom>
              <a:avLst/>
              <a:gdLst>
                <a:gd name="connsiteX0" fmla="*/ 3206721 w 3401707"/>
                <a:gd name="connsiteY0" fmla="*/ 0 h 1364082"/>
                <a:gd name="connsiteX1" fmla="*/ 3401707 w 3401707"/>
                <a:gd name="connsiteY1" fmla="*/ 0 h 1364082"/>
                <a:gd name="connsiteX2" fmla="*/ 3060687 w 3401707"/>
                <a:gd name="connsiteY2" fmla="*/ 1364082 h 1364082"/>
                <a:gd name="connsiteX3" fmla="*/ 0 w 3401707"/>
                <a:gd name="connsiteY3" fmla="*/ 1364082 h 1364082"/>
                <a:gd name="connsiteX4" fmla="*/ 37796 w 3401707"/>
                <a:gd name="connsiteY4" fmla="*/ 1212899 h 1364082"/>
                <a:gd name="connsiteX5" fmla="*/ 2933485 w 3401707"/>
                <a:gd name="connsiteY5" fmla="*/ 1212899 h 1364082"/>
                <a:gd name="connsiteX6" fmla="*/ 3206721 w 3401707"/>
                <a:gd name="connsiteY6" fmla="*/ 0 h 1364082"/>
                <a:gd name="connsiteX0" fmla="*/ 3206721 w 3364221"/>
                <a:gd name="connsiteY0" fmla="*/ 0 h 1364082"/>
                <a:gd name="connsiteX1" fmla="*/ 3364221 w 3364221"/>
                <a:gd name="connsiteY1" fmla="*/ 0 h 1364082"/>
                <a:gd name="connsiteX2" fmla="*/ 3060687 w 3364221"/>
                <a:gd name="connsiteY2" fmla="*/ 1364082 h 1364082"/>
                <a:gd name="connsiteX3" fmla="*/ 0 w 3364221"/>
                <a:gd name="connsiteY3" fmla="*/ 1364082 h 1364082"/>
                <a:gd name="connsiteX4" fmla="*/ 37796 w 3364221"/>
                <a:gd name="connsiteY4" fmla="*/ 1212899 h 1364082"/>
                <a:gd name="connsiteX5" fmla="*/ 2933485 w 3364221"/>
                <a:gd name="connsiteY5" fmla="*/ 1212899 h 1364082"/>
                <a:gd name="connsiteX6" fmla="*/ 3206721 w 3364221"/>
                <a:gd name="connsiteY6" fmla="*/ 0 h 13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4221" h="1364082">
                  <a:moveTo>
                    <a:pt x="3206721" y="0"/>
                  </a:moveTo>
                  <a:lnTo>
                    <a:pt x="3364221" y="0"/>
                  </a:lnTo>
                  <a:lnTo>
                    <a:pt x="3060687" y="1364082"/>
                  </a:lnTo>
                  <a:lnTo>
                    <a:pt x="0" y="1364082"/>
                  </a:lnTo>
                  <a:lnTo>
                    <a:pt x="37796" y="1212899"/>
                  </a:lnTo>
                  <a:lnTo>
                    <a:pt x="2933485" y="1212899"/>
                  </a:lnTo>
                  <a:cubicBezTo>
                    <a:pt x="3034560" y="808599"/>
                    <a:pt x="3105646" y="404300"/>
                    <a:pt x="3206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3" name="Group 119">
            <a:extLst>
              <a:ext uri="{FF2B5EF4-FFF2-40B4-BE49-F238E27FC236}">
                <a16:creationId xmlns:a16="http://schemas.microsoft.com/office/drawing/2014/main" xmlns="" id="{20FC6CB4-57D0-43B7-86C2-6857866622D7}"/>
              </a:ext>
            </a:extLst>
          </p:cNvPr>
          <p:cNvGrpSpPr/>
          <p:nvPr/>
        </p:nvGrpSpPr>
        <p:grpSpPr>
          <a:xfrm>
            <a:off x="4935423" y="3363838"/>
            <a:ext cx="2470929" cy="850699"/>
            <a:chOff x="2135876" y="1320562"/>
            <a:chExt cx="2138114" cy="98047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04F4F076-5C14-4DAE-BB40-6E6270B2325B}"/>
                </a:ext>
              </a:extLst>
            </p:cNvPr>
            <p:cNvSpPr txBox="1"/>
            <p:nvPr/>
          </p:nvSpPr>
          <p:spPr>
            <a:xfrm>
              <a:off x="2135876" y="1981780"/>
              <a:ext cx="2138114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Website,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Buku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Leaflet,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dll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AE98534D-32A6-4F2F-BBA3-7EBE556CFA33}"/>
                </a:ext>
              </a:extLst>
            </p:cNvPr>
            <p:cNvSpPr txBox="1"/>
            <p:nvPr/>
          </p:nvSpPr>
          <p:spPr>
            <a:xfrm>
              <a:off x="2135876" y="1320562"/>
              <a:ext cx="2138114" cy="8513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Diseminasi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Publikasi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 dan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Informasi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6" name="Group 122">
            <a:extLst>
              <a:ext uri="{FF2B5EF4-FFF2-40B4-BE49-F238E27FC236}">
                <a16:creationId xmlns:a16="http://schemas.microsoft.com/office/drawing/2014/main" xmlns="" id="{FCE2EE67-8E1F-4543-BA69-6843D7A63DAC}"/>
              </a:ext>
            </a:extLst>
          </p:cNvPr>
          <p:cNvGrpSpPr/>
          <p:nvPr/>
        </p:nvGrpSpPr>
        <p:grpSpPr>
          <a:xfrm>
            <a:off x="4211960" y="3523968"/>
            <a:ext cx="623281" cy="674431"/>
            <a:chOff x="896255" y="1986583"/>
            <a:chExt cx="777316" cy="777316"/>
          </a:xfrm>
        </p:grpSpPr>
        <p:sp>
          <p:nvSpPr>
            <p:cNvPr id="47" name="Oval 123">
              <a:extLst>
                <a:ext uri="{FF2B5EF4-FFF2-40B4-BE49-F238E27FC236}">
                  <a16:creationId xmlns:a16="http://schemas.microsoft.com/office/drawing/2014/main" xmlns="" id="{89865A92-B15D-46F6-BCB7-B6BA972DD525}"/>
                </a:ext>
              </a:extLst>
            </p:cNvPr>
            <p:cNvSpPr/>
            <p:nvPr/>
          </p:nvSpPr>
          <p:spPr>
            <a:xfrm>
              <a:off x="896255" y="1986583"/>
              <a:ext cx="777316" cy="77731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Oval 124">
              <a:extLst>
                <a:ext uri="{FF2B5EF4-FFF2-40B4-BE49-F238E27FC236}">
                  <a16:creationId xmlns:a16="http://schemas.microsoft.com/office/drawing/2014/main" xmlns="" id="{E2AFA56C-DD44-424C-A129-1CD6D4A474D6}"/>
                </a:ext>
              </a:extLst>
            </p:cNvPr>
            <p:cNvSpPr/>
            <p:nvPr/>
          </p:nvSpPr>
          <p:spPr>
            <a:xfrm>
              <a:off x="987877" y="2078205"/>
              <a:ext cx="594072" cy="5940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3692668B-8DB5-46C9-A3AA-3370600FF93A}"/>
                </a:ext>
              </a:extLst>
            </p:cNvPr>
            <p:cNvSpPr txBox="1"/>
            <p:nvPr/>
          </p:nvSpPr>
          <p:spPr>
            <a:xfrm>
              <a:off x="996881" y="2147286"/>
              <a:ext cx="576064" cy="39020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04</a:t>
              </a:r>
              <a:endParaRPr lang="ko-KR" altLang="en-US" sz="1600" b="1" dirty="0">
                <a:solidFill>
                  <a:schemeClr val="bg1"/>
                </a:solidFill>
                <a:latin typeface="Cambria" panose="02040503050406030204" pitchFamily="18" charset="0"/>
                <a:cs typeface="Arial" pitchFamily="34" charset="0"/>
              </a:endParaRP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24B80AA4-2F3D-40D7-887E-1C34C5276D1E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4048810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119" y="3247738"/>
            <a:ext cx="6193185" cy="490710"/>
          </a:xfrm>
        </p:spPr>
        <p:txBody>
          <a:bodyPr>
            <a:noAutofit/>
          </a:bodyPr>
          <a:lstStyle/>
          <a:p>
            <a:r>
              <a:rPr lang="en-ID" sz="2100" dirty="0">
                <a:latin typeface="Cambria" pitchFamily="18" charset="0"/>
                <a:ea typeface="Cambria" pitchFamily="18" charset="0"/>
              </a:rPr>
              <a:t>SIKDA GENERIK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39D5737-9124-4B83-80B7-39289CA1246D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3576265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F71C3043-08A2-4A33-B67D-36B28334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425004"/>
            <a:ext cx="7772400" cy="610443"/>
          </a:xfrm>
        </p:spPr>
        <p:txBody>
          <a:bodyPr/>
          <a:lstStyle/>
          <a:p>
            <a:r>
              <a:rPr lang="en-ID" sz="2400" dirty="0">
                <a:latin typeface="Cambria" panose="02040503050406030204" pitchFamily="18" charset="0"/>
                <a:ea typeface="Cambria" panose="02040503050406030204" pitchFamily="18" charset="0"/>
              </a:rPr>
              <a:t>SIKDA GENERIK </a:t>
            </a:r>
            <a:r>
              <a:rPr lang="en-ID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versi</a:t>
            </a:r>
            <a:r>
              <a:rPr lang="en-ID" sz="2400" dirty="0">
                <a:latin typeface="Cambria" panose="02040503050406030204" pitchFamily="18" charset="0"/>
                <a:ea typeface="Cambria" panose="02040503050406030204" pitchFamily="18" charset="0"/>
              </a:rPr>
              <a:t> 1.4</a:t>
            </a:r>
            <a:endParaRPr lang="id-ID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42">
            <a:extLst>
              <a:ext uri="{FF2B5EF4-FFF2-40B4-BE49-F238E27FC236}">
                <a16:creationId xmlns:a16="http://schemas.microsoft.com/office/drawing/2014/main" xmlns="" id="{11481646-C69B-446A-9662-3644FCD4B2D5}"/>
              </a:ext>
            </a:extLst>
          </p:cNvPr>
          <p:cNvSpPr/>
          <p:nvPr/>
        </p:nvSpPr>
        <p:spPr>
          <a:xfrm>
            <a:off x="298014" y="1141105"/>
            <a:ext cx="2977842" cy="2817694"/>
          </a:xfrm>
          <a:prstGeom prst="rect">
            <a:avLst/>
          </a:prstGeom>
        </p:spPr>
        <p:txBody>
          <a:bodyPr wrap="square" lIns="72000" rIns="7200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500" dirty="0" err="1"/>
              <a:t>merupakan</a:t>
            </a:r>
            <a:r>
              <a:rPr lang="id-ID" sz="1500" dirty="0"/>
              <a:t> upaya </a:t>
            </a:r>
            <a:r>
              <a:rPr lang="id-ID" sz="1500" dirty="0" err="1"/>
              <a:t>Kemen</a:t>
            </a:r>
            <a:r>
              <a:rPr lang="en-ID" sz="1500" dirty="0"/>
              <a:t>k</a:t>
            </a:r>
            <a:r>
              <a:rPr lang="id-ID" sz="1500" dirty="0"/>
              <a:t>es </a:t>
            </a:r>
            <a:r>
              <a:rPr lang="id-ID" sz="1500" dirty="0" err="1"/>
              <a:t>dlm</a:t>
            </a:r>
            <a:r>
              <a:rPr lang="id-ID" sz="1500" dirty="0"/>
              <a:t> menerapkan </a:t>
            </a:r>
            <a:r>
              <a:rPr lang="id-ID" sz="1500" b="1" dirty="0"/>
              <a:t>standardisasi</a:t>
            </a:r>
            <a:r>
              <a:rPr lang="id-ID" sz="1500" dirty="0"/>
              <a:t> SIK</a:t>
            </a:r>
            <a:r>
              <a:rPr lang="en-ID" sz="1500" dirty="0"/>
              <a:t> </a:t>
            </a:r>
          </a:p>
          <a:p>
            <a:pPr>
              <a:lnSpc>
                <a:spcPct val="150000"/>
              </a:lnSpc>
            </a:pPr>
            <a:r>
              <a:rPr lang="en-ID" sz="1500" dirty="0"/>
              <a:t>agar</a:t>
            </a:r>
            <a:r>
              <a:rPr lang="id-ID" sz="1500" dirty="0"/>
              <a:t> tersedia data dan informasi kesehatan yang akurat, tepat, </a:t>
            </a:r>
            <a:r>
              <a:rPr lang="en-ID" sz="1500" dirty="0"/>
              <a:t>&amp; </a:t>
            </a:r>
            <a:r>
              <a:rPr lang="id-ID" sz="1500" dirty="0"/>
              <a:t> cepat dalam pengambilan </a:t>
            </a:r>
            <a:endParaRPr lang="en-ID" sz="1500" dirty="0"/>
          </a:p>
          <a:p>
            <a:pPr>
              <a:lnSpc>
                <a:spcPct val="150000"/>
              </a:lnSpc>
            </a:pPr>
            <a:r>
              <a:rPr lang="id-ID" sz="1500" dirty="0"/>
              <a:t>kebijakan di bidang kesehatan d</a:t>
            </a:r>
            <a:r>
              <a:rPr lang="en-ID" sz="1500" dirty="0"/>
              <a:t>g</a:t>
            </a:r>
            <a:r>
              <a:rPr lang="id-ID" sz="1500" dirty="0"/>
              <a:t>mendayagunakan </a:t>
            </a:r>
            <a:r>
              <a:rPr lang="id-ID" sz="1500" b="1" dirty="0"/>
              <a:t>teknologi, </a:t>
            </a:r>
            <a:r>
              <a:rPr lang="en-ID" sz="1500" b="1" dirty="0"/>
              <a:t>      </a:t>
            </a:r>
            <a:r>
              <a:rPr lang="id-ID" sz="1500" b="1" dirty="0"/>
              <a:t>informasi, dan komunikasi. </a:t>
            </a:r>
            <a:endParaRPr lang="en-US" altLang="ko-KR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" name="그룹 7">
            <a:extLst>
              <a:ext uri="{FF2B5EF4-FFF2-40B4-BE49-F238E27FC236}">
                <a16:creationId xmlns:a16="http://schemas.microsoft.com/office/drawing/2014/main" xmlns="" id="{08F457EF-E5D6-43CD-8D17-ADB16D7043EF}"/>
              </a:ext>
            </a:extLst>
          </p:cNvPr>
          <p:cNvGrpSpPr/>
          <p:nvPr/>
        </p:nvGrpSpPr>
        <p:grpSpPr>
          <a:xfrm>
            <a:off x="3254076" y="1059582"/>
            <a:ext cx="2830092" cy="2975817"/>
            <a:chOff x="5519491" y="1814831"/>
            <a:chExt cx="3800953" cy="4256739"/>
          </a:xfrm>
        </p:grpSpPr>
        <p:sp>
          <p:nvSpPr>
            <p:cNvPr id="19" name="Oval 3">
              <a:extLst>
                <a:ext uri="{FF2B5EF4-FFF2-40B4-BE49-F238E27FC236}">
                  <a16:creationId xmlns:a16="http://schemas.microsoft.com/office/drawing/2014/main" xmlns="" id="{28055A5A-277A-4E71-BD37-6E6B7BE00886}"/>
                </a:ext>
              </a:extLst>
            </p:cNvPr>
            <p:cNvSpPr/>
            <p:nvPr/>
          </p:nvSpPr>
          <p:spPr>
            <a:xfrm>
              <a:off x="5519491" y="3000735"/>
              <a:ext cx="1872208" cy="18722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25">
              <a:extLst>
                <a:ext uri="{FF2B5EF4-FFF2-40B4-BE49-F238E27FC236}">
                  <a16:creationId xmlns:a16="http://schemas.microsoft.com/office/drawing/2014/main" xmlns="" id="{FF395CFE-9BD7-4AB5-9569-4400BF7EB6A5}"/>
                </a:ext>
              </a:extLst>
            </p:cNvPr>
            <p:cNvSpPr/>
            <p:nvPr/>
          </p:nvSpPr>
          <p:spPr>
            <a:xfrm>
              <a:off x="7848900" y="1814831"/>
              <a:ext cx="936104" cy="9361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9">
              <a:extLst>
                <a:ext uri="{FF2B5EF4-FFF2-40B4-BE49-F238E27FC236}">
                  <a16:creationId xmlns:a16="http://schemas.microsoft.com/office/drawing/2014/main" xmlns="" id="{7B422DBB-2EC2-4345-A5A4-69DB7C716BDC}"/>
                </a:ext>
              </a:extLst>
            </p:cNvPr>
            <p:cNvSpPr/>
            <p:nvPr/>
          </p:nvSpPr>
          <p:spPr>
            <a:xfrm>
              <a:off x="8384340" y="3468787"/>
              <a:ext cx="936104" cy="9361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33">
              <a:extLst>
                <a:ext uri="{FF2B5EF4-FFF2-40B4-BE49-F238E27FC236}">
                  <a16:creationId xmlns:a16="http://schemas.microsoft.com/office/drawing/2014/main" xmlns="" id="{42269942-A443-4186-9EAA-B3BBB7E6164B}"/>
                </a:ext>
              </a:extLst>
            </p:cNvPr>
            <p:cNvSpPr/>
            <p:nvPr/>
          </p:nvSpPr>
          <p:spPr>
            <a:xfrm>
              <a:off x="7848900" y="5135466"/>
              <a:ext cx="936104" cy="9361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6">
              <a:extLst>
                <a:ext uri="{FF2B5EF4-FFF2-40B4-BE49-F238E27FC236}">
                  <a16:creationId xmlns:a16="http://schemas.microsoft.com/office/drawing/2014/main" xmlns="" id="{992D17A4-B202-4D67-987C-CE76D47DA163}"/>
                </a:ext>
              </a:extLst>
            </p:cNvPr>
            <p:cNvCxnSpPr>
              <a:stCxn id="20" idx="3"/>
              <a:endCxn id="19" idx="7"/>
            </p:cNvCxnSpPr>
            <p:nvPr/>
          </p:nvCxnSpPr>
          <p:spPr>
            <a:xfrm flipH="1">
              <a:off x="7117520" y="2613846"/>
              <a:ext cx="868469" cy="66106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34">
              <a:extLst>
                <a:ext uri="{FF2B5EF4-FFF2-40B4-BE49-F238E27FC236}">
                  <a16:creationId xmlns:a16="http://schemas.microsoft.com/office/drawing/2014/main" xmlns="" id="{A906104B-8FFA-4456-8490-F5583E2A62EF}"/>
                </a:ext>
              </a:extLst>
            </p:cNvPr>
            <p:cNvCxnSpPr>
              <a:stCxn id="21" idx="2"/>
              <a:endCxn id="19" idx="6"/>
            </p:cNvCxnSpPr>
            <p:nvPr/>
          </p:nvCxnSpPr>
          <p:spPr>
            <a:xfrm flipH="1">
              <a:off x="7391699" y="3936839"/>
              <a:ext cx="9926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41">
              <a:extLst>
                <a:ext uri="{FF2B5EF4-FFF2-40B4-BE49-F238E27FC236}">
                  <a16:creationId xmlns:a16="http://schemas.microsoft.com/office/drawing/2014/main" xmlns="" id="{D82215F6-5A68-49F8-B837-69855715B87A}"/>
                </a:ext>
              </a:extLst>
            </p:cNvPr>
            <p:cNvCxnSpPr>
              <a:stCxn id="22" idx="1"/>
              <a:endCxn id="19" idx="5"/>
            </p:cNvCxnSpPr>
            <p:nvPr/>
          </p:nvCxnSpPr>
          <p:spPr>
            <a:xfrm flipH="1" flipV="1">
              <a:off x="7117520" y="4598764"/>
              <a:ext cx="868469" cy="673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45">
            <a:extLst>
              <a:ext uri="{FF2B5EF4-FFF2-40B4-BE49-F238E27FC236}">
                <a16:creationId xmlns:a16="http://schemas.microsoft.com/office/drawing/2014/main" xmlns="" id="{F0086F32-9436-4CD1-B50F-D18F08E50133}"/>
              </a:ext>
            </a:extLst>
          </p:cNvPr>
          <p:cNvSpPr/>
          <p:nvPr/>
        </p:nvSpPr>
        <p:spPr>
          <a:xfrm>
            <a:off x="5812938" y="1190685"/>
            <a:ext cx="991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Gratis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ectangle 46">
            <a:extLst>
              <a:ext uri="{FF2B5EF4-FFF2-40B4-BE49-F238E27FC236}">
                <a16:creationId xmlns:a16="http://schemas.microsoft.com/office/drawing/2014/main" xmlns="" id="{D8E9079D-BE95-4D56-A077-BE55D9A9B84D}"/>
              </a:ext>
            </a:extLst>
          </p:cNvPr>
          <p:cNvSpPr/>
          <p:nvPr/>
        </p:nvSpPr>
        <p:spPr>
          <a:xfrm>
            <a:off x="6049012" y="2346434"/>
            <a:ext cx="1475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Terintegrasi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ectangle 47">
            <a:extLst>
              <a:ext uri="{FF2B5EF4-FFF2-40B4-BE49-F238E27FC236}">
                <a16:creationId xmlns:a16="http://schemas.microsoft.com/office/drawing/2014/main" xmlns="" id="{CA7639D7-B017-40F7-96AD-A14B6DD4D1DA}"/>
              </a:ext>
            </a:extLst>
          </p:cNvPr>
          <p:cNvSpPr/>
          <p:nvPr/>
        </p:nvSpPr>
        <p:spPr>
          <a:xfrm>
            <a:off x="5724128" y="3519655"/>
            <a:ext cx="3085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Digunakan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Secara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Online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ectangle 48">
            <a:extLst>
              <a:ext uri="{FF2B5EF4-FFF2-40B4-BE49-F238E27FC236}">
                <a16:creationId xmlns:a16="http://schemas.microsoft.com/office/drawing/2014/main" xmlns="" id="{A0A52051-F12E-4B10-97D3-6353F1B8C9F7}"/>
              </a:ext>
            </a:extLst>
          </p:cNvPr>
          <p:cNvSpPr/>
          <p:nvPr/>
        </p:nvSpPr>
        <p:spPr>
          <a:xfrm>
            <a:off x="3276603" y="2434824"/>
            <a:ext cx="1329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SIKDA GENERIK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A05DBAC-B08D-44D9-B403-17231A21589E}"/>
              </a:ext>
            </a:extLst>
          </p:cNvPr>
          <p:cNvSpPr txBox="1"/>
          <p:nvPr/>
        </p:nvSpPr>
        <p:spPr>
          <a:xfrm>
            <a:off x="7481738" y="2181917"/>
            <a:ext cx="1585293" cy="6924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3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Pcare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BPJS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NIK </a:t>
            </a:r>
            <a:r>
              <a:rPr lang="en-US" altLang="ko-KR" sz="13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Dukcapil</a:t>
            </a:r>
            <a:endParaRPr lang="en-US" altLang="ko-KR" sz="13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SI-SDMK</a:t>
            </a:r>
          </a:p>
        </p:txBody>
      </p:sp>
      <p:sp>
        <p:nvSpPr>
          <p:cNvPr id="34" name="Round Same Side Corner Rectangle 11">
            <a:extLst>
              <a:ext uri="{FF2B5EF4-FFF2-40B4-BE49-F238E27FC236}">
                <a16:creationId xmlns:a16="http://schemas.microsoft.com/office/drawing/2014/main" xmlns="" id="{947BE325-F6B8-44B7-911B-0C3C6FE50E4A}"/>
              </a:ext>
            </a:extLst>
          </p:cNvPr>
          <p:cNvSpPr>
            <a:spLocks noChangeAspect="1"/>
          </p:cNvSpPr>
          <p:nvPr/>
        </p:nvSpPr>
        <p:spPr>
          <a:xfrm rot="9900000">
            <a:off x="5112834" y="1212182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xmlns="" id="{4747CE61-3939-4A1A-8CAF-B323DA9549D0}"/>
              </a:ext>
            </a:extLst>
          </p:cNvPr>
          <p:cNvSpPr/>
          <p:nvPr/>
        </p:nvSpPr>
        <p:spPr>
          <a:xfrm>
            <a:off x="5148064" y="3579862"/>
            <a:ext cx="394118" cy="25902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Oval 21">
            <a:extLst>
              <a:ext uri="{FF2B5EF4-FFF2-40B4-BE49-F238E27FC236}">
                <a16:creationId xmlns:a16="http://schemas.microsoft.com/office/drawing/2014/main" xmlns="" id="{745F48D7-7B65-47FA-A477-C672FC338C8C}"/>
              </a:ext>
            </a:extLst>
          </p:cNvPr>
          <p:cNvSpPr>
            <a:spLocks noChangeAspect="1"/>
          </p:cNvSpPr>
          <p:nvPr/>
        </p:nvSpPr>
        <p:spPr>
          <a:xfrm>
            <a:off x="5517741" y="2359706"/>
            <a:ext cx="381905" cy="38509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37" name="Picture 2" descr="Hasil gambar untuk sikda generik">
            <a:extLst>
              <a:ext uri="{FF2B5EF4-FFF2-40B4-BE49-F238E27FC236}">
                <a16:creationId xmlns:a16="http://schemas.microsoft.com/office/drawing/2014/main" xmlns="" id="{276E5FD6-20D8-4AF5-A682-9A9873B8E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0"/>
          <a:stretch/>
        </p:blipFill>
        <p:spPr bwMode="auto">
          <a:xfrm>
            <a:off x="3678237" y="1930372"/>
            <a:ext cx="461715" cy="52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213094B-5813-427A-B8B5-B625B6287E66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1559015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04545"/>
            <a:ext cx="4425751" cy="490710"/>
          </a:xfrm>
        </p:spPr>
        <p:txBody>
          <a:bodyPr>
            <a:noAutofit/>
          </a:bodyPr>
          <a:lstStyle/>
          <a:p>
            <a:r>
              <a:rPr lang="en-ID" sz="2100" dirty="0" err="1">
                <a:latin typeface="Cambria" pitchFamily="18" charset="0"/>
                <a:ea typeface="Cambria" pitchFamily="18" charset="0"/>
              </a:rPr>
              <a:t>Pengguna</a:t>
            </a:r>
            <a:r>
              <a:rPr lang="en-ID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ID" sz="2100" dirty="0" err="1">
                <a:latin typeface="Cambria" pitchFamily="18" charset="0"/>
                <a:ea typeface="Cambria" pitchFamily="18" charset="0"/>
              </a:rPr>
              <a:t>sikda</a:t>
            </a:r>
            <a:r>
              <a:rPr lang="en-ID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ID" sz="2100" dirty="0" err="1">
                <a:latin typeface="Cambria" pitchFamily="18" charset="0"/>
                <a:ea typeface="Cambria" pitchFamily="18" charset="0"/>
              </a:rPr>
              <a:t>generik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xmlns="" id="{DE90235C-CBFB-4EC7-9D1B-A615B269D474}"/>
              </a:ext>
            </a:extLst>
          </p:cNvPr>
          <p:cNvGrpSpPr/>
          <p:nvPr/>
        </p:nvGrpSpPr>
        <p:grpSpPr>
          <a:xfrm>
            <a:off x="1619672" y="1504114"/>
            <a:ext cx="5040560" cy="1825882"/>
            <a:chOff x="683568" y="1916832"/>
            <a:chExt cx="7776864" cy="3024336"/>
          </a:xfrm>
        </p:grpSpPr>
        <p:sp>
          <p:nvSpPr>
            <p:cNvPr id="10" name="Oval 3">
              <a:extLst>
                <a:ext uri="{FF2B5EF4-FFF2-40B4-BE49-F238E27FC236}">
                  <a16:creationId xmlns:a16="http://schemas.microsoft.com/office/drawing/2014/main" xmlns="" id="{FB2120E6-3327-4BAF-B92D-DFDB0407883E}"/>
                </a:ext>
              </a:extLst>
            </p:cNvPr>
            <p:cNvSpPr/>
            <p:nvPr/>
          </p:nvSpPr>
          <p:spPr>
            <a:xfrm>
              <a:off x="683568" y="1916832"/>
              <a:ext cx="3024336" cy="3024336"/>
            </a:xfrm>
            <a:prstGeom prst="ellipse">
              <a:avLst/>
            </a:prstGeom>
            <a:solidFill>
              <a:srgbClr val="FF0000">
                <a:alpha val="8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5" name="Oval 4">
              <a:extLst>
                <a:ext uri="{FF2B5EF4-FFF2-40B4-BE49-F238E27FC236}">
                  <a16:creationId xmlns:a16="http://schemas.microsoft.com/office/drawing/2014/main" xmlns="" id="{822A94B7-B25D-4CC6-B441-80D59C73EE0C}"/>
                </a:ext>
              </a:extLst>
            </p:cNvPr>
            <p:cNvSpPr/>
            <p:nvPr/>
          </p:nvSpPr>
          <p:spPr>
            <a:xfrm>
              <a:off x="3059832" y="1916832"/>
              <a:ext cx="3024336" cy="3024336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xmlns="" id="{E3752E9C-C117-4C93-A380-E1FCE533F5AC}"/>
                </a:ext>
              </a:extLst>
            </p:cNvPr>
            <p:cNvSpPr/>
            <p:nvPr/>
          </p:nvSpPr>
          <p:spPr>
            <a:xfrm>
              <a:off x="5436096" y="1916832"/>
              <a:ext cx="3024336" cy="3024336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17" name="그룹 90">
            <a:extLst>
              <a:ext uri="{FF2B5EF4-FFF2-40B4-BE49-F238E27FC236}">
                <a16:creationId xmlns:a16="http://schemas.microsoft.com/office/drawing/2014/main" xmlns="" id="{976C9ED9-68C0-4370-A1DB-85F98ABC525C}"/>
              </a:ext>
            </a:extLst>
          </p:cNvPr>
          <p:cNvGrpSpPr/>
          <p:nvPr/>
        </p:nvGrpSpPr>
        <p:grpSpPr>
          <a:xfrm>
            <a:off x="1817083" y="1955390"/>
            <a:ext cx="1440160" cy="1147019"/>
            <a:chOff x="1458122" y="2480963"/>
            <a:chExt cx="1994067" cy="1641018"/>
          </a:xfrm>
        </p:grpSpPr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xmlns="" id="{B11FAD52-9026-4101-AAF7-75EEA7C1A609}"/>
                </a:ext>
              </a:extLst>
            </p:cNvPr>
            <p:cNvSpPr/>
            <p:nvPr/>
          </p:nvSpPr>
          <p:spPr>
            <a:xfrm>
              <a:off x="1462107" y="3197288"/>
              <a:ext cx="1990082" cy="924693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</a:rPr>
                <a:t>31</a:t>
              </a:r>
            </a:p>
          </p:txBody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xmlns="" id="{6CB81DE3-A491-4B81-93EF-A56AF9D49AFF}"/>
                </a:ext>
              </a:extLst>
            </p:cNvPr>
            <p:cNvSpPr/>
            <p:nvPr/>
          </p:nvSpPr>
          <p:spPr>
            <a:xfrm>
              <a:off x="1458122" y="2480963"/>
              <a:ext cx="1990082" cy="660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</a:rPr>
                <a:t>Provinsi</a:t>
              </a:r>
              <a:endParaRPr lang="ko-KR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그룹 93">
            <a:extLst>
              <a:ext uri="{FF2B5EF4-FFF2-40B4-BE49-F238E27FC236}">
                <a16:creationId xmlns:a16="http://schemas.microsoft.com/office/drawing/2014/main" xmlns="" id="{040592BB-81FB-4D80-841F-55464E419925}"/>
              </a:ext>
            </a:extLst>
          </p:cNvPr>
          <p:cNvGrpSpPr/>
          <p:nvPr/>
        </p:nvGrpSpPr>
        <p:grpSpPr>
          <a:xfrm>
            <a:off x="3270491" y="2002237"/>
            <a:ext cx="1702166" cy="1100172"/>
            <a:chOff x="3569040" y="2575567"/>
            <a:chExt cx="2034005" cy="1573995"/>
          </a:xfrm>
        </p:grpSpPr>
        <p:sp>
          <p:nvSpPr>
            <p:cNvPr id="21" name="Rectangle 9">
              <a:extLst>
                <a:ext uri="{FF2B5EF4-FFF2-40B4-BE49-F238E27FC236}">
                  <a16:creationId xmlns:a16="http://schemas.microsoft.com/office/drawing/2014/main" xmlns="" id="{51897020-B1F0-42B5-9B8F-5C3A69347B27}"/>
                </a:ext>
              </a:extLst>
            </p:cNvPr>
            <p:cNvSpPr/>
            <p:nvPr/>
          </p:nvSpPr>
          <p:spPr>
            <a:xfrm>
              <a:off x="3612963" y="3312936"/>
              <a:ext cx="1990082" cy="836626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lang="en-US" altLang="ko-KR" sz="3200" b="1" dirty="0">
                  <a:solidFill>
                    <a:schemeClr val="bg1"/>
                  </a:solidFill>
                </a:rPr>
                <a:t>169</a:t>
              </a:r>
            </a:p>
          </p:txBody>
        </p: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xmlns="" id="{A794383B-F8A9-4D5E-801B-060F48FB9B30}"/>
                </a:ext>
              </a:extLst>
            </p:cNvPr>
            <p:cNvSpPr/>
            <p:nvPr/>
          </p:nvSpPr>
          <p:spPr>
            <a:xfrm>
              <a:off x="3569040" y="2575567"/>
              <a:ext cx="1990082" cy="11888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</a:rPr>
                <a:t>Kab/Kota</a:t>
              </a:r>
              <a:endParaRPr lang="ko-KR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그룹 96">
            <a:extLst>
              <a:ext uri="{FF2B5EF4-FFF2-40B4-BE49-F238E27FC236}">
                <a16:creationId xmlns:a16="http://schemas.microsoft.com/office/drawing/2014/main" xmlns="" id="{6C352078-5AE2-421A-9628-2DB54EDAAFED}"/>
              </a:ext>
            </a:extLst>
          </p:cNvPr>
          <p:cNvGrpSpPr/>
          <p:nvPr/>
        </p:nvGrpSpPr>
        <p:grpSpPr>
          <a:xfrm>
            <a:off x="5046007" y="1998923"/>
            <a:ext cx="1437281" cy="1076883"/>
            <a:chOff x="6310777" y="2706729"/>
            <a:chExt cx="1990083" cy="1540675"/>
          </a:xfrm>
        </p:grpSpPr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xmlns="" id="{81A750A6-7FD7-426E-98CA-72770FCB549F}"/>
                </a:ext>
              </a:extLst>
            </p:cNvPr>
            <p:cNvSpPr/>
            <p:nvPr/>
          </p:nvSpPr>
          <p:spPr>
            <a:xfrm>
              <a:off x="6310777" y="3410778"/>
              <a:ext cx="1990083" cy="836626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lang="en-US" altLang="ko-KR" sz="3200" b="1" dirty="0">
                  <a:solidFill>
                    <a:schemeClr val="bg1"/>
                  </a:solidFill>
                </a:rPr>
                <a:t>2.320</a:t>
              </a:r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xmlns="" id="{7B826682-CC40-4330-9D5B-A026818869E0}"/>
                </a:ext>
              </a:extLst>
            </p:cNvPr>
            <p:cNvSpPr/>
            <p:nvPr/>
          </p:nvSpPr>
          <p:spPr>
            <a:xfrm>
              <a:off x="6310777" y="2706729"/>
              <a:ext cx="1990083" cy="660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 b="1" dirty="0" err="1">
                  <a:solidFill>
                    <a:schemeClr val="bg1"/>
                  </a:solidFill>
                </a:rPr>
                <a:t>Pkm</a:t>
              </a:r>
              <a:endParaRPr lang="ko-KR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685B601-AD28-4DA2-BC1D-B21B255A660B}"/>
              </a:ext>
            </a:extLst>
          </p:cNvPr>
          <p:cNvSpPr txBox="1">
            <a:spLocks/>
          </p:cNvSpPr>
          <p:nvPr/>
        </p:nvSpPr>
        <p:spPr>
          <a:xfrm>
            <a:off x="1338896" y="3705876"/>
            <a:ext cx="4425751" cy="490710"/>
          </a:xfr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ID" sz="1000" cap="none" dirty="0">
                <a:latin typeface="Cambria" pitchFamily="18" charset="0"/>
                <a:ea typeface="Cambria" pitchFamily="18" charset="0"/>
              </a:rPr>
              <a:t>*</a:t>
            </a:r>
            <a:r>
              <a:rPr lang="en-ID" sz="1000" cap="none" dirty="0" err="1">
                <a:latin typeface="Cambria" pitchFamily="18" charset="0"/>
                <a:ea typeface="Cambria" pitchFamily="18" charset="0"/>
              </a:rPr>
              <a:t>berdasarkan</a:t>
            </a:r>
            <a:r>
              <a:rPr lang="en-ID" sz="1000" cap="none" dirty="0">
                <a:latin typeface="Cambria" pitchFamily="18" charset="0"/>
                <a:ea typeface="Cambria" pitchFamily="18" charset="0"/>
              </a:rPr>
              <a:t> data </a:t>
            </a:r>
            <a:r>
              <a:rPr lang="en-ID" sz="1000" cap="none" dirty="0" err="1">
                <a:latin typeface="Cambria" pitchFamily="18" charset="0"/>
                <a:ea typeface="Cambria" pitchFamily="18" charset="0"/>
              </a:rPr>
              <a:t>tanggal</a:t>
            </a:r>
            <a:r>
              <a:rPr lang="en-ID" sz="1000" cap="none" dirty="0">
                <a:latin typeface="Cambria" pitchFamily="18" charset="0"/>
                <a:ea typeface="Cambria" pitchFamily="18" charset="0"/>
              </a:rPr>
              <a:t> 8 </a:t>
            </a:r>
            <a:r>
              <a:rPr lang="en-ID" sz="1000" cap="none" dirty="0" err="1">
                <a:latin typeface="Cambria" pitchFamily="18" charset="0"/>
                <a:ea typeface="Cambria" pitchFamily="18" charset="0"/>
              </a:rPr>
              <a:t>Maret</a:t>
            </a:r>
            <a:r>
              <a:rPr lang="en-ID" sz="1000" cap="none">
                <a:latin typeface="Cambria" pitchFamily="18" charset="0"/>
                <a:ea typeface="Cambria" pitchFamily="18" charset="0"/>
              </a:rPr>
              <a:t> 2019</a:t>
            </a:r>
            <a:endParaRPr lang="en-US" sz="1000" cap="none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DE64B06-4636-4092-9BF9-EF2DF3B9C67F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64042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xmlns="" id="{F734094D-5000-4F12-A4DF-9BDBF655CB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357060"/>
              </p:ext>
            </p:extLst>
          </p:nvPr>
        </p:nvGraphicFramePr>
        <p:xfrm>
          <a:off x="4932410" y="1212608"/>
          <a:ext cx="1630049" cy="1193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xmlns="" id="{CAFCABA8-7392-4052-9FE7-523EEAC9A3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9258762"/>
              </p:ext>
            </p:extLst>
          </p:nvPr>
        </p:nvGraphicFramePr>
        <p:xfrm>
          <a:off x="7060626" y="1210685"/>
          <a:ext cx="1630049" cy="1193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xmlns="" id="{2EC99A83-0491-4557-B31F-CAF3020544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4932859"/>
              </p:ext>
            </p:extLst>
          </p:nvPr>
        </p:nvGraphicFramePr>
        <p:xfrm>
          <a:off x="2737210" y="3089810"/>
          <a:ext cx="1674393" cy="1193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xmlns="" id="{12A71CF9-7D59-4387-9026-31DCDAC44F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944195"/>
              </p:ext>
            </p:extLst>
          </p:nvPr>
        </p:nvGraphicFramePr>
        <p:xfrm>
          <a:off x="453326" y="3089812"/>
          <a:ext cx="1718735" cy="119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xmlns="" id="{E2285954-22B1-4EDB-83CD-1917289673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0745980"/>
              </p:ext>
            </p:extLst>
          </p:nvPr>
        </p:nvGraphicFramePr>
        <p:xfrm>
          <a:off x="4932409" y="3089812"/>
          <a:ext cx="1630049" cy="119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xmlns="" id="{532180DB-F365-4B79-8C9F-449ABE7284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605327"/>
              </p:ext>
            </p:extLst>
          </p:nvPr>
        </p:nvGraphicFramePr>
        <p:xfrm>
          <a:off x="7083264" y="3089810"/>
          <a:ext cx="1607411" cy="1193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0" name="Chart 59">
            <a:extLst>
              <a:ext uri="{FF2B5EF4-FFF2-40B4-BE49-F238E27FC236}">
                <a16:creationId xmlns:a16="http://schemas.microsoft.com/office/drawing/2014/main" xmlns="" id="{121E408E-0EC1-49D0-A483-51715604BC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8841076"/>
              </p:ext>
            </p:extLst>
          </p:nvPr>
        </p:nvGraphicFramePr>
        <p:xfrm>
          <a:off x="453326" y="1212608"/>
          <a:ext cx="1718735" cy="1193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1" name="Chart 60">
            <a:extLst>
              <a:ext uri="{FF2B5EF4-FFF2-40B4-BE49-F238E27FC236}">
                <a16:creationId xmlns:a16="http://schemas.microsoft.com/office/drawing/2014/main" xmlns="" id="{D5C721D7-3D12-4182-8632-CA2AC465F0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522591"/>
              </p:ext>
            </p:extLst>
          </p:nvPr>
        </p:nvGraphicFramePr>
        <p:xfrm>
          <a:off x="2692868" y="1212608"/>
          <a:ext cx="1718735" cy="1193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64" name="Group 40">
            <a:extLst>
              <a:ext uri="{FF2B5EF4-FFF2-40B4-BE49-F238E27FC236}">
                <a16:creationId xmlns:a16="http://schemas.microsoft.com/office/drawing/2014/main" xmlns="" id="{6CACE9C4-3005-4294-96CC-3036F8E775A6}"/>
              </a:ext>
            </a:extLst>
          </p:cNvPr>
          <p:cNvGrpSpPr/>
          <p:nvPr/>
        </p:nvGrpSpPr>
        <p:grpSpPr>
          <a:xfrm>
            <a:off x="453326" y="2393158"/>
            <a:ext cx="1718735" cy="538026"/>
            <a:chOff x="4965552" y="1736224"/>
            <a:chExt cx="1633534" cy="899004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582DF15F-8335-45D3-9623-4369BB1D37F1}"/>
                </a:ext>
              </a:extLst>
            </p:cNvPr>
            <p:cNvSpPr txBox="1"/>
            <p:nvPr/>
          </p:nvSpPr>
          <p:spPr>
            <a:xfrm>
              <a:off x="4965552" y="1979530"/>
              <a:ext cx="1633534" cy="655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indent="-128588" defTabSz="685800" latinLnBrk="0">
                <a:buFont typeface="Arial" panose="020B0604020202020204" pitchFamily="34" charset="0"/>
                <a:buChar char="•"/>
              </a:pP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Prov. Aceh: 195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Pkm</a:t>
              </a:r>
              <a:endParaRPr lang="en-US" altLang="ko-KR" sz="9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  <a:p>
              <a:pPr marL="128588" indent="-128588" defTabSz="685800" latinLnBrk="0">
                <a:buFont typeface="Arial" panose="020B0604020202020204" pitchFamily="34" charset="0"/>
                <a:buChar char="•"/>
              </a:pP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Kab. Aceh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Besar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: 28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Pkm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endParaRPr lang="ko-KR" altLang="en-US" sz="9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EBB21A84-84A6-4C5E-AB6E-39F11A3206C6}"/>
                </a:ext>
              </a:extLst>
            </p:cNvPr>
            <p:cNvSpPr txBox="1"/>
            <p:nvPr/>
          </p:nvSpPr>
          <p:spPr>
            <a:xfrm>
              <a:off x="4965552" y="1736224"/>
              <a:ext cx="1633534" cy="40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Pengguna</a:t>
              </a:r>
              <a:r>
                <a:rPr lang="en-US" altLang="ko-KR" sz="975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terbanyak</a:t>
              </a:r>
              <a:endParaRPr lang="ko-KR" altLang="en-US" sz="975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67" name="Group 40">
            <a:extLst>
              <a:ext uri="{FF2B5EF4-FFF2-40B4-BE49-F238E27FC236}">
                <a16:creationId xmlns:a16="http://schemas.microsoft.com/office/drawing/2014/main" xmlns="" id="{6F48DA71-0C66-4813-A673-6E564439706C}"/>
              </a:ext>
            </a:extLst>
          </p:cNvPr>
          <p:cNvGrpSpPr/>
          <p:nvPr/>
        </p:nvGrpSpPr>
        <p:grpSpPr>
          <a:xfrm>
            <a:off x="2692868" y="2393158"/>
            <a:ext cx="1718735" cy="538026"/>
            <a:chOff x="4965552" y="1736224"/>
            <a:chExt cx="1633534" cy="89900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4494EA68-684C-419C-95DD-9AB72E56AE1D}"/>
                </a:ext>
              </a:extLst>
            </p:cNvPr>
            <p:cNvSpPr txBox="1"/>
            <p:nvPr/>
          </p:nvSpPr>
          <p:spPr>
            <a:xfrm>
              <a:off x="4965552" y="1979530"/>
              <a:ext cx="1633534" cy="655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indent="-128588" defTabSz="685800" latinLnBrk="0">
                <a:buFont typeface="Arial" panose="020B0604020202020204" pitchFamily="34" charset="0"/>
                <a:buChar char="•"/>
              </a:pP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Prov.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Jawa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Barat: 421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Pkm</a:t>
              </a:r>
              <a:endParaRPr lang="en-US" altLang="ko-KR" sz="9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  <a:p>
              <a:pPr marL="128588" indent="-128588" defTabSz="685800" latinLnBrk="0">
                <a:buFont typeface="Arial" panose="020B0604020202020204" pitchFamily="34" charset="0"/>
                <a:buChar char="•"/>
              </a:pP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Kab. Bogor: 101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Pkm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endParaRPr lang="ko-KR" altLang="en-US" sz="9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93BFCF48-2A59-4E1D-925C-BC92C9ECA6CA}"/>
                </a:ext>
              </a:extLst>
            </p:cNvPr>
            <p:cNvSpPr txBox="1"/>
            <p:nvPr/>
          </p:nvSpPr>
          <p:spPr>
            <a:xfrm>
              <a:off x="4965552" y="1736224"/>
              <a:ext cx="1633534" cy="40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Pengguna</a:t>
              </a:r>
              <a:r>
                <a:rPr lang="en-US" altLang="ko-KR" sz="975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terbanyak</a:t>
              </a:r>
              <a:endParaRPr lang="ko-KR" altLang="en-US" sz="975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70" name="Group 40">
            <a:extLst>
              <a:ext uri="{FF2B5EF4-FFF2-40B4-BE49-F238E27FC236}">
                <a16:creationId xmlns:a16="http://schemas.microsoft.com/office/drawing/2014/main" xmlns="" id="{509CED0B-E534-4786-A36C-4676E1C8C51C}"/>
              </a:ext>
            </a:extLst>
          </p:cNvPr>
          <p:cNvGrpSpPr/>
          <p:nvPr/>
        </p:nvGrpSpPr>
        <p:grpSpPr>
          <a:xfrm>
            <a:off x="4932409" y="2403968"/>
            <a:ext cx="1630049" cy="387985"/>
            <a:chOff x="4965552" y="1736224"/>
            <a:chExt cx="1633534" cy="64829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BC9F1337-D94A-4694-AC30-186FE6C68C73}"/>
                </a:ext>
              </a:extLst>
            </p:cNvPr>
            <p:cNvSpPr txBox="1"/>
            <p:nvPr/>
          </p:nvSpPr>
          <p:spPr>
            <a:xfrm>
              <a:off x="4965552" y="1979530"/>
              <a:ext cx="1633534" cy="40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indent="-128588" defTabSz="685800" latinLnBrk="0">
                <a:buFont typeface="Arial" panose="020B0604020202020204" pitchFamily="34" charset="0"/>
                <a:buChar char="•"/>
              </a:pP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Kab.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Tabanan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: 20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Pkm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endParaRPr lang="ko-KR" altLang="en-US" sz="9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90C122C-7F05-4117-ABAF-1450044D0E83}"/>
                </a:ext>
              </a:extLst>
            </p:cNvPr>
            <p:cNvSpPr txBox="1"/>
            <p:nvPr/>
          </p:nvSpPr>
          <p:spPr>
            <a:xfrm>
              <a:off x="4965552" y="1736224"/>
              <a:ext cx="1633534" cy="40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Pengguna</a:t>
              </a:r>
              <a:r>
                <a:rPr lang="en-US" altLang="ko-KR" sz="975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terbanyak</a:t>
              </a:r>
              <a:endParaRPr lang="ko-KR" altLang="en-US" sz="975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73" name="Group 40">
            <a:extLst>
              <a:ext uri="{FF2B5EF4-FFF2-40B4-BE49-F238E27FC236}">
                <a16:creationId xmlns:a16="http://schemas.microsoft.com/office/drawing/2014/main" xmlns="" id="{5A791A29-ED26-4D3C-BD6E-A1F39FEC4C7C}"/>
              </a:ext>
            </a:extLst>
          </p:cNvPr>
          <p:cNvGrpSpPr/>
          <p:nvPr/>
        </p:nvGrpSpPr>
        <p:grpSpPr>
          <a:xfrm>
            <a:off x="7060626" y="2393158"/>
            <a:ext cx="1630049" cy="688067"/>
            <a:chOff x="4965552" y="1736224"/>
            <a:chExt cx="1633534" cy="1149712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96B1DB3B-69A6-4AB6-99FF-770DB4D833F8}"/>
                </a:ext>
              </a:extLst>
            </p:cNvPr>
            <p:cNvSpPr txBox="1"/>
            <p:nvPr/>
          </p:nvSpPr>
          <p:spPr>
            <a:xfrm>
              <a:off x="4965552" y="1979530"/>
              <a:ext cx="1633534" cy="90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indent="-128588" defTabSz="685800" latinLnBrk="0">
                <a:buFont typeface="Arial" panose="020B0604020202020204" pitchFamily="34" charset="0"/>
                <a:buChar char="•"/>
              </a:pP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Prov. NTB: 38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Pkm</a:t>
              </a:r>
              <a:endParaRPr lang="en-US" altLang="ko-KR" sz="9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  <a:p>
              <a:pPr marL="128588" indent="-128588" defTabSz="685800" latinLnBrk="0">
                <a:buFont typeface="Arial" panose="020B0604020202020204" pitchFamily="34" charset="0"/>
                <a:buChar char="•"/>
              </a:pP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Kab. Lombok Timur: 29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Pkm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endParaRPr lang="ko-KR" altLang="en-US" sz="9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86896D65-6D2A-416C-98FF-16531D9E898E}"/>
                </a:ext>
              </a:extLst>
            </p:cNvPr>
            <p:cNvSpPr txBox="1"/>
            <p:nvPr/>
          </p:nvSpPr>
          <p:spPr>
            <a:xfrm>
              <a:off x="4965552" y="1736224"/>
              <a:ext cx="1633534" cy="40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Pengguna</a:t>
              </a:r>
              <a:r>
                <a:rPr lang="en-US" altLang="ko-KR" sz="975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terbanyak</a:t>
              </a:r>
              <a:endParaRPr lang="ko-KR" altLang="en-US" sz="975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76" name="Group 40">
            <a:extLst>
              <a:ext uri="{FF2B5EF4-FFF2-40B4-BE49-F238E27FC236}">
                <a16:creationId xmlns:a16="http://schemas.microsoft.com/office/drawing/2014/main" xmlns="" id="{9D574236-52CF-4746-A7A8-628AEB2B1F30}"/>
              </a:ext>
            </a:extLst>
          </p:cNvPr>
          <p:cNvGrpSpPr/>
          <p:nvPr/>
        </p:nvGrpSpPr>
        <p:grpSpPr>
          <a:xfrm>
            <a:off x="453325" y="4292086"/>
            <a:ext cx="1718735" cy="538026"/>
            <a:chOff x="4965552" y="1736224"/>
            <a:chExt cx="1633534" cy="899004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BDB61165-C732-4DAF-A581-1AEB644B6EF7}"/>
                </a:ext>
              </a:extLst>
            </p:cNvPr>
            <p:cNvSpPr txBox="1"/>
            <p:nvPr/>
          </p:nvSpPr>
          <p:spPr>
            <a:xfrm>
              <a:off x="4965552" y="1979530"/>
              <a:ext cx="1633534" cy="655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indent="-128588" defTabSz="685800" latinLnBrk="0">
                <a:buFont typeface="Arial" panose="020B0604020202020204" pitchFamily="34" charset="0"/>
                <a:buChar char="•"/>
              </a:pP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Prov.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Sulsel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: 63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Pkm</a:t>
              </a:r>
              <a:endParaRPr lang="en-US" altLang="ko-KR" sz="9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  <a:p>
              <a:pPr marL="128588" indent="-128588" defTabSz="685800" latinLnBrk="0">
                <a:buFont typeface="Arial" panose="020B0604020202020204" pitchFamily="34" charset="0"/>
                <a:buChar char="•"/>
              </a:pP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Kota Makassar: 46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Pkm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endParaRPr lang="ko-KR" altLang="en-US" sz="9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39610A0D-8D74-4C2D-BBAD-7DCBD7D66BE5}"/>
                </a:ext>
              </a:extLst>
            </p:cNvPr>
            <p:cNvSpPr txBox="1"/>
            <p:nvPr/>
          </p:nvSpPr>
          <p:spPr>
            <a:xfrm>
              <a:off x="4965552" y="1736224"/>
              <a:ext cx="1633534" cy="40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Pengguna</a:t>
              </a:r>
              <a:r>
                <a:rPr lang="en-US" altLang="ko-KR" sz="975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terbanyak</a:t>
              </a:r>
              <a:endParaRPr lang="ko-KR" altLang="en-US" sz="975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79" name="Group 40">
            <a:extLst>
              <a:ext uri="{FF2B5EF4-FFF2-40B4-BE49-F238E27FC236}">
                <a16:creationId xmlns:a16="http://schemas.microsoft.com/office/drawing/2014/main" xmlns="" id="{1CCC9FE0-2B5C-4ECB-A897-55A9C2EC0E52}"/>
              </a:ext>
            </a:extLst>
          </p:cNvPr>
          <p:cNvGrpSpPr/>
          <p:nvPr/>
        </p:nvGrpSpPr>
        <p:grpSpPr>
          <a:xfrm>
            <a:off x="2737210" y="4292086"/>
            <a:ext cx="1674393" cy="538026"/>
            <a:chOff x="4965552" y="1736224"/>
            <a:chExt cx="1633534" cy="89900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ECB927C6-E4EC-4AD9-B035-57107B0EFD0F}"/>
                </a:ext>
              </a:extLst>
            </p:cNvPr>
            <p:cNvSpPr txBox="1"/>
            <p:nvPr/>
          </p:nvSpPr>
          <p:spPr>
            <a:xfrm>
              <a:off x="4965552" y="1979530"/>
              <a:ext cx="1633534" cy="655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indent="-128588" defTabSz="685800" latinLnBrk="0">
                <a:buFont typeface="Arial" panose="020B0604020202020204" pitchFamily="34" charset="0"/>
                <a:buChar char="•"/>
              </a:pP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Prov.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Kalbar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: 50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Pkm</a:t>
              </a:r>
              <a:endParaRPr lang="en-US" altLang="ko-KR" sz="9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  <a:p>
              <a:pPr marL="128588" indent="-128588" defTabSz="685800" latinLnBrk="0">
                <a:buFont typeface="Arial" panose="020B0604020202020204" pitchFamily="34" charset="0"/>
                <a:buChar char="•"/>
              </a:pP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Kab.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Sanggau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: 18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Pkm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endParaRPr lang="ko-KR" altLang="en-US" sz="9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F57C46CC-FB89-4DDB-853D-616BBDC1D55B}"/>
                </a:ext>
              </a:extLst>
            </p:cNvPr>
            <p:cNvSpPr txBox="1"/>
            <p:nvPr/>
          </p:nvSpPr>
          <p:spPr>
            <a:xfrm>
              <a:off x="4965552" y="1736224"/>
              <a:ext cx="1633534" cy="40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Pengguna</a:t>
              </a:r>
              <a:r>
                <a:rPr lang="en-US" altLang="ko-KR" sz="975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terbanyak</a:t>
              </a:r>
              <a:endParaRPr lang="ko-KR" altLang="en-US" sz="975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82" name="Group 40">
            <a:extLst>
              <a:ext uri="{FF2B5EF4-FFF2-40B4-BE49-F238E27FC236}">
                <a16:creationId xmlns:a16="http://schemas.microsoft.com/office/drawing/2014/main" xmlns="" id="{D875307A-886C-4C3C-8FA0-B884A71264B8}"/>
              </a:ext>
            </a:extLst>
          </p:cNvPr>
          <p:cNvGrpSpPr/>
          <p:nvPr/>
        </p:nvGrpSpPr>
        <p:grpSpPr>
          <a:xfrm>
            <a:off x="4932409" y="4292086"/>
            <a:ext cx="1630049" cy="538026"/>
            <a:chOff x="4965552" y="1736224"/>
            <a:chExt cx="1633534" cy="899004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0F0160C8-390F-4A2D-B682-590E606B9341}"/>
                </a:ext>
              </a:extLst>
            </p:cNvPr>
            <p:cNvSpPr txBox="1"/>
            <p:nvPr/>
          </p:nvSpPr>
          <p:spPr>
            <a:xfrm>
              <a:off x="4965552" y="1979530"/>
              <a:ext cx="1633534" cy="655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indent="-128588" defTabSz="685800" latinLnBrk="0">
                <a:buFont typeface="Arial" panose="020B0604020202020204" pitchFamily="34" charset="0"/>
                <a:buChar char="•"/>
              </a:pP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Prov. Maluku: 26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Pkm</a:t>
              </a:r>
              <a:endParaRPr lang="en-US" altLang="ko-KR" sz="9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  <a:p>
              <a:pPr marL="128588" indent="-128588" defTabSz="685800" latinLnBrk="0">
                <a:buFont typeface="Arial" panose="020B0604020202020204" pitchFamily="34" charset="0"/>
                <a:buChar char="•"/>
              </a:pP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Kota Ambon: 22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Pkm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endParaRPr lang="ko-KR" altLang="en-US" sz="9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D81454DE-E4F0-4EA7-95EB-5544CC8B172F}"/>
                </a:ext>
              </a:extLst>
            </p:cNvPr>
            <p:cNvSpPr txBox="1"/>
            <p:nvPr/>
          </p:nvSpPr>
          <p:spPr>
            <a:xfrm>
              <a:off x="4965552" y="1736224"/>
              <a:ext cx="1633534" cy="40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Pengguna</a:t>
              </a:r>
              <a:r>
                <a:rPr lang="en-US" altLang="ko-KR" sz="975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terbanyak</a:t>
              </a:r>
              <a:endParaRPr lang="ko-KR" altLang="en-US" sz="975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85" name="Group 40">
            <a:extLst>
              <a:ext uri="{FF2B5EF4-FFF2-40B4-BE49-F238E27FC236}">
                <a16:creationId xmlns:a16="http://schemas.microsoft.com/office/drawing/2014/main" xmlns="" id="{45BD105C-51CD-4E88-BEC1-B7545473A2E1}"/>
              </a:ext>
            </a:extLst>
          </p:cNvPr>
          <p:cNvGrpSpPr/>
          <p:nvPr/>
        </p:nvGrpSpPr>
        <p:grpSpPr>
          <a:xfrm>
            <a:off x="7083265" y="4253902"/>
            <a:ext cx="1607411" cy="387985"/>
            <a:chOff x="4965552" y="1736224"/>
            <a:chExt cx="1633534" cy="648296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40C36D3F-4A17-4E30-8CF8-9ADB4828EAF9}"/>
                </a:ext>
              </a:extLst>
            </p:cNvPr>
            <p:cNvSpPr txBox="1"/>
            <p:nvPr/>
          </p:nvSpPr>
          <p:spPr>
            <a:xfrm>
              <a:off x="4965552" y="1979530"/>
              <a:ext cx="1633534" cy="40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indent="-128588" defTabSz="685800" latinLnBrk="0">
                <a:buFont typeface="Arial" panose="020B0604020202020204" pitchFamily="34" charset="0"/>
                <a:buChar char="•"/>
              </a:pP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Kab.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Merauke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: 7 </a:t>
              </a:r>
              <a:r>
                <a:rPr lang="en-US" altLang="ko-KR" sz="975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Pkm</a:t>
              </a:r>
              <a:r>
                <a:rPr lang="en-US" altLang="ko-KR" sz="97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endParaRPr lang="ko-KR" altLang="en-US" sz="975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CD48FBAD-BEDC-4C83-A83A-782EF733A536}"/>
                </a:ext>
              </a:extLst>
            </p:cNvPr>
            <p:cNvSpPr txBox="1"/>
            <p:nvPr/>
          </p:nvSpPr>
          <p:spPr>
            <a:xfrm>
              <a:off x="4965552" y="1736224"/>
              <a:ext cx="1633534" cy="40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Pengguna</a:t>
              </a:r>
              <a:r>
                <a:rPr lang="en-US" altLang="ko-KR" sz="975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lang="en-US" altLang="ko-KR" sz="975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terbanyak</a:t>
              </a:r>
              <a:endParaRPr lang="ko-KR" altLang="en-US" sz="975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D658F12-2181-41A5-9536-4EC3E207CC61}"/>
              </a:ext>
            </a:extLst>
          </p:cNvPr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9FB010A6-3D80-4AD3-A01B-02C7314178EA}"/>
              </a:ext>
            </a:extLst>
          </p:cNvPr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39" name="Picture 38" descr="logo satu data.png">
              <a:extLst>
                <a:ext uri="{FF2B5EF4-FFF2-40B4-BE49-F238E27FC236}">
                  <a16:creationId xmlns:a16="http://schemas.microsoft.com/office/drawing/2014/main" xmlns="" id="{1C759E60-DD42-4134-AF3C-C90B3EDD9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B25EB47-079C-46BD-84B0-D9A064CEE310}"/>
                </a:ext>
              </a:extLst>
            </p:cNvPr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xmlns="" id="{6F26EAC8-72BE-43D3-9FD1-583318C5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82371"/>
            <a:ext cx="5400600" cy="490710"/>
          </a:xfrm>
        </p:spPr>
        <p:txBody>
          <a:bodyPr>
            <a:noAutofit/>
          </a:bodyPr>
          <a:lstStyle/>
          <a:p>
            <a:r>
              <a:rPr lang="en-ID" sz="2100" b="1" dirty="0">
                <a:latin typeface="Cambria" pitchFamily="18" charset="0"/>
                <a:ea typeface="Cambria" pitchFamily="18" charset="0"/>
              </a:rPr>
              <a:t>SEBARAN PENGGUNA SIKDA GENERIK 1.4</a:t>
            </a:r>
            <a:endParaRPr lang="en-US" sz="2100" b="1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112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82371"/>
            <a:ext cx="7128792" cy="490710"/>
          </a:xfrm>
        </p:spPr>
        <p:txBody>
          <a:bodyPr>
            <a:noAutofit/>
          </a:bodyPr>
          <a:lstStyle/>
          <a:p>
            <a:r>
              <a:rPr lang="en-ID" sz="1800" dirty="0">
                <a:latin typeface="Cambria" pitchFamily="18" charset="0"/>
                <a:ea typeface="Cambria" pitchFamily="18" charset="0"/>
              </a:rPr>
              <a:t>TOPOLOGI SIKDA GENERIK</a:t>
            </a:r>
            <a:endParaRPr lang="en-US" sz="18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DE64B06-4636-4092-9BF9-EF2DF3B9C67F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35B5113-A8D7-4627-9275-4A28B0F02720}"/>
              </a:ext>
            </a:extLst>
          </p:cNvPr>
          <p:cNvGrpSpPr/>
          <p:nvPr/>
        </p:nvGrpSpPr>
        <p:grpSpPr>
          <a:xfrm>
            <a:off x="783175" y="987574"/>
            <a:ext cx="7533241" cy="3528392"/>
            <a:chOff x="467544" y="987574"/>
            <a:chExt cx="7146031" cy="336540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C349A9BC-ABA2-4B33-B2D9-8197BB84C3D2}"/>
                </a:ext>
              </a:extLst>
            </p:cNvPr>
            <p:cNvSpPr/>
            <p:nvPr/>
          </p:nvSpPr>
          <p:spPr>
            <a:xfrm>
              <a:off x="5590998" y="2595667"/>
              <a:ext cx="2022577" cy="175730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31" name="Picture 12" descr="Hasil gambar untuk icon cloud internet">
              <a:extLst>
                <a:ext uri="{FF2B5EF4-FFF2-40B4-BE49-F238E27FC236}">
                  <a16:creationId xmlns:a16="http://schemas.microsoft.com/office/drawing/2014/main" xmlns="" id="{96A7E282-2534-482C-BC46-73F8B166D2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599" y="1207537"/>
              <a:ext cx="1079834" cy="1119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B8D62E9D-53FA-4D2D-A579-FF41513414D5}"/>
                </a:ext>
              </a:extLst>
            </p:cNvPr>
            <p:cNvSpPr/>
            <p:nvPr/>
          </p:nvSpPr>
          <p:spPr>
            <a:xfrm>
              <a:off x="1403648" y="2595565"/>
              <a:ext cx="4060983" cy="1757308"/>
            </a:xfrm>
            <a:prstGeom prst="rect">
              <a:avLst/>
            </a:prstGeom>
            <a:solidFill>
              <a:srgbClr val="FFCC6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33" name="Picture 2" descr="Hasil gambar untuk icon user client">
              <a:extLst>
                <a:ext uri="{FF2B5EF4-FFF2-40B4-BE49-F238E27FC236}">
                  <a16:creationId xmlns:a16="http://schemas.microsoft.com/office/drawing/2014/main" xmlns="" id="{8577B7E6-7C11-4539-BC42-2B411C15DA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083" y="3164473"/>
              <a:ext cx="374128" cy="51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asil gambar untuk icon user client">
              <a:extLst>
                <a:ext uri="{FF2B5EF4-FFF2-40B4-BE49-F238E27FC236}">
                  <a16:creationId xmlns:a16="http://schemas.microsoft.com/office/drawing/2014/main" xmlns="" id="{098B1C27-02EB-450B-8D3C-DF8E394AD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868" y="3164473"/>
              <a:ext cx="374128" cy="51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Hasil gambar untuk icon user client">
              <a:extLst>
                <a:ext uri="{FF2B5EF4-FFF2-40B4-BE49-F238E27FC236}">
                  <a16:creationId xmlns:a16="http://schemas.microsoft.com/office/drawing/2014/main" xmlns="" id="{AB3678A0-0CF2-42ED-AA0A-26CCD3A7B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4124" y="3173293"/>
              <a:ext cx="374128" cy="51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Hasil gambar untuk icon user client">
              <a:extLst>
                <a:ext uri="{FF2B5EF4-FFF2-40B4-BE49-F238E27FC236}">
                  <a16:creationId xmlns:a16="http://schemas.microsoft.com/office/drawing/2014/main" xmlns="" id="{F203FB6E-02AD-4C4F-B64C-C613F351A3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486" y="3177703"/>
              <a:ext cx="374128" cy="51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asil gambar untuk icon user client">
              <a:extLst>
                <a:ext uri="{FF2B5EF4-FFF2-40B4-BE49-F238E27FC236}">
                  <a16:creationId xmlns:a16="http://schemas.microsoft.com/office/drawing/2014/main" xmlns="" id="{DB143955-A040-4B73-8F84-8C12D408D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061" y="3173293"/>
              <a:ext cx="374128" cy="51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asil gambar untuk icon user client">
              <a:extLst>
                <a:ext uri="{FF2B5EF4-FFF2-40B4-BE49-F238E27FC236}">
                  <a16:creationId xmlns:a16="http://schemas.microsoft.com/office/drawing/2014/main" xmlns="" id="{52CE20B3-1DD0-430A-8653-7E42BB393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8292" y="3173293"/>
              <a:ext cx="374128" cy="51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Gambar terkait">
              <a:extLst>
                <a:ext uri="{FF2B5EF4-FFF2-40B4-BE49-F238E27FC236}">
                  <a16:creationId xmlns:a16="http://schemas.microsoft.com/office/drawing/2014/main" xmlns="" id="{46D00B65-412E-4A2D-971E-677F13304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236" y="3185335"/>
              <a:ext cx="599075" cy="49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Gambar terkait">
              <a:extLst>
                <a:ext uri="{FF2B5EF4-FFF2-40B4-BE49-F238E27FC236}">
                  <a16:creationId xmlns:a16="http://schemas.microsoft.com/office/drawing/2014/main" xmlns="" id="{A64A90BF-8F0C-43A8-B48C-3EFF27F56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066" y="3165525"/>
              <a:ext cx="830036" cy="692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C3ADE6DD-C002-440E-BC43-29D2EE515D1A}"/>
                </a:ext>
              </a:extLst>
            </p:cNvPr>
            <p:cNvCxnSpPr/>
            <p:nvPr/>
          </p:nvCxnSpPr>
          <p:spPr>
            <a:xfrm>
              <a:off x="1927147" y="2715077"/>
              <a:ext cx="301062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7187D3DB-551F-4AF6-A92B-7B5753FF35CD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>
              <a:off x="1927147" y="2715077"/>
              <a:ext cx="0" cy="44939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0CD712FA-B501-4A4E-83A4-EFAE91792B8A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2461932" y="2715077"/>
              <a:ext cx="0" cy="44939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135EA551-C2B9-40B9-96A4-2F827D217C8E}"/>
                </a:ext>
              </a:extLst>
            </p:cNvPr>
            <p:cNvCxnSpPr>
              <a:cxnSpLocks/>
              <a:endCxn id="35" idx="0"/>
            </p:cNvCxnSpPr>
            <p:nvPr/>
          </p:nvCxnSpPr>
          <p:spPr>
            <a:xfrm>
              <a:off x="2987976" y="2715077"/>
              <a:ext cx="3213" cy="45821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ADAA046B-9005-444F-821D-11684FDB44AB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>
              <a:off x="3471550" y="2715077"/>
              <a:ext cx="0" cy="46262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87B1086D-B3B7-4570-8CD9-917BA9FB0BCC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>
              <a:off x="3955126" y="2715077"/>
              <a:ext cx="0" cy="45821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EB34D5D1-707F-45FF-BFE5-853FA4922EAF}"/>
                </a:ext>
              </a:extLst>
            </p:cNvPr>
            <p:cNvCxnSpPr>
              <a:cxnSpLocks/>
              <a:endCxn id="38" idx="0"/>
            </p:cNvCxnSpPr>
            <p:nvPr/>
          </p:nvCxnSpPr>
          <p:spPr>
            <a:xfrm>
              <a:off x="4375008" y="2715077"/>
              <a:ext cx="10348" cy="45821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EE0181B8-3E69-4EF0-8040-6DDB444429A6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4937773" y="2715077"/>
              <a:ext cx="0" cy="470259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2F6AF332-6FF6-4CBB-8E8D-4AF0821EDD60}"/>
                </a:ext>
              </a:extLst>
            </p:cNvPr>
            <p:cNvCxnSpPr>
              <a:cxnSpLocks/>
            </p:cNvCxnSpPr>
            <p:nvPr/>
          </p:nvCxnSpPr>
          <p:spPr>
            <a:xfrm>
              <a:off x="3360900" y="2114987"/>
              <a:ext cx="0" cy="60009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66" name="Picture 14" descr="Gambar terkait">
              <a:extLst>
                <a:ext uri="{FF2B5EF4-FFF2-40B4-BE49-F238E27FC236}">
                  <a16:creationId xmlns:a16="http://schemas.microsoft.com/office/drawing/2014/main" xmlns="" id="{5A791D24-2FAB-4CE1-B41F-529CF4DC8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581" y="1265677"/>
              <a:ext cx="943502" cy="102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7" name="Connector: Elbow 66">
              <a:extLst>
                <a:ext uri="{FF2B5EF4-FFF2-40B4-BE49-F238E27FC236}">
                  <a16:creationId xmlns:a16="http://schemas.microsoft.com/office/drawing/2014/main" xmlns="" id="{44C22BE4-6D20-4A98-A966-AE141ECA68C4}"/>
                </a:ext>
              </a:extLst>
            </p:cNvPr>
            <p:cNvCxnSpPr>
              <a:cxnSpLocks/>
              <a:stCxn id="31" idx="3"/>
              <a:endCxn id="40" idx="0"/>
            </p:cNvCxnSpPr>
            <p:nvPr/>
          </p:nvCxnSpPr>
          <p:spPr>
            <a:xfrm>
              <a:off x="3891433" y="1767518"/>
              <a:ext cx="2714651" cy="1398007"/>
            </a:xfrm>
            <a:prstGeom prst="bentConnector2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39E1A52B-FC10-427C-ADE1-733010B6693A}"/>
                </a:ext>
              </a:extLst>
            </p:cNvPr>
            <p:cNvCxnSpPr>
              <a:stCxn id="66" idx="3"/>
              <a:endCxn id="31" idx="1"/>
            </p:cNvCxnSpPr>
            <p:nvPr/>
          </p:nvCxnSpPr>
          <p:spPr>
            <a:xfrm flipV="1">
              <a:off x="1740083" y="1767518"/>
              <a:ext cx="1071516" cy="899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A9249A8D-B3B4-40C9-88D1-7C9B138A195B}"/>
                </a:ext>
              </a:extLst>
            </p:cNvPr>
            <p:cNvSpPr txBox="1"/>
            <p:nvPr/>
          </p:nvSpPr>
          <p:spPr>
            <a:xfrm>
              <a:off x="467544" y="987574"/>
              <a:ext cx="18532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/>
                <a:t>Pusdatin</a:t>
              </a:r>
              <a:r>
                <a:rPr lang="en-US" sz="1400" b="1" dirty="0"/>
                <a:t> </a:t>
              </a:r>
              <a:r>
                <a:rPr lang="en-US" sz="1400" b="1" dirty="0" err="1"/>
                <a:t>Kemenkes</a:t>
              </a:r>
              <a:endParaRPr lang="en-ID" sz="1400" b="1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E247627A-7C84-47E5-9FD3-BE3EC9D65640}"/>
                </a:ext>
              </a:extLst>
            </p:cNvPr>
            <p:cNvSpPr txBox="1"/>
            <p:nvPr/>
          </p:nvSpPr>
          <p:spPr>
            <a:xfrm>
              <a:off x="5879645" y="3993674"/>
              <a:ext cx="15726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/>
                <a:t>Kabupaten</a:t>
              </a:r>
              <a:r>
                <a:rPr lang="en-US" sz="1400" b="1" dirty="0"/>
                <a:t>/Kota</a:t>
              </a:r>
              <a:endParaRPr lang="en-ID" sz="1400" b="1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685F59C8-D4B0-4AEE-BAE3-FFDC209EBE67}"/>
                </a:ext>
              </a:extLst>
            </p:cNvPr>
            <p:cNvSpPr txBox="1"/>
            <p:nvPr/>
          </p:nvSpPr>
          <p:spPr>
            <a:xfrm>
              <a:off x="2989664" y="4011910"/>
              <a:ext cx="11131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/>
                <a:t>Puskesmas</a:t>
              </a:r>
              <a:endParaRPr lang="en-ID" sz="1400" b="1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92DC7B1F-8E0B-409E-A72E-E3248313602F}"/>
                </a:ext>
              </a:extLst>
            </p:cNvPr>
            <p:cNvSpPr txBox="1"/>
            <p:nvPr/>
          </p:nvSpPr>
          <p:spPr>
            <a:xfrm>
              <a:off x="1598383" y="3678822"/>
              <a:ext cx="655354" cy="410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/>
                <a:t>Pendaf</a:t>
              </a:r>
              <a:endParaRPr lang="en-US" sz="1100" dirty="0"/>
            </a:p>
            <a:p>
              <a:pPr algn="ctr"/>
              <a:r>
                <a:rPr lang="en-US" sz="1100" dirty="0" err="1"/>
                <a:t>taran</a:t>
              </a:r>
              <a:endParaRPr lang="en-ID" sz="11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C3154BAD-B8E7-4F9E-B5E0-B843261EF8C6}"/>
                </a:ext>
              </a:extLst>
            </p:cNvPr>
            <p:cNvSpPr txBox="1"/>
            <p:nvPr/>
          </p:nvSpPr>
          <p:spPr>
            <a:xfrm>
              <a:off x="2148143" y="3665831"/>
              <a:ext cx="6236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/>
                <a:t>Poli</a:t>
              </a:r>
              <a:r>
                <a:rPr lang="en-US" sz="1100" dirty="0"/>
                <a:t>   </a:t>
              </a:r>
              <a:r>
                <a:rPr lang="en-US" sz="1100" dirty="0" err="1"/>
                <a:t>Umum</a:t>
              </a:r>
              <a:endParaRPr lang="en-ID" sz="1100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06F7AFBD-CBD2-4316-B134-A1B6CD8B5119}"/>
                </a:ext>
              </a:extLst>
            </p:cNvPr>
            <p:cNvSpPr txBox="1"/>
            <p:nvPr/>
          </p:nvSpPr>
          <p:spPr>
            <a:xfrm>
              <a:off x="2795472" y="3665831"/>
              <a:ext cx="4803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Poli</a:t>
              </a:r>
              <a:r>
                <a:rPr lang="en-US" sz="1100" dirty="0"/>
                <a:t> KIA</a:t>
              </a:r>
              <a:endParaRPr lang="en-ID" sz="110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D0C128AF-548F-46D3-B0B0-81875F654B61}"/>
                </a:ext>
              </a:extLst>
            </p:cNvPr>
            <p:cNvSpPr txBox="1"/>
            <p:nvPr/>
          </p:nvSpPr>
          <p:spPr>
            <a:xfrm>
              <a:off x="3275856" y="3651870"/>
              <a:ext cx="5347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Poli</a:t>
              </a:r>
              <a:r>
                <a:rPr lang="en-US" sz="1100" dirty="0"/>
                <a:t> Gigi</a:t>
              </a:r>
              <a:endParaRPr lang="en-ID" sz="1100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22810C68-5B96-445F-BD70-EAA7C3E39FF3}"/>
                </a:ext>
              </a:extLst>
            </p:cNvPr>
            <p:cNvSpPr txBox="1"/>
            <p:nvPr/>
          </p:nvSpPr>
          <p:spPr>
            <a:xfrm>
              <a:off x="3744423" y="3665806"/>
              <a:ext cx="44961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Apotek</a:t>
              </a:r>
              <a:endParaRPr lang="en-ID" sz="11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2888F1EB-2116-4930-A89F-301C1577941F}"/>
                </a:ext>
              </a:extLst>
            </p:cNvPr>
            <p:cNvSpPr txBox="1"/>
            <p:nvPr/>
          </p:nvSpPr>
          <p:spPr>
            <a:xfrm>
              <a:off x="4139952" y="3657367"/>
              <a:ext cx="5214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Kasir</a:t>
              </a:r>
              <a:endParaRPr lang="en-US" sz="1100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DBFAFC05-688F-40FB-A6BE-D9B8325A0C65}"/>
                </a:ext>
              </a:extLst>
            </p:cNvPr>
            <p:cNvSpPr txBox="1"/>
            <p:nvPr/>
          </p:nvSpPr>
          <p:spPr>
            <a:xfrm>
              <a:off x="4644008" y="3655972"/>
              <a:ext cx="6305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Admin</a:t>
              </a:r>
              <a:endParaRPr lang="en-ID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88322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82371"/>
            <a:ext cx="7128792" cy="490710"/>
          </a:xfrm>
        </p:spPr>
        <p:txBody>
          <a:bodyPr>
            <a:noAutofit/>
          </a:bodyPr>
          <a:lstStyle/>
          <a:p>
            <a:r>
              <a:rPr lang="id-ID" sz="1800" dirty="0">
                <a:latin typeface="Cambria" pitchFamily="18" charset="0"/>
                <a:ea typeface="Cambria" pitchFamily="18" charset="0"/>
              </a:rPr>
              <a:t>Alur </a:t>
            </a:r>
            <a:r>
              <a:rPr lang="en-ID" sz="1800" dirty="0">
                <a:latin typeface="Cambria" pitchFamily="18" charset="0"/>
                <a:ea typeface="Cambria" pitchFamily="18" charset="0"/>
              </a:rPr>
              <a:t>p</a:t>
            </a:r>
            <a:r>
              <a:rPr lang="id-ID" sz="1800" dirty="0">
                <a:latin typeface="Cambria" pitchFamily="18" charset="0"/>
                <a:ea typeface="Cambria" pitchFamily="18" charset="0"/>
              </a:rPr>
              <a:t>roses pelayanan di dalam </a:t>
            </a:r>
            <a:r>
              <a:rPr lang="en-ID" sz="1800" dirty="0" err="1">
                <a:latin typeface="Cambria" pitchFamily="18" charset="0"/>
                <a:ea typeface="Cambria" pitchFamily="18" charset="0"/>
              </a:rPr>
              <a:t>sikda</a:t>
            </a:r>
            <a:r>
              <a:rPr lang="en-ID" sz="1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ID" sz="1800" dirty="0" err="1">
                <a:latin typeface="Cambria" pitchFamily="18" charset="0"/>
                <a:ea typeface="Cambria" pitchFamily="18" charset="0"/>
              </a:rPr>
              <a:t>generik</a:t>
            </a:r>
            <a:endParaRPr lang="en-US" sz="18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DE64B06-4636-4092-9BF9-EF2DF3B9C67F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A34492C-600D-DE44-B871-91A187506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9" y="1064923"/>
            <a:ext cx="1325236" cy="89457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8EA66784-715A-6C45-B3BD-0A5509371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805" y="1082713"/>
            <a:ext cx="774967" cy="97876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207223F1-1FDA-7249-B412-18943912D4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175"/>
          <a:stretch/>
        </p:blipFill>
        <p:spPr>
          <a:xfrm>
            <a:off x="2750395" y="1082713"/>
            <a:ext cx="646255" cy="8068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005155B9-E022-F749-A219-14C76C11E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293716" y="1082713"/>
            <a:ext cx="692226" cy="81562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300668A6-83FC-8B44-9228-594AC3B44B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175"/>
          <a:stretch/>
        </p:blipFill>
        <p:spPr>
          <a:xfrm>
            <a:off x="6643170" y="1064923"/>
            <a:ext cx="715039" cy="812539"/>
          </a:xfrm>
          <a:prstGeom prst="rect">
            <a:avLst/>
          </a:prstGeom>
        </p:spPr>
      </p:pic>
      <p:graphicFrame>
        <p:nvGraphicFramePr>
          <p:cNvPr id="49" name="Diagram 48">
            <a:extLst>
              <a:ext uri="{FF2B5EF4-FFF2-40B4-BE49-F238E27FC236}">
                <a16:creationId xmlns:a16="http://schemas.microsoft.com/office/drawing/2014/main" xmlns="" id="{5EF4873D-9A4F-DC47-A414-2F7BE827A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8765564"/>
              </p:ext>
            </p:extLst>
          </p:nvPr>
        </p:nvGraphicFramePr>
        <p:xfrm>
          <a:off x="971600" y="1910595"/>
          <a:ext cx="7029402" cy="66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1" name="Rectangle 50" descr="afsfas">
            <a:extLst>
              <a:ext uri="{FF2B5EF4-FFF2-40B4-BE49-F238E27FC236}">
                <a16:creationId xmlns:a16="http://schemas.microsoft.com/office/drawing/2014/main" xmlns="" id="{D5584A27-ACE4-EE4B-98FC-874F51A13F07}"/>
              </a:ext>
            </a:extLst>
          </p:cNvPr>
          <p:cNvSpPr/>
          <p:nvPr/>
        </p:nvSpPr>
        <p:spPr>
          <a:xfrm>
            <a:off x="971601" y="2570204"/>
            <a:ext cx="1360837" cy="16577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8A0FF69-1110-914F-8309-263C2FACEE58}"/>
              </a:ext>
            </a:extLst>
          </p:cNvPr>
          <p:cNvSpPr txBox="1"/>
          <p:nvPr/>
        </p:nvSpPr>
        <p:spPr>
          <a:xfrm>
            <a:off x="971601" y="2556422"/>
            <a:ext cx="139724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" sz="1150" dirty="0">
                <a:latin typeface="Cambria" panose="02040503050406030204" pitchFamily="18" charset="0"/>
              </a:rPr>
              <a:t>Pasien melakukan kunjungan ke </a:t>
            </a:r>
            <a:r>
              <a:rPr lang="id-ID" sz="1150" dirty="0">
                <a:latin typeface="Cambria" panose="02040503050406030204" pitchFamily="18" charset="0"/>
              </a:rPr>
              <a:t>Pkm</a:t>
            </a:r>
            <a:r>
              <a:rPr lang="sv" sz="1150" dirty="0">
                <a:latin typeface="Cambria" panose="02040503050406030204" pitchFamily="18" charset="0"/>
              </a:rPr>
              <a:t> </a:t>
            </a:r>
            <a:r>
              <a:rPr lang="id-ID" sz="1150" dirty="0">
                <a:latin typeface="Cambria" panose="02040503050406030204" pitchFamily="18" charset="0"/>
              </a:rPr>
              <a:t>dg membawa</a:t>
            </a:r>
            <a:r>
              <a:rPr lang="sv" sz="1150" dirty="0">
                <a:latin typeface="Cambria" panose="02040503050406030204" pitchFamily="18" charset="0"/>
              </a:rPr>
              <a:t>:</a:t>
            </a:r>
          </a:p>
          <a:p>
            <a:pPr marL="180975" indent="-180975">
              <a:buFontTx/>
              <a:buChar char="-"/>
            </a:pPr>
            <a:r>
              <a:rPr lang="sv" sz="1150" dirty="0">
                <a:latin typeface="Cambria" panose="02040503050406030204" pitchFamily="18" charset="0"/>
              </a:rPr>
              <a:t>KTP</a:t>
            </a:r>
          </a:p>
          <a:p>
            <a:pPr marL="180975" indent="-180975">
              <a:buFontTx/>
              <a:buChar char="-"/>
            </a:pPr>
            <a:r>
              <a:rPr lang="sv" sz="1150" dirty="0">
                <a:latin typeface="Cambria" panose="02040503050406030204" pitchFamily="18" charset="0"/>
              </a:rPr>
              <a:t>Kartu BPJS</a:t>
            </a:r>
          </a:p>
          <a:p>
            <a:endParaRPr lang="en-US" sz="1150" dirty="0">
              <a:latin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96547" y="2556422"/>
            <a:ext cx="1390762" cy="1671512"/>
            <a:chOff x="2332438" y="2571750"/>
            <a:chExt cx="1951530" cy="2616120"/>
          </a:xfrm>
        </p:grpSpPr>
        <p:sp>
          <p:nvSpPr>
            <p:cNvPr id="53" name="Rectangle 52" descr="afsfas">
              <a:extLst>
                <a:ext uri="{FF2B5EF4-FFF2-40B4-BE49-F238E27FC236}">
                  <a16:creationId xmlns:a16="http://schemas.microsoft.com/office/drawing/2014/main" xmlns="" id="{3EECFF69-4FD5-6C4A-9B86-C7F5D5EE75B4}"/>
                </a:ext>
              </a:extLst>
            </p:cNvPr>
            <p:cNvSpPr/>
            <p:nvPr/>
          </p:nvSpPr>
          <p:spPr>
            <a:xfrm>
              <a:off x="2372035" y="2593320"/>
              <a:ext cx="1911933" cy="25945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0">
                <a:latin typeface="Cambria" panose="0204050305040603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641A8151-71DB-6F49-B7D6-C5BF233CE671}"/>
                </a:ext>
              </a:extLst>
            </p:cNvPr>
            <p:cNvSpPr txBox="1"/>
            <p:nvPr/>
          </p:nvSpPr>
          <p:spPr>
            <a:xfrm>
              <a:off x="2332438" y="2571750"/>
              <a:ext cx="1911933" cy="2083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" sz="1150" dirty="0">
                  <a:latin typeface="Cambria" panose="02040503050406030204" pitchFamily="18" charset="0"/>
                </a:rPr>
                <a:t>Pasien Lama :</a:t>
              </a:r>
            </a:p>
            <a:p>
              <a:pPr marL="180975" indent="-180975">
                <a:buFontTx/>
                <a:buChar char="-"/>
              </a:pPr>
              <a:r>
                <a:rPr lang="sv" sz="1150" dirty="0">
                  <a:latin typeface="Cambria" panose="02040503050406030204" pitchFamily="18" charset="0"/>
                </a:rPr>
                <a:t>Pilih Poli</a:t>
              </a:r>
            </a:p>
            <a:p>
              <a:r>
                <a:rPr lang="sv" sz="1150" dirty="0">
                  <a:latin typeface="Cambria" panose="02040503050406030204" pitchFamily="18" charset="0"/>
                </a:rPr>
                <a:t>Pasien Baru :</a:t>
              </a:r>
            </a:p>
            <a:p>
              <a:pPr marL="180975" indent="-180975">
                <a:buFontTx/>
                <a:buChar char="-"/>
              </a:pPr>
              <a:r>
                <a:rPr lang="sv" sz="1150" dirty="0">
                  <a:latin typeface="Cambria" panose="02040503050406030204" pitchFamily="18" charset="0"/>
                </a:rPr>
                <a:t>Registrasi</a:t>
              </a:r>
            </a:p>
            <a:p>
              <a:pPr marL="180975" indent="-180975">
                <a:buFontTx/>
                <a:buChar char="-"/>
              </a:pPr>
              <a:r>
                <a:rPr lang="sv" sz="1150" dirty="0">
                  <a:latin typeface="Cambria" panose="02040503050406030204" pitchFamily="18" charset="0"/>
                </a:rPr>
                <a:t>Validasi NIK</a:t>
              </a:r>
            </a:p>
            <a:p>
              <a:pPr marL="180975" indent="-180975">
                <a:buFontTx/>
                <a:buChar char="-"/>
              </a:pPr>
              <a:r>
                <a:rPr lang="sv" sz="1150" dirty="0">
                  <a:latin typeface="Cambria" panose="02040503050406030204" pitchFamily="18" charset="0"/>
                </a:rPr>
                <a:t>Validasi BPJS</a:t>
              </a:r>
            </a:p>
            <a:p>
              <a:pPr marL="180975" indent="-180975">
                <a:buFontTx/>
                <a:buChar char="-"/>
              </a:pPr>
              <a:r>
                <a:rPr lang="sv" sz="1150" dirty="0">
                  <a:latin typeface="Cambria" panose="02040503050406030204" pitchFamily="18" charset="0"/>
                </a:rPr>
                <a:t>Pilih Poli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59092" y="2570204"/>
            <a:ext cx="1344956" cy="1685077"/>
            <a:chOff x="4557700" y="3418986"/>
            <a:chExt cx="1947498" cy="2650043"/>
          </a:xfrm>
        </p:grpSpPr>
        <p:sp>
          <p:nvSpPr>
            <p:cNvPr id="54" name="Rectangle 53" descr="afsfas">
              <a:extLst>
                <a:ext uri="{FF2B5EF4-FFF2-40B4-BE49-F238E27FC236}">
                  <a16:creationId xmlns:a16="http://schemas.microsoft.com/office/drawing/2014/main" xmlns="" id="{823D386B-762B-9F47-86C6-8A1C654070AA}"/>
                </a:ext>
              </a:extLst>
            </p:cNvPr>
            <p:cNvSpPr/>
            <p:nvPr/>
          </p:nvSpPr>
          <p:spPr>
            <a:xfrm>
              <a:off x="4593265" y="3431472"/>
              <a:ext cx="1911933" cy="25945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0">
                <a:latin typeface="Cambria" panose="0204050305040603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279A5293-A0AD-FD42-9655-B68A4C93CE2F}"/>
                </a:ext>
              </a:extLst>
            </p:cNvPr>
            <p:cNvSpPr txBox="1"/>
            <p:nvPr/>
          </p:nvSpPr>
          <p:spPr>
            <a:xfrm>
              <a:off x="4557700" y="3418986"/>
              <a:ext cx="1911934" cy="2650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150" dirty="0">
                  <a:latin typeface="Cambria" panose="02040503050406030204" pitchFamily="18" charset="0"/>
                </a:rPr>
                <a:t>Input data </a:t>
              </a:r>
              <a:r>
                <a:rPr lang="en-ID" sz="1150" dirty="0" err="1">
                  <a:latin typeface="Cambria" panose="02040503050406030204" pitchFamily="18" charset="0"/>
                </a:rPr>
                <a:t>hasil</a:t>
              </a:r>
              <a:r>
                <a:rPr lang="en-ID" sz="1150" dirty="0">
                  <a:latin typeface="Cambria" panose="02040503050406030204" pitchFamily="18" charset="0"/>
                </a:rPr>
                <a:t> </a:t>
              </a:r>
              <a:r>
                <a:rPr lang="id-ID" sz="1150" dirty="0">
                  <a:latin typeface="Cambria" panose="02040503050406030204" pitchFamily="18" charset="0"/>
                </a:rPr>
                <a:t>  </a:t>
              </a:r>
              <a:r>
                <a:rPr lang="en-ID" sz="1150" dirty="0" err="1">
                  <a:latin typeface="Cambria" panose="02040503050406030204" pitchFamily="18" charset="0"/>
                </a:rPr>
                <a:t>pemeriksaaan</a:t>
              </a:r>
              <a:r>
                <a:rPr lang="en-ID" sz="1150" dirty="0">
                  <a:latin typeface="Cambria" panose="02040503050406030204" pitchFamily="18" charset="0"/>
                </a:rPr>
                <a:t> </a:t>
              </a:r>
              <a:r>
                <a:rPr lang="id-ID" sz="1150" dirty="0">
                  <a:latin typeface="Cambria" panose="02040503050406030204" pitchFamily="18" charset="0"/>
                </a:rPr>
                <a:t>     </a:t>
              </a:r>
              <a:r>
                <a:rPr lang="en-ID" sz="1150" dirty="0" err="1">
                  <a:latin typeface="Cambria" panose="02040503050406030204" pitchFamily="18" charset="0"/>
                </a:rPr>
                <a:t>Pasien</a:t>
              </a:r>
              <a:r>
                <a:rPr lang="en-ID" sz="1150" dirty="0">
                  <a:latin typeface="Cambria" panose="02040503050406030204" pitchFamily="18" charset="0"/>
                </a:rPr>
                <a:t> :</a:t>
              </a:r>
            </a:p>
            <a:p>
              <a:pPr marL="180975" indent="-180975">
                <a:buFontTx/>
                <a:buChar char="-"/>
              </a:pPr>
              <a:r>
                <a:rPr lang="en-ID" sz="1150" dirty="0" err="1">
                  <a:latin typeface="Cambria" panose="02040503050406030204" pitchFamily="18" charset="0"/>
                </a:rPr>
                <a:t>Catatan</a:t>
              </a:r>
              <a:r>
                <a:rPr lang="en-ID" sz="1150" dirty="0">
                  <a:latin typeface="Cambria" panose="02040503050406030204" pitchFamily="18" charset="0"/>
                </a:rPr>
                <a:t> </a:t>
              </a:r>
              <a:r>
                <a:rPr lang="en-ID" sz="1150" dirty="0" err="1">
                  <a:latin typeface="Cambria" panose="02040503050406030204" pitchFamily="18" charset="0"/>
                </a:rPr>
                <a:t>Fisik</a:t>
              </a:r>
              <a:endParaRPr lang="en-ID" sz="1150" dirty="0">
                <a:latin typeface="Cambria" panose="02040503050406030204" pitchFamily="18" charset="0"/>
              </a:endParaRPr>
            </a:p>
            <a:p>
              <a:pPr marL="180975" indent="-180975">
                <a:buFontTx/>
                <a:buChar char="-"/>
              </a:pPr>
              <a:r>
                <a:rPr lang="en-ID" sz="1150" dirty="0" err="1">
                  <a:latin typeface="Cambria" panose="02040503050406030204" pitchFamily="18" charset="0"/>
                </a:rPr>
                <a:t>Anamnesa</a:t>
              </a:r>
              <a:endParaRPr lang="en-ID" sz="1150" dirty="0">
                <a:latin typeface="Cambria" panose="02040503050406030204" pitchFamily="18" charset="0"/>
              </a:endParaRPr>
            </a:p>
            <a:p>
              <a:pPr marL="180975" indent="-180975">
                <a:buFontTx/>
                <a:buChar char="-"/>
              </a:pPr>
              <a:r>
                <a:rPr lang="en-ID" sz="1150" dirty="0" err="1">
                  <a:latin typeface="Cambria" panose="02040503050406030204" pitchFamily="18" charset="0"/>
                </a:rPr>
                <a:t>Diagnos</a:t>
              </a:r>
              <a:r>
                <a:rPr lang="id-ID" sz="1150" dirty="0">
                  <a:latin typeface="Cambria" panose="02040503050406030204" pitchFamily="18" charset="0"/>
                </a:rPr>
                <a:t>a</a:t>
              </a:r>
              <a:endParaRPr lang="en-ID" sz="1150" dirty="0">
                <a:latin typeface="Cambria" panose="02040503050406030204" pitchFamily="18" charset="0"/>
              </a:endParaRPr>
            </a:p>
            <a:p>
              <a:pPr marL="180975" indent="-180975">
                <a:buFontTx/>
                <a:buChar char="-"/>
              </a:pPr>
              <a:r>
                <a:rPr lang="en-ID" sz="1150" dirty="0" err="1">
                  <a:latin typeface="Cambria" panose="02040503050406030204" pitchFamily="18" charset="0"/>
                </a:rPr>
                <a:t>Tindakan</a:t>
              </a:r>
              <a:endParaRPr lang="en-ID" sz="1150" dirty="0">
                <a:latin typeface="Cambria" panose="02040503050406030204" pitchFamily="18" charset="0"/>
              </a:endParaRPr>
            </a:p>
            <a:p>
              <a:pPr marL="180975" indent="-180975">
                <a:buFontTx/>
                <a:buChar char="-"/>
              </a:pPr>
              <a:r>
                <a:rPr lang="en-ID" sz="1150" dirty="0" err="1">
                  <a:latin typeface="Cambria" panose="02040503050406030204" pitchFamily="18" charset="0"/>
                </a:rPr>
                <a:t>Resep</a:t>
              </a:r>
              <a:r>
                <a:rPr lang="en-ID" sz="1150" dirty="0">
                  <a:latin typeface="Cambria" panose="02040503050406030204" pitchFamily="18" charset="0"/>
                </a:rPr>
                <a:t> </a:t>
              </a:r>
              <a:r>
                <a:rPr lang="en-ID" sz="1150" dirty="0" err="1">
                  <a:latin typeface="Cambria" panose="02040503050406030204" pitchFamily="18" charset="0"/>
                </a:rPr>
                <a:t>Obat</a:t>
              </a:r>
              <a:endParaRPr lang="en-ID" sz="1150" dirty="0">
                <a:latin typeface="Cambria" panose="02040503050406030204" pitchFamily="18" charset="0"/>
              </a:endParaRPr>
            </a:p>
            <a:p>
              <a:pPr marL="180975" indent="-180975">
                <a:buFontTx/>
                <a:buChar char="-"/>
              </a:pPr>
              <a:r>
                <a:rPr lang="en-ID" sz="1150" dirty="0" err="1">
                  <a:latin typeface="Cambria" panose="02040503050406030204" pitchFamily="18" charset="0"/>
                </a:rPr>
                <a:t>dll</a:t>
              </a:r>
              <a:endParaRPr lang="en-ID" sz="115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79487" y="2570205"/>
            <a:ext cx="1358633" cy="1657730"/>
            <a:chOff x="6664047" y="3426234"/>
            <a:chExt cx="1935764" cy="2600083"/>
          </a:xfrm>
        </p:grpSpPr>
        <p:sp>
          <p:nvSpPr>
            <p:cNvPr id="55" name="Rectangle 54" descr="afsfas">
              <a:extLst>
                <a:ext uri="{FF2B5EF4-FFF2-40B4-BE49-F238E27FC236}">
                  <a16:creationId xmlns:a16="http://schemas.microsoft.com/office/drawing/2014/main" xmlns="" id="{3ECE2E9E-1328-3449-BF54-18F9523339EB}"/>
                </a:ext>
              </a:extLst>
            </p:cNvPr>
            <p:cNvSpPr/>
            <p:nvPr/>
          </p:nvSpPr>
          <p:spPr>
            <a:xfrm>
              <a:off x="6687878" y="3431767"/>
              <a:ext cx="1911933" cy="25945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0">
                <a:latin typeface="Cambria" panose="02040503050406030204" pitchFamily="18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DBCFCBA2-5420-794C-926E-EF2C4815229C}"/>
                </a:ext>
              </a:extLst>
            </p:cNvPr>
            <p:cNvSpPr txBox="1"/>
            <p:nvPr/>
          </p:nvSpPr>
          <p:spPr>
            <a:xfrm>
              <a:off x="6664047" y="3426234"/>
              <a:ext cx="1911933" cy="1532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>
                <a:buFontTx/>
                <a:buChar char="-"/>
              </a:pPr>
              <a:r>
                <a:rPr lang="en-ID" sz="1150" dirty="0" err="1">
                  <a:latin typeface="Cambria" panose="02040503050406030204" pitchFamily="18" charset="0"/>
                </a:rPr>
                <a:t>Memeriksa</a:t>
              </a:r>
              <a:r>
                <a:rPr lang="en-ID" sz="1150" dirty="0">
                  <a:latin typeface="Cambria" panose="02040503050406030204" pitchFamily="18" charset="0"/>
                </a:rPr>
                <a:t> </a:t>
              </a:r>
              <a:r>
                <a:rPr lang="en-ID" sz="1150" dirty="0" err="1">
                  <a:latin typeface="Cambria" panose="02040503050406030204" pitchFamily="18" charset="0"/>
                </a:rPr>
                <a:t>pemberian</a:t>
              </a:r>
              <a:r>
                <a:rPr lang="en-ID" sz="1150" dirty="0">
                  <a:latin typeface="Cambria" panose="02040503050406030204" pitchFamily="18" charset="0"/>
                </a:rPr>
                <a:t> </a:t>
              </a:r>
              <a:r>
                <a:rPr lang="en-ID" sz="1150" dirty="0" err="1">
                  <a:latin typeface="Cambria" panose="02040503050406030204" pitchFamily="18" charset="0"/>
                </a:rPr>
                <a:t>dosis</a:t>
              </a:r>
              <a:r>
                <a:rPr lang="id-ID" sz="1150" dirty="0">
                  <a:latin typeface="Cambria" panose="02040503050406030204" pitchFamily="18" charset="0"/>
                </a:rPr>
                <a:t> </a:t>
              </a:r>
              <a:r>
                <a:rPr lang="en-ID" sz="1150" dirty="0" err="1">
                  <a:latin typeface="Cambria" panose="02040503050406030204" pitchFamily="18" charset="0"/>
                </a:rPr>
                <a:t>Obt</a:t>
              </a:r>
              <a:endParaRPr lang="sv" sz="1150" dirty="0">
                <a:latin typeface="Cambria" panose="02040503050406030204" pitchFamily="18" charset="0"/>
              </a:endParaRPr>
            </a:p>
            <a:p>
              <a:pPr marL="88900" indent="-88900">
                <a:buFontTx/>
                <a:buChar char="-"/>
              </a:pPr>
              <a:r>
                <a:rPr lang="sv" sz="1150" dirty="0">
                  <a:latin typeface="Cambria" panose="02040503050406030204" pitchFamily="18" charset="0"/>
                </a:rPr>
                <a:t>Posting Obat</a:t>
              </a:r>
            </a:p>
            <a:p>
              <a:pPr marL="88900" indent="-88900">
                <a:buFontTx/>
                <a:buChar char="-"/>
              </a:pPr>
              <a:r>
                <a:rPr lang="sv" sz="1150" dirty="0">
                  <a:latin typeface="Cambria" panose="02040503050406030204" pitchFamily="18" charset="0"/>
                </a:rPr>
                <a:t>Cetak Resep</a:t>
              </a:r>
            </a:p>
            <a:p>
              <a:endParaRPr lang="en-US" sz="115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11980" y="2556422"/>
            <a:ext cx="1356364" cy="1671511"/>
            <a:chOff x="8750598" y="3394115"/>
            <a:chExt cx="1942082" cy="2634020"/>
          </a:xfrm>
        </p:grpSpPr>
        <p:sp>
          <p:nvSpPr>
            <p:cNvPr id="56" name="Rectangle 55" descr="afsfas">
              <a:extLst>
                <a:ext uri="{FF2B5EF4-FFF2-40B4-BE49-F238E27FC236}">
                  <a16:creationId xmlns:a16="http://schemas.microsoft.com/office/drawing/2014/main" xmlns="" id="{02BC9A70-E96E-E248-882E-365D470BD025}"/>
                </a:ext>
              </a:extLst>
            </p:cNvPr>
            <p:cNvSpPr/>
            <p:nvPr/>
          </p:nvSpPr>
          <p:spPr>
            <a:xfrm>
              <a:off x="8780747" y="3433585"/>
              <a:ext cx="1911933" cy="25945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0">
                <a:latin typeface="Cambria" panose="020405030504060302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B3D8C37A-C660-304D-99AE-7AC8436F08EA}"/>
                </a:ext>
              </a:extLst>
            </p:cNvPr>
            <p:cNvSpPr txBox="1"/>
            <p:nvPr/>
          </p:nvSpPr>
          <p:spPr>
            <a:xfrm>
              <a:off x="8750598" y="3394115"/>
              <a:ext cx="1911933" cy="1818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7313" indent="-87313">
                <a:buFontTx/>
                <a:buChar char="-"/>
              </a:pPr>
              <a:r>
                <a:rPr lang="sv" sz="1150" dirty="0">
                  <a:latin typeface="Cambria" panose="02040503050406030204" pitchFamily="18" charset="0"/>
                </a:rPr>
                <a:t>Lihat Transaksi</a:t>
              </a:r>
            </a:p>
            <a:p>
              <a:pPr marL="87313" indent="-87313">
                <a:buFontTx/>
                <a:buChar char="-"/>
              </a:pPr>
              <a:r>
                <a:rPr lang="sv" sz="1150" dirty="0">
                  <a:latin typeface="Cambria" panose="02040503050406030204" pitchFamily="18" charset="0"/>
                </a:rPr>
                <a:t>Input pembayaran</a:t>
              </a:r>
            </a:p>
            <a:p>
              <a:pPr marL="87313" indent="-87313">
                <a:buFontTx/>
                <a:buChar char="-"/>
              </a:pPr>
              <a:r>
                <a:rPr lang="sv" sz="1150" dirty="0">
                  <a:latin typeface="Cambria" panose="02040503050406030204" pitchFamily="18" charset="0"/>
                </a:rPr>
                <a:t>Tutup Transaksi</a:t>
              </a:r>
            </a:p>
            <a:p>
              <a:pPr marL="87313" indent="-87313">
                <a:buFontTx/>
                <a:buChar char="-"/>
              </a:pPr>
              <a:r>
                <a:rPr lang="sv" sz="1150" dirty="0">
                  <a:latin typeface="Cambria" panose="02040503050406030204" pitchFamily="18" charset="0"/>
                </a:rPr>
                <a:t>Cetak Kwitansi</a:t>
              </a:r>
            </a:p>
            <a:p>
              <a:endParaRPr lang="en-US" sz="115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999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120" y="2643758"/>
            <a:ext cx="5977160" cy="490710"/>
          </a:xfrm>
        </p:spPr>
        <p:txBody>
          <a:bodyPr>
            <a:noAutofit/>
          </a:bodyPr>
          <a:lstStyle/>
          <a:p>
            <a:r>
              <a:rPr lang="en-ID" sz="2100" dirty="0">
                <a:latin typeface="Cambria" pitchFamily="18" charset="0"/>
                <a:ea typeface="Cambria" pitchFamily="18" charset="0"/>
              </a:rPr>
              <a:t>PROSES IMPLEMENTASI INTEROPERABILITY </a:t>
            </a:r>
            <a:br>
              <a:rPr lang="en-ID" sz="2100" dirty="0">
                <a:latin typeface="Cambria" pitchFamily="18" charset="0"/>
                <a:ea typeface="Cambria" pitchFamily="18" charset="0"/>
              </a:rPr>
            </a:br>
            <a:r>
              <a:rPr lang="en-ID" sz="2100" dirty="0">
                <a:latin typeface="Cambria" pitchFamily="18" charset="0"/>
                <a:ea typeface="Cambria" pitchFamily="18" charset="0"/>
              </a:rPr>
              <a:t>SIKDA GENERIK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9AD81C9-DFF2-471B-8119-BBBD090E37B7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1710629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>
            <a:extLst>
              <a:ext uri="{FF2B5EF4-FFF2-40B4-BE49-F238E27FC236}">
                <a16:creationId xmlns:a16="http://schemas.microsoft.com/office/drawing/2014/main" xmlns="" id="{63C6BC75-C2EC-45A2-9CDD-809999A59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0707" y="364332"/>
            <a:ext cx="1794510" cy="1471613"/>
          </a:xfrm>
          <a:prstGeom prst="ellipse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outerShdw blurRad="12700" dist="12700" dir="5400000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4110" tIns="24110" rIns="24110" bIns="24110" anchor="ctr"/>
          <a:lstStyle/>
          <a:p>
            <a:pPr algn="ctr" defTabSz="277267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grpSp>
        <p:nvGrpSpPr>
          <p:cNvPr id="67587" name="Group 919">
            <a:extLst>
              <a:ext uri="{FF2B5EF4-FFF2-40B4-BE49-F238E27FC236}">
                <a16:creationId xmlns:a16="http://schemas.microsoft.com/office/drawing/2014/main" xmlns="" id="{3C7F4FE9-E011-4924-837F-FC8093EA61AB}"/>
              </a:ext>
            </a:extLst>
          </p:cNvPr>
          <p:cNvGrpSpPr>
            <a:grpSpLocks/>
          </p:cNvGrpSpPr>
          <p:nvPr/>
        </p:nvGrpSpPr>
        <p:grpSpPr bwMode="auto">
          <a:xfrm>
            <a:off x="3827622" y="1984534"/>
            <a:ext cx="1488758" cy="1174433"/>
            <a:chOff x="0" y="0"/>
            <a:chExt cx="1655726" cy="1173200"/>
          </a:xfrm>
        </p:grpSpPr>
        <p:pic>
          <p:nvPicPr>
            <p:cNvPr id="67626" name="pasted-image.png">
              <a:extLst>
                <a:ext uri="{FF2B5EF4-FFF2-40B4-BE49-F238E27FC236}">
                  <a16:creationId xmlns:a16="http://schemas.microsoft.com/office/drawing/2014/main" xmlns="" id="{D30E712E-61B6-45D5-9319-E4BCEBA0C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945" y="531205"/>
              <a:ext cx="472442" cy="47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7627" name="pasted-image.png">
              <a:extLst>
                <a:ext uri="{FF2B5EF4-FFF2-40B4-BE49-F238E27FC236}">
                  <a16:creationId xmlns:a16="http://schemas.microsoft.com/office/drawing/2014/main" xmlns="" id="{AE81C530-109F-4F82-95D7-E761A6652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55727" cy="117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pic>
        <p:nvPicPr>
          <p:cNvPr id="67588" name="pasted-image.png">
            <a:extLst>
              <a:ext uri="{FF2B5EF4-FFF2-40B4-BE49-F238E27FC236}">
                <a16:creationId xmlns:a16="http://schemas.microsoft.com/office/drawing/2014/main" xmlns="" id="{1922E2C6-0879-42F3-912E-8C59428CA2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4" y="3857625"/>
            <a:ext cx="507206" cy="56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7589" name="pasted-image.png">
            <a:extLst>
              <a:ext uri="{FF2B5EF4-FFF2-40B4-BE49-F238E27FC236}">
                <a16:creationId xmlns:a16="http://schemas.microsoft.com/office/drawing/2014/main" xmlns="" id="{6CB1CA44-E065-4399-B329-54B49C069C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90" y="3771900"/>
            <a:ext cx="661512" cy="73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67590" name="Group 924">
            <a:extLst>
              <a:ext uri="{FF2B5EF4-FFF2-40B4-BE49-F238E27FC236}">
                <a16:creationId xmlns:a16="http://schemas.microsoft.com/office/drawing/2014/main" xmlns="" id="{D51A0C02-07C3-42DF-B167-E6487048368F}"/>
              </a:ext>
            </a:extLst>
          </p:cNvPr>
          <p:cNvGrpSpPr>
            <a:grpSpLocks/>
          </p:cNvGrpSpPr>
          <p:nvPr/>
        </p:nvGrpSpPr>
        <p:grpSpPr bwMode="auto">
          <a:xfrm>
            <a:off x="1933100" y="665798"/>
            <a:ext cx="1253013" cy="771525"/>
            <a:chOff x="0" y="0"/>
            <a:chExt cx="1392635" cy="772113"/>
          </a:xfrm>
        </p:grpSpPr>
        <p:pic>
          <p:nvPicPr>
            <p:cNvPr id="67624" name="pasted-image.png">
              <a:extLst>
                <a:ext uri="{FF2B5EF4-FFF2-40B4-BE49-F238E27FC236}">
                  <a16:creationId xmlns:a16="http://schemas.microsoft.com/office/drawing/2014/main" xmlns="" id="{A71897EB-0315-4304-8127-1F0334210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032"/>
              <a:ext cx="736082" cy="736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7625" name="pasted-image.png">
              <a:extLst>
                <a:ext uri="{FF2B5EF4-FFF2-40B4-BE49-F238E27FC236}">
                  <a16:creationId xmlns:a16="http://schemas.microsoft.com/office/drawing/2014/main" xmlns="" id="{525246C0-7ED4-4838-9409-FB3017E1A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311" y="0"/>
              <a:ext cx="745325" cy="74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67591" name="Group 929">
            <a:extLst>
              <a:ext uri="{FF2B5EF4-FFF2-40B4-BE49-F238E27FC236}">
                <a16:creationId xmlns:a16="http://schemas.microsoft.com/office/drawing/2014/main" xmlns="" id="{64BA243B-4951-4010-9370-9AF2B20D9F77}"/>
              </a:ext>
            </a:extLst>
          </p:cNvPr>
          <p:cNvGrpSpPr>
            <a:grpSpLocks/>
          </p:cNvGrpSpPr>
          <p:nvPr/>
        </p:nvGrpSpPr>
        <p:grpSpPr bwMode="auto">
          <a:xfrm>
            <a:off x="5880735" y="594360"/>
            <a:ext cx="1254443" cy="915829"/>
            <a:chOff x="0" y="0"/>
            <a:chExt cx="1392636" cy="915128"/>
          </a:xfrm>
        </p:grpSpPr>
        <p:pic>
          <p:nvPicPr>
            <p:cNvPr id="67620" name="pasted-image.png">
              <a:extLst>
                <a:ext uri="{FF2B5EF4-FFF2-40B4-BE49-F238E27FC236}">
                  <a16:creationId xmlns:a16="http://schemas.microsoft.com/office/drawing/2014/main" xmlns="" id="{E9506F65-02DD-4900-8D60-A251510C5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1" y="470266"/>
              <a:ext cx="444863" cy="44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grpSp>
          <p:nvGrpSpPr>
            <p:cNvPr id="67621" name="Group 928">
              <a:extLst>
                <a:ext uri="{FF2B5EF4-FFF2-40B4-BE49-F238E27FC236}">
                  <a16:creationId xmlns:a16="http://schemas.microsoft.com/office/drawing/2014/main" xmlns="" id="{2728C6DD-A0C8-4121-B0B6-0A23954603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392637" cy="772114"/>
              <a:chOff x="0" y="0"/>
              <a:chExt cx="1392636" cy="772113"/>
            </a:xfrm>
          </p:grpSpPr>
          <p:pic>
            <p:nvPicPr>
              <p:cNvPr id="67622" name="pasted-image.png">
                <a:extLst>
                  <a:ext uri="{FF2B5EF4-FFF2-40B4-BE49-F238E27FC236}">
                    <a16:creationId xmlns:a16="http://schemas.microsoft.com/office/drawing/2014/main" xmlns="" id="{3E2D856A-65E7-4245-A0C5-BEB1922F6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032"/>
                <a:ext cx="736082" cy="736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67623" name="pasted-image.png">
                <a:extLst>
                  <a:ext uri="{FF2B5EF4-FFF2-40B4-BE49-F238E27FC236}">
                    <a16:creationId xmlns:a16="http://schemas.microsoft.com/office/drawing/2014/main" xmlns="" id="{D6D43CEF-CD7B-4529-9397-DD7705606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311" y="0"/>
                <a:ext cx="745326" cy="745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7592" name="pasted-image.png">
            <a:extLst>
              <a:ext uri="{FF2B5EF4-FFF2-40B4-BE49-F238E27FC236}">
                <a16:creationId xmlns:a16="http://schemas.microsoft.com/office/drawing/2014/main" xmlns="" id="{674D3942-C0F5-402B-A2E4-E272036550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942" y="3771900"/>
            <a:ext cx="662940" cy="73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31" name="pasted-image.png">
            <a:extLst>
              <a:ext uri="{FF2B5EF4-FFF2-40B4-BE49-F238E27FC236}">
                <a16:creationId xmlns:a16="http://schemas.microsoft.com/office/drawing/2014/main" xmlns="" id="{6D9C62AC-E352-4073-8AE0-325946CF92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" y="4063365"/>
            <a:ext cx="400050" cy="44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32" name="pasted-image.png">
            <a:extLst>
              <a:ext uri="{FF2B5EF4-FFF2-40B4-BE49-F238E27FC236}">
                <a16:creationId xmlns:a16="http://schemas.microsoft.com/office/drawing/2014/main" xmlns="" id="{0341D6FE-1DF4-4211-A90F-012CA06EB5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99" y="3629025"/>
            <a:ext cx="662940" cy="73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33" name="pasted-image.png">
            <a:extLst>
              <a:ext uri="{FF2B5EF4-FFF2-40B4-BE49-F238E27FC236}">
                <a16:creationId xmlns:a16="http://schemas.microsoft.com/office/drawing/2014/main" xmlns="" id="{22FB6D09-7396-490F-B7D7-ADE3898C1E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030" y="3593307"/>
            <a:ext cx="670083" cy="74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34" name="Shape 934">
            <a:extLst>
              <a:ext uri="{FF2B5EF4-FFF2-40B4-BE49-F238E27FC236}">
                <a16:creationId xmlns:a16="http://schemas.microsoft.com/office/drawing/2014/main" xmlns="" id="{E06EB025-BD29-480D-B085-29D90A2F90B9}"/>
              </a:ext>
            </a:extLst>
          </p:cNvPr>
          <p:cNvSpPr/>
          <p:nvPr/>
        </p:nvSpPr>
        <p:spPr>
          <a:xfrm flipH="1" flipV="1">
            <a:off x="3098959" y="1120140"/>
            <a:ext cx="1165860" cy="0"/>
          </a:xfrm>
          <a:prstGeom prst="line">
            <a:avLst/>
          </a:prstGeom>
          <a:ln w="12700">
            <a:solidFill>
              <a:srgbClr val="0365C0"/>
            </a:solidFill>
            <a:custDash>
              <a:ds d="100000" sp="200000"/>
            </a:custDash>
            <a:miter lim="400000"/>
            <a:tailEnd type="oval"/>
          </a:ln>
        </p:spPr>
        <p:txBody>
          <a:bodyPr lIns="24110" tIns="24110" rIns="24110" bIns="24110" anchor="ctr"/>
          <a:lstStyle/>
          <a:p>
            <a:pPr algn="ctr" defTabSz="27726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35" name="Shape 935">
            <a:extLst>
              <a:ext uri="{FF2B5EF4-FFF2-40B4-BE49-F238E27FC236}">
                <a16:creationId xmlns:a16="http://schemas.microsoft.com/office/drawing/2014/main" xmlns="" id="{40DE1116-A424-43D2-B629-F54284141180}"/>
              </a:ext>
            </a:extLst>
          </p:cNvPr>
          <p:cNvSpPr/>
          <p:nvPr/>
        </p:nvSpPr>
        <p:spPr>
          <a:xfrm>
            <a:off x="4259104" y="1110140"/>
            <a:ext cx="0" cy="875823"/>
          </a:xfrm>
          <a:prstGeom prst="line">
            <a:avLst/>
          </a:prstGeom>
          <a:ln w="12700">
            <a:solidFill>
              <a:srgbClr val="0365C0"/>
            </a:solidFill>
            <a:custDash>
              <a:ds d="100000" sp="200000"/>
            </a:custDash>
            <a:miter lim="400000"/>
            <a:tailEnd type="oval"/>
          </a:ln>
        </p:spPr>
        <p:txBody>
          <a:bodyPr lIns="24110" tIns="24110" rIns="24110" bIns="24110" anchor="ctr"/>
          <a:lstStyle/>
          <a:p>
            <a:pPr algn="ctr" defTabSz="27726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36" name="Shape 936">
            <a:extLst>
              <a:ext uri="{FF2B5EF4-FFF2-40B4-BE49-F238E27FC236}">
                <a16:creationId xmlns:a16="http://schemas.microsoft.com/office/drawing/2014/main" xmlns="" id="{FEBD3283-0822-4B30-9444-C4A5062D3A96}"/>
              </a:ext>
            </a:extLst>
          </p:cNvPr>
          <p:cNvSpPr/>
          <p:nvPr/>
        </p:nvSpPr>
        <p:spPr>
          <a:xfrm>
            <a:off x="4889183" y="1122998"/>
            <a:ext cx="985838" cy="0"/>
          </a:xfrm>
          <a:prstGeom prst="line">
            <a:avLst/>
          </a:prstGeom>
          <a:ln w="12700">
            <a:solidFill>
              <a:srgbClr val="0365C0"/>
            </a:solidFill>
            <a:custDash>
              <a:ds d="100000" sp="200000"/>
            </a:custDash>
            <a:miter lim="400000"/>
            <a:tailEnd type="oval"/>
          </a:ln>
        </p:spPr>
        <p:txBody>
          <a:bodyPr lIns="24110" tIns="24110" rIns="24110" bIns="24110" anchor="ctr"/>
          <a:lstStyle/>
          <a:p>
            <a:pPr algn="ctr" defTabSz="27726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37" name="Shape 937">
            <a:extLst>
              <a:ext uri="{FF2B5EF4-FFF2-40B4-BE49-F238E27FC236}">
                <a16:creationId xmlns:a16="http://schemas.microsoft.com/office/drawing/2014/main" xmlns="" id="{820E0DAB-E50E-4732-832F-7AABAF599255}"/>
              </a:ext>
            </a:extLst>
          </p:cNvPr>
          <p:cNvSpPr/>
          <p:nvPr/>
        </p:nvSpPr>
        <p:spPr>
          <a:xfrm>
            <a:off x="4913472" y="1107282"/>
            <a:ext cx="0" cy="881538"/>
          </a:xfrm>
          <a:prstGeom prst="line">
            <a:avLst/>
          </a:prstGeom>
          <a:ln w="12700">
            <a:solidFill>
              <a:srgbClr val="0365C0"/>
            </a:solidFill>
            <a:custDash>
              <a:ds d="100000" sp="200000"/>
            </a:custDash>
            <a:miter lim="400000"/>
            <a:tailEnd type="oval"/>
          </a:ln>
        </p:spPr>
        <p:txBody>
          <a:bodyPr lIns="24110" tIns="24110" rIns="24110" bIns="24110" anchor="ctr"/>
          <a:lstStyle/>
          <a:p>
            <a:pPr algn="ctr" defTabSz="27726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38" name="Shape 938">
            <a:extLst>
              <a:ext uri="{FF2B5EF4-FFF2-40B4-BE49-F238E27FC236}">
                <a16:creationId xmlns:a16="http://schemas.microsoft.com/office/drawing/2014/main" xmlns="" id="{12F6D0BD-C158-449E-B0DD-6FAFF4547434}"/>
              </a:ext>
            </a:extLst>
          </p:cNvPr>
          <p:cNvSpPr/>
          <p:nvPr/>
        </p:nvSpPr>
        <p:spPr>
          <a:xfrm>
            <a:off x="2243138" y="2327434"/>
            <a:ext cx="1687354" cy="0"/>
          </a:xfrm>
          <a:prstGeom prst="line">
            <a:avLst/>
          </a:prstGeom>
          <a:ln w="12700">
            <a:solidFill>
              <a:srgbClr val="0365C0"/>
            </a:solidFill>
            <a:custDash>
              <a:ds d="100000" sp="200000"/>
            </a:custDash>
            <a:miter lim="400000"/>
            <a:tailEnd type="oval"/>
          </a:ln>
        </p:spPr>
        <p:txBody>
          <a:bodyPr lIns="24110" tIns="24110" rIns="24110" bIns="24110" anchor="ctr"/>
          <a:lstStyle/>
          <a:p>
            <a:pPr algn="ctr" defTabSz="27726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39" name="Shape 939">
            <a:extLst>
              <a:ext uri="{FF2B5EF4-FFF2-40B4-BE49-F238E27FC236}">
                <a16:creationId xmlns:a16="http://schemas.microsoft.com/office/drawing/2014/main" xmlns="" id="{0211636E-841A-40E4-B7B4-2963362A7F3C}"/>
              </a:ext>
            </a:extLst>
          </p:cNvPr>
          <p:cNvSpPr/>
          <p:nvPr/>
        </p:nvSpPr>
        <p:spPr>
          <a:xfrm flipV="1">
            <a:off x="2245995" y="1404462"/>
            <a:ext cx="0" cy="950118"/>
          </a:xfrm>
          <a:prstGeom prst="line">
            <a:avLst/>
          </a:prstGeom>
          <a:ln w="12700">
            <a:solidFill>
              <a:srgbClr val="0365C0"/>
            </a:solidFill>
            <a:custDash>
              <a:ds d="100000" sp="200000"/>
            </a:custDash>
            <a:miter lim="400000"/>
            <a:tailEnd type="oval"/>
          </a:ln>
        </p:spPr>
        <p:txBody>
          <a:bodyPr lIns="24110" tIns="24110" rIns="24110" bIns="24110" anchor="ctr"/>
          <a:lstStyle/>
          <a:p>
            <a:pPr algn="ctr" defTabSz="27726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40" name="Shape 940">
            <a:extLst>
              <a:ext uri="{FF2B5EF4-FFF2-40B4-BE49-F238E27FC236}">
                <a16:creationId xmlns:a16="http://schemas.microsoft.com/office/drawing/2014/main" xmlns="" id="{85114100-1831-465B-8F78-4F7533E0C69F}"/>
              </a:ext>
            </a:extLst>
          </p:cNvPr>
          <p:cNvSpPr/>
          <p:nvPr/>
        </p:nvSpPr>
        <p:spPr>
          <a:xfrm flipH="1" flipV="1">
            <a:off x="5070635" y="2327434"/>
            <a:ext cx="1687353" cy="0"/>
          </a:xfrm>
          <a:prstGeom prst="line">
            <a:avLst/>
          </a:prstGeom>
          <a:ln w="12700">
            <a:solidFill>
              <a:srgbClr val="0365C0"/>
            </a:solidFill>
            <a:custDash>
              <a:ds d="100000" sp="200000"/>
            </a:custDash>
            <a:miter lim="400000"/>
            <a:tailEnd type="oval"/>
          </a:ln>
        </p:spPr>
        <p:txBody>
          <a:bodyPr lIns="24110" tIns="24110" rIns="24110" bIns="24110" anchor="ctr"/>
          <a:lstStyle/>
          <a:p>
            <a:pPr algn="ctr" defTabSz="27726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41" name="Shape 941">
            <a:extLst>
              <a:ext uri="{FF2B5EF4-FFF2-40B4-BE49-F238E27FC236}">
                <a16:creationId xmlns:a16="http://schemas.microsoft.com/office/drawing/2014/main" xmlns="" id="{A0CA26C8-0564-4822-8E87-1603C3D94D47}"/>
              </a:ext>
            </a:extLst>
          </p:cNvPr>
          <p:cNvSpPr/>
          <p:nvPr/>
        </p:nvSpPr>
        <p:spPr>
          <a:xfrm flipV="1">
            <a:off x="6729413" y="1603058"/>
            <a:ext cx="0" cy="735807"/>
          </a:xfrm>
          <a:prstGeom prst="line">
            <a:avLst/>
          </a:prstGeom>
          <a:ln w="12700">
            <a:solidFill>
              <a:srgbClr val="0365C0"/>
            </a:solidFill>
            <a:custDash>
              <a:ds d="100000" sp="200000"/>
            </a:custDash>
            <a:miter lim="400000"/>
            <a:tailEnd type="oval"/>
          </a:ln>
        </p:spPr>
        <p:txBody>
          <a:bodyPr lIns="24110" tIns="24110" rIns="24110" bIns="24110" anchor="ctr"/>
          <a:lstStyle/>
          <a:p>
            <a:pPr algn="ctr" defTabSz="27726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42" name="Shape 942">
            <a:extLst>
              <a:ext uri="{FF2B5EF4-FFF2-40B4-BE49-F238E27FC236}">
                <a16:creationId xmlns:a16="http://schemas.microsoft.com/office/drawing/2014/main" xmlns="" id="{51498EB3-745E-4531-BDCA-58F281ED2B36}"/>
              </a:ext>
            </a:extLst>
          </p:cNvPr>
          <p:cNvSpPr/>
          <p:nvPr/>
        </p:nvSpPr>
        <p:spPr>
          <a:xfrm flipH="1" flipV="1">
            <a:off x="5347812" y="2680335"/>
            <a:ext cx="1381601" cy="0"/>
          </a:xfrm>
          <a:prstGeom prst="line">
            <a:avLst/>
          </a:prstGeom>
          <a:ln w="12700">
            <a:solidFill>
              <a:srgbClr val="0365C0"/>
            </a:solidFill>
            <a:custDash>
              <a:ds d="100000" sp="200000"/>
            </a:custDash>
            <a:miter lim="400000"/>
            <a:tailEnd type="oval"/>
          </a:ln>
        </p:spPr>
        <p:txBody>
          <a:bodyPr lIns="24110" tIns="24110" rIns="24110" bIns="24110" anchor="ctr"/>
          <a:lstStyle/>
          <a:p>
            <a:pPr algn="ctr" defTabSz="27726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43" name="Shape 943">
            <a:extLst>
              <a:ext uri="{FF2B5EF4-FFF2-40B4-BE49-F238E27FC236}">
                <a16:creationId xmlns:a16="http://schemas.microsoft.com/office/drawing/2014/main" xmlns="" id="{8E26456F-1E94-43EC-94AE-FB38358B4B42}"/>
              </a:ext>
            </a:extLst>
          </p:cNvPr>
          <p:cNvSpPr/>
          <p:nvPr/>
        </p:nvSpPr>
        <p:spPr>
          <a:xfrm>
            <a:off x="6729413" y="2654618"/>
            <a:ext cx="0" cy="1054418"/>
          </a:xfrm>
          <a:prstGeom prst="line">
            <a:avLst/>
          </a:prstGeom>
          <a:ln w="12700">
            <a:solidFill>
              <a:srgbClr val="0365C0"/>
            </a:solidFill>
            <a:custDash>
              <a:ds d="100000" sp="200000"/>
            </a:custDash>
            <a:miter lim="400000"/>
            <a:tailEnd type="oval"/>
          </a:ln>
        </p:spPr>
        <p:txBody>
          <a:bodyPr lIns="24110" tIns="24110" rIns="24110" bIns="24110" anchor="ctr"/>
          <a:lstStyle/>
          <a:p>
            <a:pPr algn="ctr" defTabSz="27726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44" name="Shape 944">
            <a:extLst>
              <a:ext uri="{FF2B5EF4-FFF2-40B4-BE49-F238E27FC236}">
                <a16:creationId xmlns:a16="http://schemas.microsoft.com/office/drawing/2014/main" xmlns="" id="{4F9F449A-2012-421F-AB19-1A4A8B2DFC8B}"/>
              </a:ext>
            </a:extLst>
          </p:cNvPr>
          <p:cNvSpPr/>
          <p:nvPr/>
        </p:nvSpPr>
        <p:spPr>
          <a:xfrm>
            <a:off x="2630329" y="2636044"/>
            <a:ext cx="1165860" cy="0"/>
          </a:xfrm>
          <a:prstGeom prst="line">
            <a:avLst/>
          </a:prstGeom>
          <a:ln w="12700">
            <a:solidFill>
              <a:srgbClr val="0365C0"/>
            </a:solidFill>
            <a:custDash>
              <a:ds d="100000" sp="200000"/>
            </a:custDash>
            <a:miter lim="400000"/>
            <a:tailEnd type="oval"/>
          </a:ln>
        </p:spPr>
        <p:txBody>
          <a:bodyPr lIns="24110" tIns="24110" rIns="24110" bIns="24110" anchor="ctr"/>
          <a:lstStyle/>
          <a:p>
            <a:pPr algn="ctr" defTabSz="27726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45" name="Shape 945">
            <a:extLst>
              <a:ext uri="{FF2B5EF4-FFF2-40B4-BE49-F238E27FC236}">
                <a16:creationId xmlns:a16="http://schemas.microsoft.com/office/drawing/2014/main" xmlns="" id="{91C5F291-1693-4324-95EF-EE25322CCD7F}"/>
              </a:ext>
            </a:extLst>
          </p:cNvPr>
          <p:cNvSpPr/>
          <p:nvPr/>
        </p:nvSpPr>
        <p:spPr>
          <a:xfrm>
            <a:off x="2640330" y="2620328"/>
            <a:ext cx="0" cy="950119"/>
          </a:xfrm>
          <a:prstGeom prst="line">
            <a:avLst/>
          </a:prstGeom>
          <a:ln w="12700">
            <a:solidFill>
              <a:srgbClr val="0365C0"/>
            </a:solidFill>
            <a:custDash>
              <a:ds d="100000" sp="200000"/>
            </a:custDash>
            <a:miter lim="400000"/>
            <a:tailEnd type="oval"/>
          </a:ln>
        </p:spPr>
        <p:txBody>
          <a:bodyPr lIns="24110" tIns="24110" rIns="24110" bIns="24110" anchor="ctr"/>
          <a:lstStyle/>
          <a:p>
            <a:pPr algn="ctr" defTabSz="27726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46" name="Shape 946">
            <a:extLst>
              <a:ext uri="{FF2B5EF4-FFF2-40B4-BE49-F238E27FC236}">
                <a16:creationId xmlns:a16="http://schemas.microsoft.com/office/drawing/2014/main" xmlns="" id="{B4A56417-4234-45D2-83DA-96453DDBEF67}"/>
              </a:ext>
            </a:extLst>
          </p:cNvPr>
          <p:cNvSpPr/>
          <p:nvPr/>
        </p:nvSpPr>
        <p:spPr>
          <a:xfrm>
            <a:off x="4259104" y="3043238"/>
            <a:ext cx="0" cy="698659"/>
          </a:xfrm>
          <a:prstGeom prst="line">
            <a:avLst/>
          </a:prstGeom>
          <a:ln w="12700">
            <a:solidFill>
              <a:srgbClr val="0365C0"/>
            </a:solidFill>
            <a:custDash>
              <a:ds d="100000" sp="200000"/>
            </a:custDash>
            <a:miter lim="400000"/>
            <a:headEnd type="oval"/>
            <a:tailEnd type="oval"/>
          </a:ln>
        </p:spPr>
        <p:txBody>
          <a:bodyPr lIns="24110" tIns="24110" rIns="24110" bIns="24110" anchor="ctr"/>
          <a:lstStyle/>
          <a:p>
            <a:pPr algn="ctr" defTabSz="27726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47" name="Shape 947">
            <a:extLst>
              <a:ext uri="{FF2B5EF4-FFF2-40B4-BE49-F238E27FC236}">
                <a16:creationId xmlns:a16="http://schemas.microsoft.com/office/drawing/2014/main" xmlns="" id="{A7F25A32-7C5B-48BD-9A36-0C1016A58FCD}"/>
              </a:ext>
            </a:extLst>
          </p:cNvPr>
          <p:cNvSpPr/>
          <p:nvPr/>
        </p:nvSpPr>
        <p:spPr>
          <a:xfrm>
            <a:off x="5096352" y="3026093"/>
            <a:ext cx="0" cy="732949"/>
          </a:xfrm>
          <a:prstGeom prst="line">
            <a:avLst/>
          </a:prstGeom>
          <a:ln w="12700">
            <a:solidFill>
              <a:srgbClr val="0365C0"/>
            </a:solidFill>
            <a:custDash>
              <a:ds d="100000" sp="200000"/>
            </a:custDash>
            <a:miter lim="400000"/>
            <a:headEnd type="oval"/>
            <a:tailEnd type="oval"/>
          </a:ln>
        </p:spPr>
        <p:txBody>
          <a:bodyPr lIns="24110" tIns="24110" rIns="24110" bIns="24110" anchor="ctr"/>
          <a:lstStyle/>
          <a:p>
            <a:pPr algn="ctr" defTabSz="27726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48" name="Shape 948">
            <a:extLst>
              <a:ext uri="{FF2B5EF4-FFF2-40B4-BE49-F238E27FC236}">
                <a16:creationId xmlns:a16="http://schemas.microsoft.com/office/drawing/2014/main" xmlns="" id="{09F87B1B-6459-4082-8EF4-672149517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065" y="315754"/>
            <a:ext cx="1794510" cy="1471613"/>
          </a:xfrm>
          <a:prstGeom prst="ellipse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outerShdw blurRad="12700" dist="12700" dir="5400000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4110" tIns="24110" rIns="24110" bIns="24110" anchor="ctr"/>
          <a:lstStyle/>
          <a:p>
            <a:pPr algn="ctr" defTabSz="277267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49" name="Shape 949">
            <a:extLst>
              <a:ext uri="{FF2B5EF4-FFF2-40B4-BE49-F238E27FC236}">
                <a16:creationId xmlns:a16="http://schemas.microsoft.com/office/drawing/2014/main" xmlns="" id="{05A7B41E-9D47-46DE-8AF5-6384F66C8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095" y="3404712"/>
            <a:ext cx="1554480" cy="1470183"/>
          </a:xfrm>
          <a:prstGeom prst="ellipse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outerShdw blurRad="12700" dist="12700" dir="5400000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4110" tIns="24110" rIns="24110" bIns="24110" anchor="ctr"/>
          <a:lstStyle/>
          <a:p>
            <a:pPr algn="ctr" defTabSz="277267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50" name="Shape 950">
            <a:extLst>
              <a:ext uri="{FF2B5EF4-FFF2-40B4-BE49-F238E27FC236}">
                <a16:creationId xmlns:a16="http://schemas.microsoft.com/office/drawing/2014/main" xmlns="" id="{6ADED9F8-F7E2-4E83-AE1E-DBFDAF24A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608" y="3404712"/>
            <a:ext cx="1794510" cy="1470183"/>
          </a:xfrm>
          <a:prstGeom prst="ellipse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outerShdw blurRad="12700" dist="12700" dir="5400000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4110" tIns="24110" rIns="24110" bIns="24110" anchor="ctr"/>
          <a:lstStyle/>
          <a:p>
            <a:pPr algn="ctr" defTabSz="277267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51" name="Shape 951">
            <a:extLst>
              <a:ext uri="{FF2B5EF4-FFF2-40B4-BE49-F238E27FC236}">
                <a16:creationId xmlns:a16="http://schemas.microsoft.com/office/drawing/2014/main" xmlns="" id="{8D593838-2519-4CB6-A2B7-96FAC6BEA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955" y="3404712"/>
            <a:ext cx="2876074" cy="1470183"/>
          </a:xfrm>
          <a:prstGeom prst="ellipse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outerShdw blurRad="12700" dist="12700" dir="5400000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4110" tIns="24110" rIns="24110" bIns="24110" anchor="ctr"/>
          <a:lstStyle/>
          <a:p>
            <a:pPr algn="ctr" defTabSz="277267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08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  <a:rtl val="0"/>
            </a:endParaRPr>
          </a:p>
        </p:txBody>
      </p:sp>
      <p:sp>
        <p:nvSpPr>
          <p:cNvPr id="952" name="Shape 952">
            <a:extLst>
              <a:ext uri="{FF2B5EF4-FFF2-40B4-BE49-F238E27FC236}">
                <a16:creationId xmlns:a16="http://schemas.microsoft.com/office/drawing/2014/main" xmlns="" id="{97D0613F-A33F-41E5-AA5B-AE83B5049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1217" y="4564845"/>
            <a:ext cx="316393" cy="18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4110" tIns="24110" rIns="24110" bIns="24110" anchor="ctr">
            <a:spAutoFit/>
          </a:bodyPr>
          <a:lstStyle>
            <a:lvl1pPr algn="ctr" defTabSz="308074">
              <a:defRPr sz="1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sz="900" b="1" kern="0" dirty="0">
                <a:solidFill>
                  <a:srgbClr val="000000"/>
                </a:solidFill>
                <a:rtl val="0"/>
              </a:rPr>
              <a:t>BPJS</a:t>
            </a:r>
          </a:p>
        </p:txBody>
      </p:sp>
      <p:sp>
        <p:nvSpPr>
          <p:cNvPr id="953" name="Shape 953">
            <a:extLst>
              <a:ext uri="{FF2B5EF4-FFF2-40B4-BE49-F238E27FC236}">
                <a16:creationId xmlns:a16="http://schemas.microsoft.com/office/drawing/2014/main" xmlns="" id="{28C9D246-9E9C-45FC-8B0C-15E687B9D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779" y="4564845"/>
            <a:ext cx="1233311" cy="18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4110" tIns="24110" rIns="24110" bIns="24110" anchor="ctr">
            <a:spAutoFit/>
          </a:bodyPr>
          <a:lstStyle>
            <a:lvl1pPr algn="ctr" defTabSz="308074">
              <a:defRPr sz="1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sz="900" b="1" kern="0" dirty="0" err="1">
                <a:solidFill>
                  <a:srgbClr val="000000"/>
                </a:solidFill>
                <a:rtl val="0"/>
              </a:rPr>
              <a:t>Kementerian</a:t>
            </a:r>
            <a:r>
              <a:rPr sz="900" b="1" kern="0" dirty="0">
                <a:solidFill>
                  <a:srgbClr val="000000"/>
                </a:solidFill>
                <a:rtl val="0"/>
              </a:rPr>
              <a:t> </a:t>
            </a:r>
            <a:r>
              <a:rPr sz="900" b="1" kern="0" dirty="0" err="1">
                <a:solidFill>
                  <a:srgbClr val="000000"/>
                </a:solidFill>
                <a:rtl val="0"/>
              </a:rPr>
              <a:t>Kesehatan</a:t>
            </a:r>
            <a:endParaRPr sz="900" b="1" kern="0" dirty="0">
              <a:solidFill>
                <a:srgbClr val="000000"/>
              </a:solidFill>
              <a:rtl val="0"/>
            </a:endParaRPr>
          </a:p>
        </p:txBody>
      </p:sp>
      <p:sp>
        <p:nvSpPr>
          <p:cNvPr id="954" name="Shape 954">
            <a:extLst>
              <a:ext uri="{FF2B5EF4-FFF2-40B4-BE49-F238E27FC236}">
                <a16:creationId xmlns:a16="http://schemas.microsoft.com/office/drawing/2014/main" xmlns="" id="{887F5D3C-C244-4F6B-B98A-8228F291A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4266" y="1457314"/>
            <a:ext cx="592109" cy="18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4110" tIns="24110" rIns="24110" bIns="24110" anchor="ctr">
            <a:spAutoFit/>
          </a:bodyPr>
          <a:lstStyle>
            <a:lvl1pPr algn="ctr" defTabSz="308074">
              <a:defRPr sz="1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sz="900" b="1" kern="0" dirty="0" err="1">
                <a:solidFill>
                  <a:srgbClr val="000000"/>
                </a:solidFill>
                <a:rtl val="0"/>
              </a:rPr>
              <a:t>Kab</a:t>
            </a:r>
            <a:r>
              <a:rPr sz="900" b="1" kern="0" dirty="0">
                <a:solidFill>
                  <a:srgbClr val="000000"/>
                </a:solidFill>
                <a:rtl val="0"/>
              </a:rPr>
              <a:t>/ Kota I</a:t>
            </a:r>
          </a:p>
        </p:txBody>
      </p:sp>
      <p:sp>
        <p:nvSpPr>
          <p:cNvPr id="955" name="Shape 955">
            <a:extLst>
              <a:ext uri="{FF2B5EF4-FFF2-40B4-BE49-F238E27FC236}">
                <a16:creationId xmlns:a16="http://schemas.microsoft.com/office/drawing/2014/main" xmlns="" id="{FA0C8B67-CD94-4297-BDB4-01C72CA6A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24" y="115690"/>
            <a:ext cx="3390953" cy="54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4110" tIns="24110" rIns="24110" bIns="24110" anchor="ctr">
            <a:spAutoFit/>
          </a:bodyPr>
          <a:lstStyle>
            <a:lvl1pPr algn="ctr" defTabSz="308074">
              <a:defRPr sz="1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sz="1620" b="1" kern="0" dirty="0">
                <a:solidFill>
                  <a:srgbClr val="000000"/>
                </a:solidFill>
                <a:rtl val="0"/>
              </a:rPr>
              <a:t>Topologi Sistem Informasi Kesehatan</a:t>
            </a:r>
            <a:r>
              <a:rPr lang="en-US" sz="1620" b="1" kern="0" dirty="0">
                <a:solidFill>
                  <a:srgbClr val="000000"/>
                </a:solidFill>
                <a:rtl val="0"/>
              </a:rPr>
              <a:t> </a:t>
            </a:r>
          </a:p>
          <a:p>
            <a:pPr>
              <a:defRPr/>
            </a:pPr>
            <a:r>
              <a:rPr lang="en-US" sz="1620" b="1" kern="0" dirty="0" err="1">
                <a:solidFill>
                  <a:srgbClr val="000000"/>
                </a:solidFill>
                <a:rtl val="0"/>
              </a:rPr>
              <a:t>secara</a:t>
            </a:r>
            <a:r>
              <a:rPr lang="en-US" sz="1620" b="1" kern="0" dirty="0">
                <a:solidFill>
                  <a:srgbClr val="000000"/>
                </a:solidFill>
                <a:rtl val="0"/>
              </a:rPr>
              <a:t> </a:t>
            </a:r>
            <a:r>
              <a:rPr lang="en-US" sz="1620" b="1" kern="0" dirty="0" err="1">
                <a:solidFill>
                  <a:srgbClr val="000000"/>
                </a:solidFill>
                <a:rtl val="0"/>
              </a:rPr>
              <a:t>elektronik</a:t>
            </a:r>
            <a:r>
              <a:rPr lang="en-US" sz="1620" b="1" kern="0" dirty="0">
                <a:solidFill>
                  <a:srgbClr val="000000"/>
                </a:solidFill>
                <a:rtl val="0"/>
              </a:rPr>
              <a:t> </a:t>
            </a:r>
            <a:endParaRPr sz="1620" b="1" kern="0" dirty="0">
              <a:solidFill>
                <a:srgbClr val="000000"/>
              </a:solidFill>
              <a:rtl val="0"/>
            </a:endParaRPr>
          </a:p>
        </p:txBody>
      </p:sp>
      <p:sp>
        <p:nvSpPr>
          <p:cNvPr id="956" name="Shape 956">
            <a:extLst>
              <a:ext uri="{FF2B5EF4-FFF2-40B4-BE49-F238E27FC236}">
                <a16:creationId xmlns:a16="http://schemas.microsoft.com/office/drawing/2014/main" xmlns="" id="{B31C7BCD-06C9-48CF-BEF7-DAD59ABDD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281" y="1457314"/>
            <a:ext cx="619360" cy="18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4110" tIns="24110" rIns="24110" bIns="24110" anchor="ctr">
            <a:spAutoFit/>
          </a:bodyPr>
          <a:lstStyle>
            <a:lvl1pPr algn="ctr" defTabSz="308074">
              <a:defRPr sz="1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sz="900" b="1" kern="0" dirty="0" err="1">
                <a:solidFill>
                  <a:srgbClr val="000000"/>
                </a:solidFill>
                <a:rtl val="0"/>
              </a:rPr>
              <a:t>Kab</a:t>
            </a:r>
            <a:r>
              <a:rPr sz="900" b="1" kern="0" dirty="0">
                <a:solidFill>
                  <a:srgbClr val="000000"/>
                </a:solidFill>
                <a:rtl val="0"/>
              </a:rPr>
              <a:t>/ Kota II</a:t>
            </a:r>
          </a:p>
        </p:txBody>
      </p:sp>
      <p:sp>
        <p:nvSpPr>
          <p:cNvPr id="957" name="Shape 957">
            <a:extLst>
              <a:ext uri="{FF2B5EF4-FFF2-40B4-BE49-F238E27FC236}">
                <a16:creationId xmlns:a16="http://schemas.microsoft.com/office/drawing/2014/main" xmlns="" id="{8F8C88FC-7A3B-428E-AF4F-AAAA365E9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882" y="4564845"/>
            <a:ext cx="646611" cy="18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4110" tIns="24110" rIns="24110" bIns="24110" anchor="ctr">
            <a:spAutoFit/>
          </a:bodyPr>
          <a:lstStyle>
            <a:lvl1pPr algn="ctr" defTabSz="308074">
              <a:defRPr sz="1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/>
            </a:pPr>
            <a:r>
              <a:rPr sz="900" b="1" kern="0" dirty="0" err="1">
                <a:solidFill>
                  <a:srgbClr val="000000"/>
                </a:solidFill>
                <a:rtl val="0"/>
              </a:rPr>
              <a:t>Kab</a:t>
            </a:r>
            <a:r>
              <a:rPr sz="900" b="1" kern="0" dirty="0">
                <a:solidFill>
                  <a:srgbClr val="000000"/>
                </a:solidFill>
                <a:rtl val="0"/>
              </a:rPr>
              <a:t>/ Kota III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2CF0B42-790B-483F-87E4-2F18A0E84FD9}"/>
              </a:ext>
            </a:extLst>
          </p:cNvPr>
          <p:cNvGrpSpPr/>
          <p:nvPr/>
        </p:nvGrpSpPr>
        <p:grpSpPr>
          <a:xfrm>
            <a:off x="7260587" y="5216"/>
            <a:ext cx="1600455" cy="828092"/>
            <a:chOff x="6610168" y="791166"/>
            <a:chExt cx="2012088" cy="1287903"/>
          </a:xfrm>
        </p:grpSpPr>
        <p:pic>
          <p:nvPicPr>
            <p:cNvPr id="45" name="Picture 44" descr="logo satu data.png">
              <a:extLst>
                <a:ext uri="{FF2B5EF4-FFF2-40B4-BE49-F238E27FC236}">
                  <a16:creationId xmlns:a16="http://schemas.microsoft.com/office/drawing/2014/main" xmlns="" id="{B43CEF0E-C301-4DF4-8353-EA0D466FE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6418766E-A3BD-453D-9FA6-45D336AB2642}"/>
                </a:ext>
              </a:extLst>
            </p:cNvPr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" grpId="0" animBg="1" advAuto="0"/>
      <p:bldP spid="932" grpId="0" animBg="1" advAuto="0"/>
      <p:bldP spid="933" grpId="0" animBg="1" advAuto="0"/>
      <p:bldP spid="949" grpId="0" animBg="1" advAuto="0"/>
      <p:bldP spid="951" grpId="0" animBg="1" advAuto="0"/>
      <p:bldP spid="957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096" y="482371"/>
            <a:ext cx="6553224" cy="490710"/>
          </a:xfrm>
        </p:spPr>
        <p:txBody>
          <a:bodyPr>
            <a:noAutofit/>
          </a:bodyPr>
          <a:lstStyle/>
          <a:p>
            <a:r>
              <a:rPr lang="en-ID" sz="2000" dirty="0">
                <a:latin typeface="Cambria" pitchFamily="18" charset="0"/>
                <a:ea typeface="Cambria" pitchFamily="18" charset="0"/>
              </a:rPr>
              <a:t>INTEROPERABILITY DENGAN PCARE BPJS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7E6BEDF8-6D92-4946-9545-578CE5FF7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640" y="843558"/>
            <a:ext cx="6086475" cy="325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" name="Shape 1425">
            <a:extLst>
              <a:ext uri="{FF2B5EF4-FFF2-40B4-BE49-F238E27FC236}">
                <a16:creationId xmlns:a16="http://schemas.microsoft.com/office/drawing/2014/main" xmlns="" id="{52A91515-B4FC-43EC-8479-3BFECD74C42B}"/>
              </a:ext>
            </a:extLst>
          </p:cNvPr>
          <p:cNvSpPr txBox="1">
            <a:spLocks/>
          </p:cNvSpPr>
          <p:nvPr/>
        </p:nvSpPr>
        <p:spPr bwMode="auto">
          <a:xfrm>
            <a:off x="3131840" y="3795886"/>
            <a:ext cx="3456384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lvl1pPr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lnSpc>
                <a:spcPct val="100000"/>
              </a:lnSpc>
              <a:spcBef>
                <a:spcPct val="0"/>
              </a:spcBef>
              <a:buClr>
                <a:srgbClr val="19BBD5"/>
              </a:buClr>
              <a:buFont typeface="Nixie One" charset="0"/>
              <a:buNone/>
            </a:pPr>
            <a:r>
              <a:rPr lang="en-US" altLang="id-ID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Nixie One" charset="0"/>
              </a:rPr>
              <a:t>Data yang </a:t>
            </a:r>
            <a:r>
              <a:rPr lang="en-US" altLang="id-ID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Nixie One" charset="0"/>
              </a:rPr>
              <a:t>dipertukarkan</a:t>
            </a:r>
            <a:endParaRPr lang="en-US" altLang="id-ID" sz="1800" b="1"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Nixie One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1C4C0E2-3B80-4FA2-A531-B6BB8519A437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125549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119" y="3247738"/>
            <a:ext cx="4425751" cy="490710"/>
          </a:xfrm>
        </p:spPr>
        <p:txBody>
          <a:bodyPr>
            <a:noAutofit/>
          </a:bodyPr>
          <a:lstStyle/>
          <a:p>
            <a:r>
              <a:rPr lang="en-ID" sz="2100" dirty="0">
                <a:latin typeface="Cambria" pitchFamily="18" charset="0"/>
                <a:ea typeface="Cambria" pitchFamily="18" charset="0"/>
              </a:rPr>
              <a:t>LATAR BELAKANG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08CCF42-2397-4EFA-982F-4ED5B22B0AE1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206915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22" y="584520"/>
            <a:ext cx="6172200" cy="489701"/>
          </a:xfrm>
        </p:spPr>
        <p:txBody>
          <a:bodyPr>
            <a:noAutofit/>
          </a:bodyPr>
          <a:lstStyle/>
          <a:p>
            <a:r>
              <a:rPr lang="en-ID" sz="2100" dirty="0">
                <a:latin typeface="Cambria" pitchFamily="18" charset="0"/>
                <a:ea typeface="Cambria" pitchFamily="18" charset="0"/>
              </a:rPr>
              <a:t>Interoperability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SIKDA</a:t>
            </a:r>
            <a:r>
              <a:rPr lang="en-US" sz="2100" baseline="30000" dirty="0" err="1">
                <a:latin typeface="Cambria" pitchFamily="18" charset="0"/>
                <a:ea typeface="Cambria" pitchFamily="18" charset="0"/>
              </a:rPr>
              <a:t>Generik</a:t>
            </a:r>
            <a:r>
              <a:rPr lang="en-ID" sz="2100" dirty="0">
                <a:latin typeface="Cambria" pitchFamily="18" charset="0"/>
                <a:ea typeface="Cambria" pitchFamily="18" charset="0"/>
              </a:rPr>
              <a:t> &amp; SISDMK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11"/>
          <p:cNvGrpSpPr/>
          <p:nvPr/>
        </p:nvGrpSpPr>
        <p:grpSpPr>
          <a:xfrm>
            <a:off x="6894258" y="87474"/>
            <a:ext cx="1080120" cy="611654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13" y="1599642"/>
            <a:ext cx="5985923" cy="3025987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143000" y="1005577"/>
            <a:ext cx="6858000" cy="45265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1200" b="1" dirty="0" err="1">
                <a:solidFill>
                  <a:schemeClr val="tx2"/>
                </a:solidFill>
                <a:latin typeface="Helvetica Light"/>
              </a:rPr>
              <a:t>Metode</a:t>
            </a:r>
            <a:r>
              <a:rPr lang="en-ID" sz="1200" b="1" dirty="0">
                <a:solidFill>
                  <a:schemeClr val="tx2"/>
                </a:solidFill>
                <a:latin typeface="Helvetica Light"/>
              </a:rPr>
              <a:t> </a:t>
            </a:r>
            <a:r>
              <a:rPr lang="en-ID" sz="1200" b="1" dirty="0" err="1">
                <a:solidFill>
                  <a:schemeClr val="tx2"/>
                </a:solidFill>
                <a:latin typeface="Helvetica Light"/>
              </a:rPr>
              <a:t>penarikan</a:t>
            </a:r>
            <a:r>
              <a:rPr lang="en-ID" sz="1200" b="1" dirty="0">
                <a:solidFill>
                  <a:schemeClr val="tx2"/>
                </a:solidFill>
                <a:latin typeface="Helvetica Light"/>
              </a:rPr>
              <a:t> data SISDMK </a:t>
            </a:r>
            <a:r>
              <a:rPr lang="en-ID" sz="1200" b="1" dirty="0" err="1">
                <a:solidFill>
                  <a:schemeClr val="tx2"/>
                </a:solidFill>
                <a:latin typeface="Helvetica Light"/>
              </a:rPr>
              <a:t>kedalam</a:t>
            </a:r>
            <a:r>
              <a:rPr lang="en-ID" sz="1200" b="1" dirty="0">
                <a:solidFill>
                  <a:schemeClr val="tx2"/>
                </a:solidFill>
                <a:latin typeface="Helvetica Light"/>
              </a:rPr>
              <a:t> </a:t>
            </a:r>
            <a:r>
              <a:rPr lang="en-ID" sz="1200" b="1" dirty="0" err="1">
                <a:solidFill>
                  <a:schemeClr val="tx2"/>
                </a:solidFill>
                <a:latin typeface="Helvetica Light"/>
              </a:rPr>
              <a:t>aplikasi</a:t>
            </a:r>
            <a:r>
              <a:rPr lang="en-ID" sz="1200" b="1" dirty="0">
                <a:solidFill>
                  <a:schemeClr val="tx2"/>
                </a:solidFill>
                <a:latin typeface="Helvetica Light"/>
              </a:rPr>
              <a:t> SIKDA </a:t>
            </a:r>
            <a:r>
              <a:rPr lang="en-ID" sz="1200" b="1" dirty="0" err="1">
                <a:solidFill>
                  <a:schemeClr val="tx2"/>
                </a:solidFill>
                <a:latin typeface="Helvetica Light"/>
              </a:rPr>
              <a:t>Generik</a:t>
            </a:r>
            <a:r>
              <a:rPr lang="en-ID" sz="1200" b="1" dirty="0">
                <a:solidFill>
                  <a:schemeClr val="tx2"/>
                </a:solidFill>
                <a:latin typeface="Helvetica Light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6CE9987-4178-4027-85BE-1A7426EB0188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96768"/>
          <a:stretch>
            <a:fillRect/>
          </a:stretch>
        </p:blipFill>
        <p:spPr bwMode="auto">
          <a:xfrm>
            <a:off x="1142787" y="4914546"/>
            <a:ext cx="6858214" cy="19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11"/>
          <p:cNvGrpSpPr/>
          <p:nvPr/>
        </p:nvGrpSpPr>
        <p:grpSpPr>
          <a:xfrm>
            <a:off x="6894258" y="87474"/>
            <a:ext cx="1080120" cy="611654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13" y="1716832"/>
            <a:ext cx="5445687" cy="274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143000" y="951571"/>
            <a:ext cx="6858000" cy="45265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1200" b="1" dirty="0" err="1">
                <a:solidFill>
                  <a:schemeClr val="tx2"/>
                </a:solidFill>
                <a:latin typeface="Helvetica Light"/>
              </a:rPr>
              <a:t>Variabel</a:t>
            </a:r>
            <a:r>
              <a:rPr lang="en-ID" sz="1200" b="1" dirty="0">
                <a:solidFill>
                  <a:schemeClr val="tx2"/>
                </a:solidFill>
                <a:latin typeface="Helvetica Light"/>
              </a:rPr>
              <a:t> data SISDMK yang </a:t>
            </a:r>
            <a:r>
              <a:rPr lang="en-ID" sz="1200" b="1" dirty="0" err="1">
                <a:solidFill>
                  <a:schemeClr val="tx2"/>
                </a:solidFill>
                <a:latin typeface="Helvetica Light"/>
              </a:rPr>
              <a:t>dikirim</a:t>
            </a:r>
            <a:r>
              <a:rPr lang="en-ID" sz="1200" b="1" dirty="0">
                <a:solidFill>
                  <a:schemeClr val="tx2"/>
                </a:solidFill>
                <a:latin typeface="Helvetica Light"/>
              </a:rPr>
              <a:t> </a:t>
            </a:r>
            <a:r>
              <a:rPr lang="en-ID" sz="1200" b="1" dirty="0" err="1">
                <a:solidFill>
                  <a:schemeClr val="tx2"/>
                </a:solidFill>
                <a:latin typeface="Helvetica Light"/>
              </a:rPr>
              <a:t>kedalam</a:t>
            </a:r>
            <a:r>
              <a:rPr lang="en-ID" sz="1200" b="1" dirty="0">
                <a:solidFill>
                  <a:schemeClr val="tx2"/>
                </a:solidFill>
                <a:latin typeface="Helvetica Light"/>
              </a:rPr>
              <a:t> </a:t>
            </a:r>
            <a:r>
              <a:rPr lang="en-ID" sz="1200" b="1" dirty="0" err="1">
                <a:solidFill>
                  <a:schemeClr val="tx2"/>
                </a:solidFill>
                <a:latin typeface="Helvetica Light"/>
              </a:rPr>
              <a:t>Aplikasi</a:t>
            </a:r>
            <a:r>
              <a:rPr lang="en-ID" sz="1200" b="1" dirty="0">
                <a:solidFill>
                  <a:schemeClr val="tx2"/>
                </a:solidFill>
                <a:latin typeface="Helvetica Light"/>
              </a:rPr>
              <a:t> SIKDA </a:t>
            </a:r>
            <a:r>
              <a:rPr lang="en-ID" sz="1200" b="1" dirty="0" err="1">
                <a:solidFill>
                  <a:schemeClr val="tx2"/>
                </a:solidFill>
                <a:latin typeface="Helvetica Light"/>
              </a:rPr>
              <a:t>Generik</a:t>
            </a:r>
            <a:r>
              <a:rPr lang="en-ID" sz="1200" b="1" dirty="0">
                <a:solidFill>
                  <a:schemeClr val="tx2"/>
                </a:solidFill>
                <a:latin typeface="Helvetica Light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1CB511D-4A70-4BF5-A040-21E7E97C50C9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82371"/>
            <a:ext cx="6553224" cy="490710"/>
          </a:xfrm>
        </p:spPr>
        <p:txBody>
          <a:bodyPr>
            <a:noAutofit/>
          </a:bodyPr>
          <a:lstStyle/>
          <a:p>
            <a:r>
              <a:rPr lang="en-ID" sz="1800" dirty="0">
                <a:latin typeface="Cambria" pitchFamily="18" charset="0"/>
                <a:ea typeface="Cambria" pitchFamily="18" charset="0"/>
              </a:rPr>
              <a:t>PERTUKARAN DATA SI-SDMK – SIKDA GENERIK 1.4</a:t>
            </a:r>
            <a:endParaRPr lang="en-US" sz="18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246070CA-7D8C-4F40-9162-5E75C8F5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53" y="1009936"/>
            <a:ext cx="3854768" cy="331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DF90576C-FBA2-4811-9FD6-49D4ABC5F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4" y="1009936"/>
            <a:ext cx="3833336" cy="332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0BA3D3E7-7DD4-4313-A1E6-0BA85BDAD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29" y="4390358"/>
            <a:ext cx="3592650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D" altLang="id-ID" sz="1620">
                <a:latin typeface="Arial" panose="020B0604020202020204" pitchFamily="34" charset="0"/>
              </a:rPr>
              <a:t>http://sisdmk.bppsdmk.kemkes.go.id/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xmlns="" id="{2DA9D6E4-58C5-4221-A17C-EE4D9B4AE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057" y="3876008"/>
            <a:ext cx="2656496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D" altLang="id-ID" sz="1620">
                <a:latin typeface="Arial" panose="020B0604020202020204" pitchFamily="34" charset="0"/>
              </a:rPr>
              <a:t>http://e-sikda.kemkes.go.id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5936549-5C39-4DEA-A8D7-435C349A9B4C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3185245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B4CF237-E925-4878-90C7-77AD0DA47E64}"/>
              </a:ext>
            </a:extLst>
          </p:cNvPr>
          <p:cNvSpPr/>
          <p:nvPr/>
        </p:nvSpPr>
        <p:spPr>
          <a:xfrm>
            <a:off x="34073" y="199041"/>
            <a:ext cx="8610292" cy="929932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95802F-4B8C-43B6-8FCB-E266ADF36EC6}"/>
              </a:ext>
            </a:extLst>
          </p:cNvPr>
          <p:cNvSpPr/>
          <p:nvPr/>
        </p:nvSpPr>
        <p:spPr>
          <a:xfrm>
            <a:off x="62420" y="1419622"/>
            <a:ext cx="8610292" cy="365187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B2459FB-7D53-4C29-A495-D547FFD046BA}"/>
              </a:ext>
            </a:extLst>
          </p:cNvPr>
          <p:cNvSpPr/>
          <p:nvPr/>
        </p:nvSpPr>
        <p:spPr>
          <a:xfrm>
            <a:off x="642556" y="1620111"/>
            <a:ext cx="1584176" cy="338757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FF8A168-0E4B-4BCB-96A3-F618FEAC87CA}"/>
              </a:ext>
            </a:extLst>
          </p:cNvPr>
          <p:cNvSpPr/>
          <p:nvPr/>
        </p:nvSpPr>
        <p:spPr>
          <a:xfrm>
            <a:off x="3810908" y="1620111"/>
            <a:ext cx="4680520" cy="338757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CB0EE5A-C300-44D6-B103-ADAE00440FC1}"/>
              </a:ext>
            </a:extLst>
          </p:cNvPr>
          <p:cNvSpPr/>
          <p:nvPr/>
        </p:nvSpPr>
        <p:spPr>
          <a:xfrm>
            <a:off x="786572" y="2093709"/>
            <a:ext cx="1296144" cy="4858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SIKDA </a:t>
            </a:r>
          </a:p>
          <a:p>
            <a:pPr algn="ctr"/>
            <a:r>
              <a:rPr lang="en-US" sz="1400" b="1" dirty="0" err="1"/>
              <a:t>Generik</a:t>
            </a:r>
            <a:endParaRPr lang="en-ID" sz="1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C92DA93-C3AC-4C85-81E0-AD04304E3792}"/>
              </a:ext>
            </a:extLst>
          </p:cNvPr>
          <p:cNvSpPr/>
          <p:nvPr/>
        </p:nvSpPr>
        <p:spPr>
          <a:xfrm>
            <a:off x="786572" y="2863420"/>
            <a:ext cx="1296144" cy="48580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Resume </a:t>
            </a:r>
          </a:p>
          <a:p>
            <a:pPr algn="ctr"/>
            <a:r>
              <a:rPr lang="en-US" sz="1400" b="1" dirty="0" err="1"/>
              <a:t>Medis</a:t>
            </a:r>
            <a:endParaRPr lang="en-ID" sz="1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EC9E00-2895-46FD-965B-9171041A6B81}"/>
              </a:ext>
            </a:extLst>
          </p:cNvPr>
          <p:cNvSpPr/>
          <p:nvPr/>
        </p:nvSpPr>
        <p:spPr>
          <a:xfrm>
            <a:off x="786572" y="3577395"/>
            <a:ext cx="1296144" cy="48580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SISRUTE</a:t>
            </a:r>
            <a:endParaRPr lang="en-ID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0C3D9E9-E80E-429E-B990-D75F9DB978C0}"/>
              </a:ext>
            </a:extLst>
          </p:cNvPr>
          <p:cNvSpPr/>
          <p:nvPr/>
        </p:nvSpPr>
        <p:spPr>
          <a:xfrm>
            <a:off x="5035044" y="3149109"/>
            <a:ext cx="3024336" cy="48580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xmlns="" id="{4BAD7064-AA23-4660-B75A-B6683A34C773}"/>
              </a:ext>
            </a:extLst>
          </p:cNvPr>
          <p:cNvSpPr/>
          <p:nvPr/>
        </p:nvSpPr>
        <p:spPr>
          <a:xfrm rot="5400000">
            <a:off x="4822776" y="1411043"/>
            <a:ext cx="2512767" cy="3960440"/>
          </a:xfrm>
          <a:prstGeom prst="corner">
            <a:avLst>
              <a:gd name="adj1" fmla="val 28023"/>
              <a:gd name="adj2" fmla="val 248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xmlns="" id="{BA70294A-DB6B-4713-9990-5B06166C5A4B}"/>
              </a:ext>
            </a:extLst>
          </p:cNvPr>
          <p:cNvSpPr/>
          <p:nvPr/>
        </p:nvSpPr>
        <p:spPr>
          <a:xfrm>
            <a:off x="5035044" y="3937347"/>
            <a:ext cx="3024336" cy="626953"/>
          </a:xfrm>
          <a:prstGeom prst="flowChartMagneticDisk">
            <a:avLst/>
          </a:prstGeom>
          <a:solidFill>
            <a:schemeClr val="dk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BA1CD91-4950-4180-9A53-FAD27FAD29C6}"/>
              </a:ext>
            </a:extLst>
          </p:cNvPr>
          <p:cNvSpPr/>
          <p:nvPr/>
        </p:nvSpPr>
        <p:spPr>
          <a:xfrm>
            <a:off x="786572" y="4225467"/>
            <a:ext cx="1296144" cy="48580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SIRULI</a:t>
            </a:r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1D6691-81FB-4586-B341-E198D7A202C1}"/>
              </a:ext>
            </a:extLst>
          </p:cNvPr>
          <p:cNvSpPr txBox="1"/>
          <p:nvPr/>
        </p:nvSpPr>
        <p:spPr>
          <a:xfrm>
            <a:off x="4991588" y="1554845"/>
            <a:ext cx="231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Middleware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Kemenkes</a:t>
            </a:r>
            <a:endParaRPr lang="en-ID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3F37994-7AC7-46FE-84D3-54463AA45481}"/>
              </a:ext>
            </a:extLst>
          </p:cNvPr>
          <p:cNvSpPr txBox="1"/>
          <p:nvPr/>
        </p:nvSpPr>
        <p:spPr>
          <a:xfrm>
            <a:off x="5611109" y="224220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LIDK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5674347-68C3-4A51-BBBC-5A446F4083ED}"/>
              </a:ext>
            </a:extLst>
          </p:cNvPr>
          <p:cNvSpPr txBox="1"/>
          <p:nvPr/>
        </p:nvSpPr>
        <p:spPr>
          <a:xfrm rot="5400000">
            <a:off x="3888140" y="3330736"/>
            <a:ext cx="114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LIDK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CC7FD2C-4BA1-4361-8CF5-8430DD0EB288}"/>
              </a:ext>
            </a:extLst>
          </p:cNvPr>
          <p:cNvSpPr txBox="1"/>
          <p:nvPr/>
        </p:nvSpPr>
        <p:spPr>
          <a:xfrm>
            <a:off x="5855360" y="3181078"/>
            <a:ext cx="109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Jboss</a:t>
            </a:r>
            <a:r>
              <a:rPr lang="en-US" dirty="0">
                <a:solidFill>
                  <a:schemeClr val="bg1"/>
                </a:solidFill>
              </a:rPr>
              <a:t> EAP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CB725FA-2DA5-4118-860B-B741B0B9738C}"/>
              </a:ext>
            </a:extLst>
          </p:cNvPr>
          <p:cNvSpPr txBox="1"/>
          <p:nvPr/>
        </p:nvSpPr>
        <p:spPr>
          <a:xfrm>
            <a:off x="6151169" y="4150042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DWH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20B25C-1582-42D9-B63F-09FBAA27761A}"/>
              </a:ext>
            </a:extLst>
          </p:cNvPr>
          <p:cNvSpPr txBox="1"/>
          <p:nvPr/>
        </p:nvSpPr>
        <p:spPr>
          <a:xfrm>
            <a:off x="985226" y="1577490"/>
            <a:ext cx="89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Aplikasi</a:t>
            </a:r>
            <a:endParaRPr lang="en-ID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Arrow: Up-Down 21">
            <a:extLst>
              <a:ext uri="{FF2B5EF4-FFF2-40B4-BE49-F238E27FC236}">
                <a16:creationId xmlns:a16="http://schemas.microsoft.com/office/drawing/2014/main" xmlns="" id="{8639967C-326A-4BC5-8D60-1841945C23B8}"/>
              </a:ext>
            </a:extLst>
          </p:cNvPr>
          <p:cNvSpPr/>
          <p:nvPr/>
        </p:nvSpPr>
        <p:spPr>
          <a:xfrm rot="5400000">
            <a:off x="2877671" y="1597004"/>
            <a:ext cx="282298" cy="1584176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Arrow: Up-Down 22">
            <a:extLst>
              <a:ext uri="{FF2B5EF4-FFF2-40B4-BE49-F238E27FC236}">
                <a16:creationId xmlns:a16="http://schemas.microsoft.com/office/drawing/2014/main" xmlns="" id="{F7374FB8-2084-4A12-97AF-92A9219A81F5}"/>
              </a:ext>
            </a:extLst>
          </p:cNvPr>
          <p:cNvSpPr/>
          <p:nvPr/>
        </p:nvSpPr>
        <p:spPr>
          <a:xfrm rot="5400000">
            <a:off x="2877671" y="2336090"/>
            <a:ext cx="282298" cy="1584176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Arrow: Up-Down 23">
            <a:extLst>
              <a:ext uri="{FF2B5EF4-FFF2-40B4-BE49-F238E27FC236}">
                <a16:creationId xmlns:a16="http://schemas.microsoft.com/office/drawing/2014/main" xmlns="" id="{1490AC2F-D557-48E0-B1A6-720F354F0D69}"/>
              </a:ext>
            </a:extLst>
          </p:cNvPr>
          <p:cNvSpPr/>
          <p:nvPr/>
        </p:nvSpPr>
        <p:spPr>
          <a:xfrm rot="5400000">
            <a:off x="2877671" y="3026143"/>
            <a:ext cx="282298" cy="158417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Arrow: Up-Down 24">
            <a:extLst>
              <a:ext uri="{FF2B5EF4-FFF2-40B4-BE49-F238E27FC236}">
                <a16:creationId xmlns:a16="http://schemas.microsoft.com/office/drawing/2014/main" xmlns="" id="{4010ED14-9098-4C2F-98DF-20D20B51F69B}"/>
              </a:ext>
            </a:extLst>
          </p:cNvPr>
          <p:cNvSpPr/>
          <p:nvPr/>
        </p:nvSpPr>
        <p:spPr>
          <a:xfrm rot="5400000">
            <a:off x="2877671" y="3653432"/>
            <a:ext cx="282298" cy="1584176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4608A1BC-BB53-445A-8D29-C9BF469A6D2C}"/>
              </a:ext>
            </a:extLst>
          </p:cNvPr>
          <p:cNvSpPr txBox="1">
            <a:spLocks/>
          </p:cNvSpPr>
          <p:nvPr/>
        </p:nvSpPr>
        <p:spPr>
          <a:xfrm>
            <a:off x="405880" y="292624"/>
            <a:ext cx="7923372" cy="70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Interoperabilitas</a:t>
            </a:r>
            <a:r>
              <a:rPr lang="en-ID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SIKDA </a:t>
            </a:r>
            <a:r>
              <a:rPr lang="en-ID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Generik</a:t>
            </a:r>
            <a:r>
              <a:rPr lang="id-ID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dengan </a:t>
            </a:r>
            <a:endParaRPr lang="en-ID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id-ID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SISRUTE, SIRULI, Resume Medis</a:t>
            </a:r>
            <a:endParaRPr lang="en-ID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6A9A52F-7D97-4521-BEC9-563319F8F0E3}"/>
              </a:ext>
            </a:extLst>
          </p:cNvPr>
          <p:cNvSpPr txBox="1"/>
          <p:nvPr/>
        </p:nvSpPr>
        <p:spPr>
          <a:xfrm>
            <a:off x="2520356" y="2072417"/>
            <a:ext cx="10743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{Resume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Medis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}</a:t>
            </a:r>
            <a:endParaRPr lang="en-ID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44A96C7-27D1-4501-8E56-CA4A5BAF52D8}"/>
              </a:ext>
            </a:extLst>
          </p:cNvPr>
          <p:cNvSpPr txBox="1"/>
          <p:nvPr/>
        </p:nvSpPr>
        <p:spPr>
          <a:xfrm>
            <a:off x="2515867" y="2823204"/>
            <a:ext cx="10743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{Resume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Medis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}</a:t>
            </a:r>
            <a:endParaRPr lang="en-ID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4911EF5-DB46-4EE3-A7E4-5F3476DA7509}"/>
              </a:ext>
            </a:extLst>
          </p:cNvPr>
          <p:cNvSpPr txBox="1"/>
          <p:nvPr/>
        </p:nvSpPr>
        <p:spPr>
          <a:xfrm>
            <a:off x="2509881" y="3522296"/>
            <a:ext cx="10743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{Resume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Medis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}</a:t>
            </a:r>
            <a:endParaRPr lang="en-ID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020D1A4-F9A7-4B33-8FD6-FDBDC8F79480}"/>
              </a:ext>
            </a:extLst>
          </p:cNvPr>
          <p:cNvSpPr txBox="1"/>
          <p:nvPr/>
        </p:nvSpPr>
        <p:spPr>
          <a:xfrm>
            <a:off x="2509880" y="4145178"/>
            <a:ext cx="10743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{Resume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Medis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}</a:t>
            </a:r>
            <a:endParaRPr lang="en-ID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52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22" y="483518"/>
            <a:ext cx="6172200" cy="489701"/>
          </a:xfrm>
        </p:spPr>
        <p:txBody>
          <a:bodyPr>
            <a:noAutofit/>
          </a:bodyPr>
          <a:lstStyle/>
          <a:p>
            <a:r>
              <a:rPr lang="en-ID" sz="2100" dirty="0">
                <a:latin typeface="Cambria" pitchFamily="18" charset="0"/>
                <a:ea typeface="Cambria" pitchFamily="18" charset="0"/>
              </a:rPr>
              <a:t>Interoperability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SIKDA</a:t>
            </a:r>
            <a:r>
              <a:rPr lang="en-US" sz="2100" baseline="30000" dirty="0" err="1">
                <a:latin typeface="Cambria" pitchFamily="18" charset="0"/>
                <a:ea typeface="Cambria" pitchFamily="18" charset="0"/>
              </a:rPr>
              <a:t>Generik</a:t>
            </a:r>
            <a:r>
              <a:rPr lang="en-ID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ID" sz="2100" dirty="0" err="1">
                <a:latin typeface="Cambria" pitchFamily="18" charset="0"/>
                <a:ea typeface="Cambria" pitchFamily="18" charset="0"/>
              </a:rPr>
              <a:t>dengan</a:t>
            </a:r>
            <a:r>
              <a:rPr lang="en-ID" sz="2100" dirty="0">
                <a:latin typeface="Cambria" pitchFamily="18" charset="0"/>
                <a:ea typeface="Cambria" pitchFamily="18" charset="0"/>
              </a:rPr>
              <a:t> ASDK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11"/>
          <p:cNvGrpSpPr/>
          <p:nvPr/>
        </p:nvGrpSpPr>
        <p:grpSpPr>
          <a:xfrm>
            <a:off x="8028384" y="87474"/>
            <a:ext cx="1080120" cy="611654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3326C6-D841-4A20-8B7B-39311B242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3558"/>
            <a:ext cx="9144000" cy="4047708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A11F5835-A66E-4707-ABAB-A1F6B792A5BE}"/>
              </a:ext>
            </a:extLst>
          </p:cNvPr>
          <p:cNvSpPr/>
          <p:nvPr/>
        </p:nvSpPr>
        <p:spPr>
          <a:xfrm>
            <a:off x="1142786" y="489702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578136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120" y="2643758"/>
            <a:ext cx="5977160" cy="490710"/>
          </a:xfrm>
        </p:spPr>
        <p:txBody>
          <a:bodyPr>
            <a:noAutofit/>
          </a:bodyPr>
          <a:lstStyle/>
          <a:p>
            <a:r>
              <a:rPr lang="en-ID" sz="2100" dirty="0" err="1">
                <a:latin typeface="Cambria" pitchFamily="18" charset="0"/>
                <a:ea typeface="Cambria" pitchFamily="18" charset="0"/>
              </a:rPr>
              <a:t>Pengembangan</a:t>
            </a:r>
            <a:r>
              <a:rPr lang="en-ID" sz="2100" dirty="0">
                <a:latin typeface="Cambria" pitchFamily="18" charset="0"/>
                <a:ea typeface="Cambria" pitchFamily="18" charset="0"/>
              </a:rPr>
              <a:t> SIKDA GENERIK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96768"/>
          <a:stretch>
            <a:fillRect/>
          </a:stretch>
        </p:blipFill>
        <p:spPr bwMode="auto">
          <a:xfrm>
            <a:off x="1142787" y="4914546"/>
            <a:ext cx="6858214" cy="19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BED708-C718-44DB-B396-DF78C1E7EE6D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1958857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lvl="0"/>
            <a:r>
              <a:rPr lang="en-US" altLang="ko-KR" sz="1800" b="1" dirty="0">
                <a:solidFill>
                  <a:srgbClr val="FF0000"/>
                </a:solidFill>
              </a:rPr>
              <a:t>A. LAPORAN UKME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9619" y="3910371"/>
            <a:ext cx="191911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1200" b="1" dirty="0" err="1"/>
              <a:t>Laporan</a:t>
            </a:r>
            <a:r>
              <a:rPr lang="en-ID" sz="1200" b="1" dirty="0"/>
              <a:t> </a:t>
            </a:r>
            <a:r>
              <a:rPr lang="en-ID" sz="1200" b="1" dirty="0" err="1"/>
              <a:t>Bulanan</a:t>
            </a:r>
            <a:r>
              <a:rPr lang="en-ID" sz="1200" b="1" dirty="0"/>
              <a:t> </a:t>
            </a:r>
            <a:r>
              <a:rPr lang="en-ID" sz="1200" b="1" dirty="0" err="1"/>
              <a:t>Keperawatan</a:t>
            </a:r>
            <a:r>
              <a:rPr lang="en-ID" sz="1200" b="1" dirty="0"/>
              <a:t> </a:t>
            </a:r>
            <a:r>
              <a:rPr lang="en-ID" sz="1200" b="1" dirty="0" err="1"/>
              <a:t>Kesehatan</a:t>
            </a:r>
            <a:r>
              <a:rPr lang="en-ID" sz="1200" b="1" dirty="0"/>
              <a:t> Masyarakat</a:t>
            </a:r>
            <a:endParaRPr lang="id-ID" sz="1200" b="1" dirty="0"/>
          </a:p>
        </p:txBody>
      </p:sp>
      <p:sp>
        <p:nvSpPr>
          <p:cNvPr id="10" name="Oval 21"/>
          <p:cNvSpPr>
            <a:spLocks noChangeAspect="1"/>
          </p:cNvSpPr>
          <p:nvPr/>
        </p:nvSpPr>
        <p:spPr>
          <a:xfrm>
            <a:off x="6190343" y="4057703"/>
            <a:ext cx="334457" cy="33725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Oval 10"/>
          <p:cNvSpPr/>
          <p:nvPr/>
        </p:nvSpPr>
        <p:spPr>
          <a:xfrm>
            <a:off x="2519202" y="3181059"/>
            <a:ext cx="576064" cy="57606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88" y="3295473"/>
            <a:ext cx="196525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1200" b="1" dirty="0" err="1"/>
              <a:t>Laporan</a:t>
            </a:r>
            <a:r>
              <a:rPr lang="en-ID" sz="1200" b="1" dirty="0"/>
              <a:t> </a:t>
            </a:r>
            <a:r>
              <a:rPr lang="en-ID" sz="1200" b="1" dirty="0" err="1"/>
              <a:t>Bulanan</a:t>
            </a:r>
            <a:r>
              <a:rPr lang="en-ID" sz="1200" b="1" dirty="0"/>
              <a:t> </a:t>
            </a:r>
            <a:r>
              <a:rPr lang="en-ID" sz="1200" b="1" dirty="0" err="1"/>
              <a:t>Gizi</a:t>
            </a:r>
            <a:r>
              <a:rPr lang="en-ID" sz="1200" b="1" dirty="0"/>
              <a:t>,  </a:t>
            </a:r>
            <a:r>
              <a:rPr lang="en-ID" sz="1200" b="1" dirty="0" err="1"/>
              <a:t>Kesehatan</a:t>
            </a:r>
            <a:r>
              <a:rPr lang="en-ID" sz="1200" b="1" dirty="0"/>
              <a:t> </a:t>
            </a:r>
            <a:r>
              <a:rPr lang="en-ID" sz="1200" b="1" dirty="0" err="1"/>
              <a:t>Ibu</a:t>
            </a:r>
            <a:r>
              <a:rPr lang="en-ID" sz="1200" b="1" dirty="0"/>
              <a:t> dan </a:t>
            </a:r>
            <a:r>
              <a:rPr lang="en-ID" sz="1200" b="1" dirty="0" err="1"/>
              <a:t>Anak</a:t>
            </a:r>
            <a:endParaRPr lang="id-ID" sz="1200" b="1" dirty="0"/>
          </a:p>
        </p:txBody>
      </p:sp>
      <p:sp>
        <p:nvSpPr>
          <p:cNvPr id="17" name="Oval 16"/>
          <p:cNvSpPr/>
          <p:nvPr/>
        </p:nvSpPr>
        <p:spPr>
          <a:xfrm>
            <a:off x="2519202" y="2372619"/>
            <a:ext cx="57606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65330" y="2393832"/>
            <a:ext cx="191911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Laporan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Bulanan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Kesling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519202" y="1492740"/>
            <a:ext cx="57606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281431" y="1511936"/>
            <a:ext cx="191911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Laporan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Bulanan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Promosi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Kesehatan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069540" y="2706357"/>
            <a:ext cx="57606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6789619" y="2713640"/>
            <a:ext cx="191911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1200" b="1" dirty="0" err="1"/>
              <a:t>Laporan</a:t>
            </a:r>
            <a:r>
              <a:rPr lang="en-ID" sz="1200" b="1" dirty="0"/>
              <a:t> </a:t>
            </a:r>
            <a:r>
              <a:rPr lang="en-ID" sz="1200" b="1" dirty="0" err="1"/>
              <a:t>Bulanan</a:t>
            </a:r>
            <a:r>
              <a:rPr lang="en-ID" sz="1200" b="1" dirty="0"/>
              <a:t> </a:t>
            </a:r>
            <a:r>
              <a:rPr lang="en-ID" sz="1200" b="1" dirty="0" err="1"/>
              <a:t>Pengendalian</a:t>
            </a:r>
            <a:r>
              <a:rPr lang="en-ID" sz="1200" b="1" dirty="0"/>
              <a:t> PTM</a:t>
            </a:r>
            <a:endParaRPr lang="id-ID" sz="1200" b="1" dirty="0"/>
          </a:p>
        </p:txBody>
      </p:sp>
      <p:sp>
        <p:nvSpPr>
          <p:cNvPr id="32" name="Oval 31"/>
          <p:cNvSpPr/>
          <p:nvPr/>
        </p:nvSpPr>
        <p:spPr>
          <a:xfrm>
            <a:off x="6069540" y="1474416"/>
            <a:ext cx="57606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altLang="ko-KR" dirty="0"/>
              <a:t>c</a:t>
            </a:r>
            <a:endParaRPr lang="ko-KR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771564" y="1524340"/>
            <a:ext cx="2091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1200" b="1" dirty="0" err="1"/>
              <a:t>Laporan</a:t>
            </a:r>
            <a:r>
              <a:rPr lang="en-ID" sz="1200" b="1" dirty="0"/>
              <a:t> </a:t>
            </a:r>
            <a:r>
              <a:rPr lang="en-ID" sz="1200" b="1" dirty="0" err="1"/>
              <a:t>Bulanan</a:t>
            </a:r>
            <a:r>
              <a:rPr lang="en-ID" sz="1200" b="1" dirty="0"/>
              <a:t> </a:t>
            </a:r>
            <a:r>
              <a:rPr lang="en-ID" sz="1200" b="1" dirty="0" err="1"/>
              <a:t>Pengendalian</a:t>
            </a:r>
            <a:r>
              <a:rPr lang="en-ID" sz="1200" b="1" dirty="0"/>
              <a:t> </a:t>
            </a:r>
            <a:r>
              <a:rPr lang="en-ID" sz="1200" b="1" dirty="0" err="1"/>
              <a:t>Penyakit</a:t>
            </a:r>
            <a:r>
              <a:rPr lang="en-ID" sz="1200" b="1" dirty="0"/>
              <a:t> </a:t>
            </a:r>
            <a:r>
              <a:rPr lang="en-ID" sz="1200" b="1" dirty="0" err="1"/>
              <a:t>Menular</a:t>
            </a:r>
            <a:endParaRPr lang="id-ID" sz="1200" b="1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B48F8FEE-B540-4499-8E2F-87F7BB586A04}"/>
              </a:ext>
            </a:extLst>
          </p:cNvPr>
          <p:cNvSpPr txBox="1">
            <a:spLocks/>
          </p:cNvSpPr>
          <p:nvPr/>
        </p:nvSpPr>
        <p:spPr>
          <a:xfrm>
            <a:off x="453326" y="229315"/>
            <a:ext cx="8237349" cy="5608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sz="2100" b="1" dirty="0">
                <a:latin typeface="Cambria" panose="02040503050406030204" pitchFamily="18" charset="0"/>
                <a:ea typeface="Cambria" panose="02040503050406030204" pitchFamily="18" charset="0"/>
              </a:rPr>
              <a:t>PENYESUAIAN LAPORAN SG DENGAN SIP</a:t>
            </a:r>
            <a:endParaRPr lang="id-ID" sz="21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xmlns="" id="{A488E7CF-3A8C-423C-BFF4-D18F7F6DE2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617" b="8617"/>
          <a:stretch>
            <a:fillRect/>
          </a:stretch>
        </p:blipFill>
        <p:spPr>
          <a:xfrm>
            <a:off x="3565923" y="1207294"/>
            <a:ext cx="1945481" cy="3014662"/>
          </a:xfrm>
          <a:prstGeom prst="rect">
            <a:avLst/>
          </a:prstGeom>
        </p:spPr>
      </p:pic>
      <p:sp>
        <p:nvSpPr>
          <p:cNvPr id="42" name="Freeform 32">
            <a:extLst>
              <a:ext uri="{FF2B5EF4-FFF2-40B4-BE49-F238E27FC236}">
                <a16:creationId xmlns:a16="http://schemas.microsoft.com/office/drawing/2014/main" xmlns="" id="{9708CD20-7F49-4AB6-982F-69D07101E636}"/>
              </a:ext>
            </a:extLst>
          </p:cNvPr>
          <p:cNvSpPr/>
          <p:nvPr/>
        </p:nvSpPr>
        <p:spPr>
          <a:xfrm>
            <a:off x="2647294" y="2531932"/>
            <a:ext cx="306025" cy="28030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F2612DBB-1E41-458D-B3B3-76909EC3EF29}"/>
              </a:ext>
            </a:extLst>
          </p:cNvPr>
          <p:cNvSpPr/>
          <p:nvPr/>
        </p:nvSpPr>
        <p:spPr>
          <a:xfrm>
            <a:off x="2533489" y="3902578"/>
            <a:ext cx="576064" cy="57606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D79E379-32C7-4C63-B3AD-388D646B75F5}"/>
              </a:ext>
            </a:extLst>
          </p:cNvPr>
          <p:cNvSpPr txBox="1"/>
          <p:nvPr/>
        </p:nvSpPr>
        <p:spPr>
          <a:xfrm>
            <a:off x="179513" y="4109325"/>
            <a:ext cx="217307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1200" b="1" dirty="0" err="1"/>
              <a:t>Laporan</a:t>
            </a:r>
            <a:r>
              <a:rPr lang="en-ID" sz="1200" b="1" dirty="0"/>
              <a:t> </a:t>
            </a:r>
            <a:r>
              <a:rPr lang="en-ID" sz="1200" b="1" dirty="0" err="1"/>
              <a:t>Bulanan</a:t>
            </a:r>
            <a:r>
              <a:rPr lang="en-ID" sz="1200" b="1" dirty="0"/>
              <a:t> </a:t>
            </a:r>
            <a:r>
              <a:rPr lang="en-ID" sz="1200" b="1" dirty="0" err="1"/>
              <a:t>Imunisasi</a:t>
            </a:r>
            <a:endParaRPr lang="id-ID" sz="1200" b="1" dirty="0"/>
          </a:p>
        </p:txBody>
      </p:sp>
      <p:sp>
        <p:nvSpPr>
          <p:cNvPr id="45" name="Freeform 32">
            <a:extLst>
              <a:ext uri="{FF2B5EF4-FFF2-40B4-BE49-F238E27FC236}">
                <a16:creationId xmlns:a16="http://schemas.microsoft.com/office/drawing/2014/main" xmlns="" id="{A96114D1-D71A-48BF-BA4E-001EB27FFD0E}"/>
              </a:ext>
            </a:extLst>
          </p:cNvPr>
          <p:cNvSpPr/>
          <p:nvPr/>
        </p:nvSpPr>
        <p:spPr>
          <a:xfrm>
            <a:off x="6204558" y="1602614"/>
            <a:ext cx="306025" cy="28030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46" name="Freeform 32">
            <a:extLst>
              <a:ext uri="{FF2B5EF4-FFF2-40B4-BE49-F238E27FC236}">
                <a16:creationId xmlns:a16="http://schemas.microsoft.com/office/drawing/2014/main" xmlns="" id="{B82AEA8F-7BE3-42EF-AA2C-C0E05881391B}"/>
              </a:ext>
            </a:extLst>
          </p:cNvPr>
          <p:cNvSpPr/>
          <p:nvPr/>
        </p:nvSpPr>
        <p:spPr>
          <a:xfrm>
            <a:off x="6203236" y="2824130"/>
            <a:ext cx="306025" cy="28030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3B8EE91B-0D6A-4F93-A28A-352E74C2D15C}"/>
              </a:ext>
            </a:extLst>
          </p:cNvPr>
          <p:cNvSpPr/>
          <p:nvPr/>
        </p:nvSpPr>
        <p:spPr>
          <a:xfrm>
            <a:off x="6144433" y="3936200"/>
            <a:ext cx="57606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9" name="Freeform 32">
            <a:extLst>
              <a:ext uri="{FF2B5EF4-FFF2-40B4-BE49-F238E27FC236}">
                <a16:creationId xmlns:a16="http://schemas.microsoft.com/office/drawing/2014/main" xmlns="" id="{209D81A3-3A53-4CB2-86D1-EDE209A0CAC9}"/>
              </a:ext>
            </a:extLst>
          </p:cNvPr>
          <p:cNvSpPr/>
          <p:nvPr/>
        </p:nvSpPr>
        <p:spPr>
          <a:xfrm>
            <a:off x="6287898" y="4057703"/>
            <a:ext cx="306025" cy="28030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50" name="Smiley Face 12">
            <a:extLst>
              <a:ext uri="{FF2B5EF4-FFF2-40B4-BE49-F238E27FC236}">
                <a16:creationId xmlns:a16="http://schemas.microsoft.com/office/drawing/2014/main" xmlns="" id="{46B33BD2-255F-4AF2-88FF-F0C458CA1C94}"/>
              </a:ext>
            </a:extLst>
          </p:cNvPr>
          <p:cNvSpPr/>
          <p:nvPr/>
        </p:nvSpPr>
        <p:spPr>
          <a:xfrm>
            <a:off x="2671199" y="1624799"/>
            <a:ext cx="286790" cy="28679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51" name="Smiley Face 12">
            <a:extLst>
              <a:ext uri="{FF2B5EF4-FFF2-40B4-BE49-F238E27FC236}">
                <a16:creationId xmlns:a16="http://schemas.microsoft.com/office/drawing/2014/main" xmlns="" id="{1B39F3A8-5625-4094-8ABF-FE778707F35F}"/>
              </a:ext>
            </a:extLst>
          </p:cNvPr>
          <p:cNvSpPr/>
          <p:nvPr/>
        </p:nvSpPr>
        <p:spPr>
          <a:xfrm>
            <a:off x="2678125" y="3307015"/>
            <a:ext cx="286790" cy="28679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52" name="Smiley Face 12">
            <a:extLst>
              <a:ext uri="{FF2B5EF4-FFF2-40B4-BE49-F238E27FC236}">
                <a16:creationId xmlns:a16="http://schemas.microsoft.com/office/drawing/2014/main" xmlns="" id="{62DC64E7-EC49-4B53-AABA-7B95CB15A3A2}"/>
              </a:ext>
            </a:extLst>
          </p:cNvPr>
          <p:cNvSpPr/>
          <p:nvPr/>
        </p:nvSpPr>
        <p:spPr>
          <a:xfrm>
            <a:off x="2678125" y="4054462"/>
            <a:ext cx="286790" cy="28679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005967B-2369-4298-AB1A-94C686B673ED}"/>
              </a:ext>
            </a:extLst>
          </p:cNvPr>
          <p:cNvGrpSpPr/>
          <p:nvPr/>
        </p:nvGrpSpPr>
        <p:grpSpPr>
          <a:xfrm>
            <a:off x="7547980" y="27258"/>
            <a:ext cx="1600455" cy="828092"/>
            <a:chOff x="6610168" y="791166"/>
            <a:chExt cx="2012088" cy="1287903"/>
          </a:xfrm>
        </p:grpSpPr>
        <p:pic>
          <p:nvPicPr>
            <p:cNvPr id="29" name="Picture 28" descr="logo satu data.png">
              <a:extLst>
                <a:ext uri="{FF2B5EF4-FFF2-40B4-BE49-F238E27FC236}">
                  <a16:creationId xmlns:a16="http://schemas.microsoft.com/office/drawing/2014/main" xmlns="" id="{D0B3B95C-16F6-494F-869A-8054336E5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8960D96-DA32-44DD-A3BC-85E307916855}"/>
                </a:ext>
              </a:extLst>
            </p:cNvPr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787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17C2C-45A3-4936-81E2-713B23868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id-ID" sz="900" b="1" dirty="0"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9F184CB-D241-459C-969A-5FA42A65C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485970"/>
              </p:ext>
            </p:extLst>
          </p:nvPr>
        </p:nvGraphicFramePr>
        <p:xfrm>
          <a:off x="527564" y="1131590"/>
          <a:ext cx="8004876" cy="374853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92108">
                  <a:extLst>
                    <a:ext uri="{9D8B030D-6E8A-4147-A177-3AD203B41FA5}">
                      <a16:colId xmlns:a16="http://schemas.microsoft.com/office/drawing/2014/main" xmlns="" val="4274337193"/>
                    </a:ext>
                  </a:extLst>
                </a:gridCol>
                <a:gridCol w="5760640">
                  <a:extLst>
                    <a:ext uri="{9D8B030D-6E8A-4147-A177-3AD203B41FA5}">
                      <a16:colId xmlns:a16="http://schemas.microsoft.com/office/drawing/2014/main" xmlns="" val="424557520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156949582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/>
                        <a:t>No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/>
                        <a:t>Nama </a:t>
                      </a:r>
                      <a:r>
                        <a:rPr lang="en-ID" sz="1400" dirty="0" err="1"/>
                        <a:t>Laporan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/>
                        <a:t>Status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885733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/>
                        <a:t>1.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D" sz="1400" dirty="0" err="1"/>
                        <a:t>Laporan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Bulanan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Kesjaor</a:t>
                      </a:r>
                      <a:r>
                        <a:rPr lang="en-ID" sz="1400" dirty="0"/>
                        <a:t> 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d-ID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sym typeface="Symbol" panose="05050102010706020507" pitchFamily="18" charset="2"/>
                        </a:rPr>
                        <a:t>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509394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/>
                        <a:t>2.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D" sz="1400" dirty="0" err="1"/>
                        <a:t>Laporan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Bulanan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Pelayanan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Puskesmas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id-ID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4035534"/>
                  </a:ext>
                </a:extLst>
              </a:tr>
              <a:tr h="42509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/>
                        <a:t>3.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D" sz="1400" dirty="0" err="1"/>
                        <a:t>Laporan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Bulanan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Kesakitan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Umum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sym typeface="Symbol" panose="05050102010706020507" pitchFamily="18" charset="2"/>
                        </a:rPr>
                        <a:t>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52106812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/>
                        <a:t>4.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D" sz="1400" dirty="0" err="1"/>
                        <a:t>Laporan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Bulanan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Kesakitan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Berdasarkan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Gejala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Penyebab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Penyakit</a:t>
                      </a:r>
                      <a:r>
                        <a:rPr lang="en-ID" sz="1400" dirty="0"/>
                        <a:t>   </a:t>
                      </a:r>
                      <a:r>
                        <a:rPr lang="en-ID" sz="1400" dirty="0" err="1"/>
                        <a:t>atau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Kondisi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Pasien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id-ID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798431001"/>
                  </a:ext>
                </a:extLst>
              </a:tr>
              <a:tr h="42509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/>
                        <a:t>5.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D" sz="1400" dirty="0" err="1"/>
                        <a:t>Laporan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Bulanan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Kesehatan</a:t>
                      </a:r>
                      <a:r>
                        <a:rPr lang="en-ID" sz="1400" dirty="0"/>
                        <a:t> Gigi dan </a:t>
                      </a:r>
                      <a:r>
                        <a:rPr lang="en-ID" sz="1400" dirty="0" err="1"/>
                        <a:t>Mulut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d-ID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sym typeface="Symbol" panose="05050102010706020507" pitchFamily="18" charset="2"/>
                        </a:rPr>
                        <a:t>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7085294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/>
                        <a:t>6.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D" sz="1400" dirty="0" err="1"/>
                        <a:t>Laporan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Bulanan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Kesakitan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Terbanyak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d-ID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sym typeface="Symbol" panose="05050102010706020507" pitchFamily="18" charset="2"/>
                        </a:rPr>
                        <a:t>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890179201"/>
                  </a:ext>
                </a:extLst>
              </a:tr>
              <a:tr h="42509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/>
                        <a:t>7.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D" sz="1400" dirty="0" err="1"/>
                        <a:t>Laporan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Bulanan</a:t>
                      </a:r>
                      <a:r>
                        <a:rPr lang="en-ID" sz="1400" dirty="0"/>
                        <a:t> Data </a:t>
                      </a:r>
                      <a:r>
                        <a:rPr lang="en-ID" sz="1400" dirty="0" err="1"/>
                        <a:t>Kematian</a:t>
                      </a:r>
                      <a:r>
                        <a:rPr lang="en-ID" sz="1400" dirty="0"/>
                        <a:t> Di </a:t>
                      </a:r>
                      <a:r>
                        <a:rPr lang="en-ID" sz="1400" dirty="0" err="1"/>
                        <a:t>Puskesmas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id-ID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7823636"/>
                  </a:ext>
                </a:extLst>
              </a:tr>
              <a:tr h="42509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/>
                        <a:t>8.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D" sz="1400" dirty="0" err="1"/>
                        <a:t>Laporan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Bulanan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Pemakaian</a:t>
                      </a:r>
                      <a:r>
                        <a:rPr lang="en-ID" sz="1400" dirty="0"/>
                        <a:t> dan LPO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id-ID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696110045"/>
                  </a:ext>
                </a:extLst>
              </a:tr>
              <a:tr h="42509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/>
                        <a:t>9. 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D" sz="1400" dirty="0" err="1"/>
                        <a:t>Laporan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Tahunan</a:t>
                      </a:r>
                      <a:r>
                        <a:rPr lang="en-ID" sz="1400" dirty="0"/>
                        <a:t> Program</a:t>
                      </a:r>
                      <a:endParaRPr lang="id-ID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id-ID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33590634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53FB9C-4CD0-49AE-B305-E9E640A082E1}"/>
              </a:ext>
            </a:extLst>
          </p:cNvPr>
          <p:cNvSpPr txBox="1"/>
          <p:nvPr/>
        </p:nvSpPr>
        <p:spPr>
          <a:xfrm>
            <a:off x="439642" y="692053"/>
            <a:ext cx="3668618" cy="271463"/>
          </a:xfrm>
          <a:prstGeom prst="rect">
            <a:avLst/>
          </a:prstGeom>
        </p:spPr>
        <p:txBody>
          <a:bodyPr vert="horz" wrap="square" lIns="68580" tIns="34290" rIns="68580" bIns="34290" rtlCol="0">
            <a:noAutofit/>
          </a:bodyPr>
          <a:lstStyle/>
          <a:p>
            <a:pPr>
              <a:lnSpc>
                <a:spcPts val="1350"/>
              </a:lnSpc>
              <a:spcAft>
                <a:spcPts val="450"/>
              </a:spcAft>
            </a:pPr>
            <a:r>
              <a:rPr lang="en-ID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B. LAPORAN UKMP</a:t>
            </a:r>
            <a:endParaRPr lang="id-ID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E166CE-4704-416C-8C31-8CA84DF51A0B}"/>
              </a:ext>
            </a:extLst>
          </p:cNvPr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547A181-4802-49E8-A200-6608A7860B3D}"/>
              </a:ext>
            </a:extLst>
          </p:cNvPr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7" name="Picture 6" descr="logo satu data.png">
              <a:extLst>
                <a:ext uri="{FF2B5EF4-FFF2-40B4-BE49-F238E27FC236}">
                  <a16:creationId xmlns:a16="http://schemas.microsoft.com/office/drawing/2014/main" xmlns="" id="{2FEBF22B-B9B8-46F5-982B-BD2FFE108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D840D8E-DA4D-4AA4-A0CA-6791B64BF378}"/>
                </a:ext>
              </a:extLst>
            </p:cNvPr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5430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73528"/>
            <a:ext cx="6172200" cy="489701"/>
          </a:xfrm>
        </p:spPr>
        <p:txBody>
          <a:bodyPr>
            <a:noAutofit/>
          </a:bodyPr>
          <a:lstStyle/>
          <a:p>
            <a:r>
              <a:rPr lang="en-US" sz="2100" dirty="0" err="1">
                <a:latin typeface="Cambria" pitchFamily="18" charset="0"/>
                <a:ea typeface="Cambria" pitchFamily="18" charset="0"/>
              </a:rPr>
              <a:t>SIKDA</a:t>
            </a:r>
            <a:r>
              <a:rPr lang="en-US" sz="2100" baseline="30000" dirty="0" err="1">
                <a:latin typeface="Cambria" pitchFamily="18" charset="0"/>
                <a:ea typeface="Cambria" pitchFamily="18" charset="0"/>
              </a:rPr>
              <a:t>Generik</a:t>
            </a:r>
            <a:r>
              <a:rPr lang="en-ID" sz="2100" dirty="0">
                <a:latin typeface="Cambria" pitchFamily="18" charset="0"/>
                <a:ea typeface="Cambria" pitchFamily="18" charset="0"/>
              </a:rPr>
              <a:t>  Mobile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43000" y="3813888"/>
            <a:ext cx="6858000" cy="108012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11"/>
          <p:cNvGrpSpPr/>
          <p:nvPr/>
        </p:nvGrpSpPr>
        <p:grpSpPr>
          <a:xfrm>
            <a:off x="6894258" y="87474"/>
            <a:ext cx="1080120" cy="611654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xmlns="" id="{F93574B7-1B6E-4F2B-9F6A-0990138C4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76" y="1283612"/>
            <a:ext cx="1697236" cy="28287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9255098-6704-489B-A810-5C36CF301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1275606"/>
            <a:ext cx="1697235" cy="2828725"/>
          </a:xfrm>
          <a:prstGeom prst="rect">
            <a:avLst/>
          </a:prstGeom>
        </p:spPr>
      </p:pic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xmlns="" id="{DA5799C7-C4C7-4D57-8985-B2649735916A}"/>
              </a:ext>
            </a:extLst>
          </p:cNvPr>
          <p:cNvSpPr txBox="1">
            <a:spLocks/>
          </p:cNvSpPr>
          <p:nvPr/>
        </p:nvSpPr>
        <p:spPr>
          <a:xfrm>
            <a:off x="1485900" y="1283613"/>
            <a:ext cx="2677101" cy="2828725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err="1">
                <a:latin typeface="Cambria" pitchFamily="18" charset="0"/>
                <a:ea typeface="Cambria" pitchFamily="18" charset="0"/>
              </a:rPr>
              <a:t>Sikda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Mobile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diperuntukan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untuk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penginputan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kegiatan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luar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Gedung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puskesmas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. Data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diinputkan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melalui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Aplikasi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Android Mobile</a:t>
            </a:r>
          </a:p>
          <a:p>
            <a:pPr marL="0" indent="0">
              <a:buNone/>
            </a:pPr>
            <a:endParaRPr lang="en-US" sz="1200" b="1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en-US" sz="1200" b="1" dirty="0" err="1">
                <a:latin typeface="Cambria" pitchFamily="18" charset="0"/>
                <a:ea typeface="Cambria" pitchFamily="18" charset="0"/>
              </a:rPr>
              <a:t>Laporan</a:t>
            </a:r>
            <a:r>
              <a:rPr lang="en-US" sz="1200" b="1" dirty="0">
                <a:latin typeface="Cambria" pitchFamily="18" charset="0"/>
                <a:ea typeface="Cambria" pitchFamily="18" charset="0"/>
              </a:rPr>
              <a:t> UKME</a:t>
            </a:r>
          </a:p>
          <a:p>
            <a:pPr>
              <a:buAutoNum type="arabicPeriod"/>
            </a:pPr>
            <a:r>
              <a:rPr lang="en-US" sz="1200" dirty="0" err="1">
                <a:latin typeface="Cambria" pitchFamily="18" charset="0"/>
                <a:ea typeface="Cambria" pitchFamily="18" charset="0"/>
              </a:rPr>
              <a:t>Kesehatan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Lingkungan</a:t>
            </a:r>
            <a:endParaRPr lang="en-US" sz="1200" dirty="0">
              <a:latin typeface="Cambria" pitchFamily="18" charset="0"/>
              <a:ea typeface="Cambria" pitchFamily="18" charset="0"/>
            </a:endParaRPr>
          </a:p>
          <a:p>
            <a:pPr>
              <a:buAutoNum type="arabicPeriod"/>
            </a:pPr>
            <a:r>
              <a:rPr lang="en-US" sz="1200" dirty="0" err="1">
                <a:latin typeface="Cambria" pitchFamily="18" charset="0"/>
                <a:ea typeface="Cambria" pitchFamily="18" charset="0"/>
              </a:rPr>
              <a:t>Pengendalian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Penyakit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Menular</a:t>
            </a:r>
            <a:endParaRPr lang="en-US" sz="1200" dirty="0">
              <a:latin typeface="Cambria" pitchFamily="18" charset="0"/>
              <a:ea typeface="Cambria" pitchFamily="18" charset="0"/>
            </a:endParaRPr>
          </a:p>
          <a:p>
            <a:pPr>
              <a:buAutoNum type="arabicPeriod"/>
            </a:pPr>
            <a:r>
              <a:rPr lang="en-US" sz="1200" dirty="0" err="1">
                <a:latin typeface="Cambria" pitchFamily="18" charset="0"/>
                <a:ea typeface="Cambria" pitchFamily="18" charset="0"/>
              </a:rPr>
              <a:t>Pengendalian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Tidak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Menular</a:t>
            </a:r>
            <a:endParaRPr lang="en-US" sz="1200" dirty="0">
              <a:latin typeface="Cambria" pitchFamily="18" charset="0"/>
              <a:ea typeface="Cambria" pitchFamily="18" charset="0"/>
            </a:endParaRPr>
          </a:p>
          <a:p>
            <a:pPr>
              <a:buAutoNum type="arabicPeriod"/>
            </a:pPr>
            <a:r>
              <a:rPr lang="en-US" sz="1200" dirty="0" err="1">
                <a:latin typeface="Cambria" pitchFamily="18" charset="0"/>
                <a:ea typeface="Cambria" pitchFamily="18" charset="0"/>
              </a:rPr>
              <a:t>Perawatan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Kesehatan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Masyarakat</a:t>
            </a:r>
          </a:p>
          <a:p>
            <a:pPr>
              <a:buAutoNum type="arabicPeriod"/>
            </a:pPr>
            <a:endParaRPr lang="en-US" sz="1200" dirty="0">
              <a:latin typeface="Cambria" pitchFamily="18" charset="0"/>
              <a:ea typeface="Cambria" pitchFamily="18" charset="0"/>
            </a:endParaRPr>
          </a:p>
          <a:p>
            <a:pPr marL="0" indent="0">
              <a:buNone/>
            </a:pPr>
            <a:r>
              <a:rPr lang="en-US" sz="1200" b="1" dirty="0" err="1">
                <a:latin typeface="Cambria" pitchFamily="18" charset="0"/>
                <a:ea typeface="Cambria" pitchFamily="18" charset="0"/>
              </a:rPr>
              <a:t>Laporan</a:t>
            </a:r>
            <a:r>
              <a:rPr lang="en-US" sz="1200" b="1" dirty="0">
                <a:latin typeface="Cambria" pitchFamily="18" charset="0"/>
                <a:ea typeface="Cambria" pitchFamily="18" charset="0"/>
              </a:rPr>
              <a:t> UKMP</a:t>
            </a:r>
          </a:p>
          <a:p>
            <a:pPr marL="0" indent="0">
              <a:buNone/>
            </a:pPr>
            <a:r>
              <a:rPr lang="en-ID" sz="1200" dirty="0" err="1">
                <a:latin typeface="Cambria" pitchFamily="18" charset="0"/>
                <a:ea typeface="Cambria" pitchFamily="18" charset="0"/>
              </a:rPr>
              <a:t>Kesehatan</a:t>
            </a:r>
            <a:r>
              <a:rPr lang="en-ID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ID" sz="1200" dirty="0" err="1">
                <a:latin typeface="Cambria" pitchFamily="18" charset="0"/>
                <a:ea typeface="Cambria" pitchFamily="18" charset="0"/>
              </a:rPr>
              <a:t>Kerja</a:t>
            </a:r>
            <a:r>
              <a:rPr lang="en-ID" sz="12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ID" sz="1200" dirty="0" err="1">
                <a:latin typeface="Cambria" pitchFamily="18" charset="0"/>
                <a:ea typeface="Cambria" pitchFamily="18" charset="0"/>
              </a:rPr>
              <a:t>Olah</a:t>
            </a:r>
            <a:r>
              <a:rPr lang="en-ID" sz="1200" dirty="0">
                <a:latin typeface="Cambria" pitchFamily="18" charset="0"/>
                <a:ea typeface="Cambria" pitchFamily="18" charset="0"/>
              </a:rPr>
              <a:t> Raga, </a:t>
            </a:r>
            <a:r>
              <a:rPr lang="en-ID" sz="1200" dirty="0" err="1">
                <a:latin typeface="Cambria" pitchFamily="18" charset="0"/>
                <a:ea typeface="Cambria" pitchFamily="18" charset="0"/>
              </a:rPr>
              <a:t>Tradisional</a:t>
            </a:r>
            <a:r>
              <a:rPr lang="en-ID" sz="1200" dirty="0">
                <a:latin typeface="Cambria" pitchFamily="18" charset="0"/>
                <a:ea typeface="Cambria" pitchFamily="18" charset="0"/>
              </a:rPr>
              <a:t>, dan </a:t>
            </a:r>
            <a:r>
              <a:rPr lang="en-ID" sz="1200" dirty="0" err="1">
                <a:latin typeface="Cambria" pitchFamily="18" charset="0"/>
                <a:ea typeface="Cambria" pitchFamily="18" charset="0"/>
              </a:rPr>
              <a:t>Komplementer</a:t>
            </a:r>
            <a:endParaRPr lang="en-US" sz="12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70BF77A-439F-4B32-BFFD-78D1BC13C2D7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21660808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73528"/>
            <a:ext cx="6172200" cy="489701"/>
          </a:xfrm>
        </p:spPr>
        <p:txBody>
          <a:bodyPr>
            <a:noAutofit/>
          </a:bodyPr>
          <a:lstStyle/>
          <a:p>
            <a:r>
              <a:rPr lang="en-ID" sz="2400" dirty="0">
                <a:latin typeface="Cambria" pitchFamily="18" charset="0"/>
                <a:ea typeface="Cambria" pitchFamily="18" charset="0"/>
              </a:rPr>
              <a:t> I-</a:t>
            </a:r>
            <a:r>
              <a:rPr lang="en-ID" sz="2400" dirty="0" err="1">
                <a:latin typeface="Cambria" pitchFamily="18" charset="0"/>
                <a:ea typeface="Cambria" pitchFamily="18" charset="0"/>
              </a:rPr>
              <a:t>HeFF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11"/>
          <p:cNvGrpSpPr/>
          <p:nvPr/>
        </p:nvGrpSpPr>
        <p:grpSpPr>
          <a:xfrm>
            <a:off x="6894258" y="87474"/>
            <a:ext cx="1080120" cy="611654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xmlns="" id="{8DDEBFF2-9698-4693-9D2E-A3D90C0E4EF9}"/>
              </a:ext>
            </a:extLst>
          </p:cNvPr>
          <p:cNvSpPr txBox="1">
            <a:spLocks/>
          </p:cNvSpPr>
          <p:nvPr/>
        </p:nvSpPr>
        <p:spPr>
          <a:xfrm>
            <a:off x="755576" y="1134628"/>
            <a:ext cx="3008932" cy="14371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171450" indent="-171450" defTabSz="685800" latinLnBrk="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Cambria" pitchFamily="18" charset="0"/>
                <a:ea typeface="Cambria" pitchFamily="18" charset="0"/>
              </a:rPr>
              <a:t>Indonesia Health Facility Finder (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i-HeFF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)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adalah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aplikasi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untuk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menemukan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fasilitas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kesehatan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di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sekitar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kita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dg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memperkirakan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jarak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dan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rute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ke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fasilitas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kesehatan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tsb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marL="171450" indent="-171450" defTabSz="685800" latinLnBrk="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Cambria" pitchFamily="18" charset="0"/>
                <a:ea typeface="Cambria" pitchFamily="18" charset="0"/>
              </a:rPr>
              <a:t>Terintegrasi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dg SIRANAP dan SI-SDMK</a:t>
            </a:r>
          </a:p>
          <a:p>
            <a:pPr marL="171450" indent="-171450" defTabSz="685800" latinLnBrk="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Cambria" pitchFamily="18" charset="0"/>
                <a:ea typeface="Cambria" pitchFamily="18" charset="0"/>
              </a:rPr>
              <a:t>Dpt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diunduh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di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GooglePlay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/play store</a:t>
            </a:r>
          </a:p>
          <a:p>
            <a:pPr defTabSz="685800" latinLnBrk="0">
              <a:defRPr/>
            </a:pPr>
            <a:endParaRPr lang="en-US" sz="1200" b="1" dirty="0">
              <a:latin typeface="Cambria" pitchFamily="18" charset="0"/>
              <a:ea typeface="Cambria" pitchFamily="18" charset="0"/>
            </a:endParaRPr>
          </a:p>
          <a:p>
            <a:pPr defTabSz="685800" latinLnBrk="0">
              <a:defRPr/>
            </a:pPr>
            <a:r>
              <a:rPr lang="en-US" sz="1200" b="1" dirty="0" err="1">
                <a:latin typeface="Cambria" pitchFamily="18" charset="0"/>
                <a:ea typeface="Cambria" pitchFamily="18" charset="0"/>
              </a:rPr>
              <a:t>Fasilitas</a:t>
            </a:r>
            <a:r>
              <a:rPr lang="en-US" sz="12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b="1" dirty="0" err="1">
                <a:latin typeface="Cambria" pitchFamily="18" charset="0"/>
                <a:ea typeface="Cambria" pitchFamily="18" charset="0"/>
              </a:rPr>
              <a:t>Kesehatan</a:t>
            </a:r>
            <a:endParaRPr lang="en-US" sz="1200" b="1" dirty="0">
              <a:latin typeface="Cambria" pitchFamily="18" charset="0"/>
              <a:ea typeface="Cambria" pitchFamily="18" charset="0"/>
            </a:endParaRPr>
          </a:p>
          <a:p>
            <a:pPr marL="257175" indent="-257175" defTabSz="685800" latinLnBrk="0">
              <a:buFont typeface="Arial" pitchFamily="34" charset="0"/>
              <a:buChar char="•"/>
              <a:defRPr/>
            </a:pPr>
            <a:r>
              <a:rPr lang="en-US" sz="1200" dirty="0" err="1">
                <a:latin typeface="Cambria" pitchFamily="18" charset="0"/>
                <a:ea typeface="Cambria" pitchFamily="18" charset="0"/>
              </a:rPr>
              <a:t>Puskesmas</a:t>
            </a:r>
            <a:endParaRPr lang="en-US" sz="1200" dirty="0">
              <a:latin typeface="Cambria" pitchFamily="18" charset="0"/>
              <a:ea typeface="Cambria" pitchFamily="18" charset="0"/>
            </a:endParaRPr>
          </a:p>
          <a:p>
            <a:pPr marL="257175" indent="-257175" defTabSz="685800" latinLnBrk="0">
              <a:buFont typeface="Arial" pitchFamily="34" charset="0"/>
              <a:buChar char="•"/>
              <a:defRPr/>
            </a:pPr>
            <a:r>
              <a:rPr lang="en-US" sz="1200" dirty="0" err="1">
                <a:latin typeface="Cambria" pitchFamily="18" charset="0"/>
                <a:ea typeface="Cambria" pitchFamily="18" charset="0"/>
              </a:rPr>
              <a:t>Apotek</a:t>
            </a:r>
            <a:endParaRPr lang="en-US" sz="1200" dirty="0">
              <a:latin typeface="Cambria" pitchFamily="18" charset="0"/>
              <a:ea typeface="Cambria" pitchFamily="18" charset="0"/>
            </a:endParaRPr>
          </a:p>
          <a:p>
            <a:pPr marL="257175" indent="-257175" defTabSz="685800" latinLnBrk="0">
              <a:buFont typeface="Arial" pitchFamily="34" charset="0"/>
              <a:buChar char="•"/>
              <a:defRPr/>
            </a:pPr>
            <a:r>
              <a:rPr lang="en-US" sz="1200" dirty="0" err="1">
                <a:latin typeface="Cambria" pitchFamily="18" charset="0"/>
                <a:ea typeface="Cambria" pitchFamily="18" charset="0"/>
              </a:rPr>
              <a:t>Rumah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Sakit</a:t>
            </a:r>
            <a:endParaRPr lang="en-US" sz="1200" dirty="0">
              <a:latin typeface="Cambria" pitchFamily="18" charset="0"/>
              <a:ea typeface="Cambria" pitchFamily="18" charset="0"/>
            </a:endParaRPr>
          </a:p>
          <a:p>
            <a:pPr marL="257175" indent="-257175" defTabSz="685800" latinLnBrk="0">
              <a:buFont typeface="Arial" pitchFamily="34" charset="0"/>
              <a:buChar char="•"/>
              <a:defRPr/>
            </a:pPr>
            <a:r>
              <a:rPr lang="en-US" sz="1200" dirty="0" err="1">
                <a:latin typeface="Cambria" pitchFamily="18" charset="0"/>
                <a:ea typeface="Cambria" pitchFamily="18" charset="0"/>
              </a:rPr>
              <a:t>Pendaftaran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Kunjungan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Pasien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 SIKDA (</a:t>
            </a:r>
            <a:r>
              <a:rPr lang="en-US" sz="1200" dirty="0" err="1">
                <a:latin typeface="Cambria" pitchFamily="18" charset="0"/>
                <a:ea typeface="Cambria" pitchFamily="18" charset="0"/>
              </a:rPr>
              <a:t>pengembangan</a:t>
            </a:r>
            <a:r>
              <a:rPr lang="en-US" sz="1200" dirty="0">
                <a:latin typeface="Cambria" pitchFamily="18" charset="0"/>
                <a:ea typeface="Cambria" pitchFamily="18" charset="0"/>
              </a:rPr>
              <a:t>)</a:t>
            </a:r>
            <a:endParaRPr lang="en-ID" sz="1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492A7F3-3787-4097-93D4-BD448D48A6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249" r="1986"/>
          <a:stretch/>
        </p:blipFill>
        <p:spPr>
          <a:xfrm>
            <a:off x="3869937" y="1281695"/>
            <a:ext cx="3751615" cy="26967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449FD26-A35A-415E-8824-EDCFF2BEF77D}"/>
              </a:ext>
            </a:extLst>
          </p:cNvPr>
          <p:cNvGrpSpPr/>
          <p:nvPr/>
        </p:nvGrpSpPr>
        <p:grpSpPr>
          <a:xfrm>
            <a:off x="1628280" y="3705877"/>
            <a:ext cx="2214399" cy="1125125"/>
            <a:chOff x="1600716" y="1628799"/>
            <a:chExt cx="6139635" cy="4156856"/>
          </a:xfrm>
        </p:grpSpPr>
        <p:pic>
          <p:nvPicPr>
            <p:cNvPr id="17" name="Picture 2" descr="Image result for satellite icon">
              <a:extLst>
                <a:ext uri="{FF2B5EF4-FFF2-40B4-BE49-F238E27FC236}">
                  <a16:creationId xmlns:a16="http://schemas.microsoft.com/office/drawing/2014/main" xmlns="" id="{1F6FE0C2-6DBB-4D9B-B410-8C0444BCC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6516216" y="1628799"/>
              <a:ext cx="1224136" cy="1224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Image result for android gadget icon">
              <a:extLst>
                <a:ext uri="{FF2B5EF4-FFF2-40B4-BE49-F238E27FC236}">
                  <a16:creationId xmlns:a16="http://schemas.microsoft.com/office/drawing/2014/main" xmlns="" id="{20D39FA0-B955-448E-BBF6-1A63AB13A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9214" y="4093809"/>
              <a:ext cx="612068" cy="612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base transceiver station icon">
              <a:extLst>
                <a:ext uri="{FF2B5EF4-FFF2-40B4-BE49-F238E27FC236}">
                  <a16:creationId xmlns:a16="http://schemas.microsoft.com/office/drawing/2014/main" xmlns="" id="{F46A61F3-BB19-4DE8-9F32-C794F4AA8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716" y="2562229"/>
              <a:ext cx="1232247" cy="1391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Image result for location icon">
              <a:extLst>
                <a:ext uri="{FF2B5EF4-FFF2-40B4-BE49-F238E27FC236}">
                  <a16:creationId xmlns:a16="http://schemas.microsoft.com/office/drawing/2014/main" xmlns="" id="{96F6BE02-5E7D-414C-B890-D18FBD673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535" y="4941168"/>
              <a:ext cx="844487" cy="8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C1AFE237-F154-47D2-864C-68066091AE49}"/>
                </a:ext>
              </a:extLst>
            </p:cNvPr>
            <p:cNvCxnSpPr>
              <a:cxnSpLocks/>
              <a:stCxn id="18" idx="1"/>
              <a:endCxn id="19" idx="3"/>
            </p:cNvCxnSpPr>
            <p:nvPr/>
          </p:nvCxnSpPr>
          <p:spPr>
            <a:xfrm flipH="1" flipV="1">
              <a:off x="2832963" y="3257965"/>
              <a:ext cx="1646251" cy="1141878"/>
            </a:xfrm>
            <a:prstGeom prst="line">
              <a:avLst/>
            </a:prstGeom>
            <a:ln w="12700"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01F30C2E-FD3A-4A17-B0C1-E234A892C372}"/>
                </a:ext>
              </a:extLst>
            </p:cNvPr>
            <p:cNvCxnSpPr>
              <a:stCxn id="18" idx="3"/>
              <a:endCxn id="17" idx="0"/>
            </p:cNvCxnSpPr>
            <p:nvPr/>
          </p:nvCxnSpPr>
          <p:spPr>
            <a:xfrm flipV="1">
              <a:off x="5091282" y="2240868"/>
              <a:ext cx="1424934" cy="2158975"/>
            </a:xfrm>
            <a:prstGeom prst="line">
              <a:avLst/>
            </a:prstGeom>
            <a:ln w="12700"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25CF4014-97DE-430F-9A09-7A3D96C042DB}"/>
                </a:ext>
              </a:extLst>
            </p:cNvPr>
            <p:cNvCxnSpPr>
              <a:stCxn id="17" idx="3"/>
              <a:endCxn id="20" idx="0"/>
            </p:cNvCxnSpPr>
            <p:nvPr/>
          </p:nvCxnSpPr>
          <p:spPr>
            <a:xfrm flipH="1">
              <a:off x="4777779" y="2852936"/>
              <a:ext cx="2350505" cy="2088232"/>
            </a:xfrm>
            <a:prstGeom prst="line">
              <a:avLst/>
            </a:prstGeom>
            <a:ln w="12700"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2442AC62-7F3F-4780-B4AE-6CCA1F70140F}"/>
                </a:ext>
              </a:extLst>
            </p:cNvPr>
            <p:cNvCxnSpPr>
              <a:stCxn id="18" idx="2"/>
              <a:endCxn id="20" idx="0"/>
            </p:cNvCxnSpPr>
            <p:nvPr/>
          </p:nvCxnSpPr>
          <p:spPr>
            <a:xfrm flipH="1">
              <a:off x="4777779" y="4705877"/>
              <a:ext cx="7469" cy="235291"/>
            </a:xfrm>
            <a:prstGeom prst="line">
              <a:avLst/>
            </a:prstGeom>
            <a:ln w="12700"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39A0BF8-0318-4A1E-9E3E-1CECF2983B44}"/>
                </a:ext>
              </a:extLst>
            </p:cNvPr>
            <p:cNvSpPr txBox="1"/>
            <p:nvPr/>
          </p:nvSpPr>
          <p:spPr>
            <a:xfrm>
              <a:off x="4001108" y="3233777"/>
              <a:ext cx="1716459" cy="1108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/>
                <a:t>iHeFF</a:t>
              </a:r>
              <a:endParaRPr lang="en-US" sz="135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2C08338-8BC3-408C-AFC3-09B338E30A65}"/>
                </a:ext>
              </a:extLst>
            </p:cNvPr>
            <p:cNvSpPr txBox="1"/>
            <p:nvPr/>
          </p:nvSpPr>
          <p:spPr>
            <a:xfrm>
              <a:off x="5257324" y="1732938"/>
              <a:ext cx="1387568" cy="1108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GPS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AEBB51C-39E5-4A85-933C-446AFDEE51DF}"/>
                </a:ext>
              </a:extLst>
            </p:cNvPr>
            <p:cNvSpPr txBox="1"/>
            <p:nvPr/>
          </p:nvSpPr>
          <p:spPr>
            <a:xfrm>
              <a:off x="1711456" y="3853050"/>
              <a:ext cx="1288722" cy="1108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BTS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063CDE1-74B8-4918-AB9D-8C178E433CF9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88F5FBC1-A451-4D34-A08F-05CA344D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64" y="387088"/>
            <a:ext cx="7772400" cy="456470"/>
          </a:xfrm>
        </p:spPr>
        <p:txBody>
          <a:bodyPr/>
          <a:lstStyle/>
          <a:p>
            <a:r>
              <a:rPr lang="en-ID" sz="1600" dirty="0" err="1"/>
              <a:t>Ekosistem</a:t>
            </a:r>
            <a:r>
              <a:rPr lang="en-ID" sz="1600" dirty="0"/>
              <a:t> </a:t>
            </a:r>
            <a:r>
              <a:rPr lang="en-ID" sz="1600" dirty="0" err="1"/>
              <a:t>kesehatan</a:t>
            </a:r>
            <a:r>
              <a:rPr lang="en-ID" sz="1600" dirty="0"/>
              <a:t>: </a:t>
            </a:r>
            <a:br>
              <a:rPr lang="en-ID" sz="1600" dirty="0"/>
            </a:br>
            <a:r>
              <a:rPr lang="en-ID" sz="1600" dirty="0" err="1"/>
              <a:t>sangat</a:t>
            </a:r>
            <a:r>
              <a:rPr lang="en-ID" sz="1600" dirty="0"/>
              <a:t> </a:t>
            </a:r>
            <a:r>
              <a:rPr lang="en-ID" sz="1600" dirty="0" err="1"/>
              <a:t>kompleks</a:t>
            </a:r>
            <a:r>
              <a:rPr lang="en-ID" sz="1600" dirty="0"/>
              <a:t> &amp; </a:t>
            </a:r>
            <a:r>
              <a:rPr lang="en-ID" sz="1600" dirty="0" err="1"/>
              <a:t>masih</a:t>
            </a:r>
            <a:r>
              <a:rPr lang="en-ID" sz="1600" dirty="0"/>
              <a:t> </a:t>
            </a:r>
            <a:r>
              <a:rPr lang="en-ID" sz="1600" dirty="0" err="1"/>
              <a:t>parsial</a:t>
            </a:r>
            <a:endParaRPr lang="id-ID" sz="1600" dirty="0"/>
          </a:p>
        </p:txBody>
      </p:sp>
      <p:sp>
        <p:nvSpPr>
          <p:cNvPr id="20" name="Shape 432">
            <a:extLst>
              <a:ext uri="{FF2B5EF4-FFF2-40B4-BE49-F238E27FC236}">
                <a16:creationId xmlns:a16="http://schemas.microsoft.com/office/drawing/2014/main" xmlns="" id="{9573C12F-D254-4310-8DEB-17FEFC74288F}"/>
              </a:ext>
            </a:extLst>
          </p:cNvPr>
          <p:cNvSpPr/>
          <p:nvPr/>
        </p:nvSpPr>
        <p:spPr>
          <a:xfrm>
            <a:off x="4499992" y="1245260"/>
            <a:ext cx="4526782" cy="3054682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38099" rIns="38099">
            <a:spAutoFit/>
          </a:bodyPr>
          <a:lstStyle/>
          <a:p>
            <a:pPr marL="238115" indent="-238115">
              <a:buSzPct val="100000"/>
              <a:buFont typeface="Arial"/>
              <a:buChar char="•"/>
              <a:defRPr sz="2000" b="1">
                <a:solidFill>
                  <a:srgbClr val="002060"/>
                </a:solidFill>
              </a:defRPr>
            </a:pPr>
            <a:r>
              <a:rPr sz="1750" b="1" dirty="0">
                <a:solidFill>
                  <a:srgbClr val="002060"/>
                </a:solidFill>
              </a:rPr>
              <a:t>Implementasi silo-silo (terfragmentasi)</a:t>
            </a:r>
          </a:p>
          <a:p>
            <a:pPr marL="238115" indent="-238115">
              <a:buSzPct val="100000"/>
              <a:buFont typeface="Arial"/>
              <a:buChar char="•"/>
              <a:defRPr sz="2000" b="1">
                <a:solidFill>
                  <a:srgbClr val="002060"/>
                </a:solidFill>
              </a:defRPr>
            </a:pPr>
            <a:r>
              <a:rPr sz="1750" b="1" dirty="0">
                <a:solidFill>
                  <a:srgbClr val="002060"/>
                </a:solidFill>
              </a:rPr>
              <a:t>Tidak terstandar</a:t>
            </a:r>
            <a:r>
              <a:rPr lang="en-US" sz="1750" b="1" dirty="0">
                <a:solidFill>
                  <a:srgbClr val="002060"/>
                </a:solidFill>
              </a:rPr>
              <a:t>d</a:t>
            </a:r>
            <a:r>
              <a:rPr sz="1750" b="1" dirty="0">
                <a:solidFill>
                  <a:srgbClr val="002060"/>
                </a:solidFill>
              </a:rPr>
              <a:t>isasi:</a:t>
            </a:r>
          </a:p>
          <a:p>
            <a:pPr marL="619100" lvl="1" indent="-238115">
              <a:buSzPct val="100000"/>
              <a:buFont typeface="Arial"/>
              <a:buChar char="•"/>
              <a:defRPr>
                <a:solidFill>
                  <a:srgbClr val="002060"/>
                </a:solidFill>
              </a:defRPr>
            </a:pPr>
            <a:r>
              <a:rPr sz="1750" dirty="0">
                <a:solidFill>
                  <a:srgbClr val="002060"/>
                </a:solidFill>
              </a:rPr>
              <a:t>Interoperabilitas, sulit dikembangkan</a:t>
            </a:r>
          </a:p>
          <a:p>
            <a:pPr marL="619100" lvl="1" indent="-238115">
              <a:buSzPct val="100000"/>
              <a:buFont typeface="Arial"/>
              <a:buChar char="•"/>
              <a:defRPr>
                <a:solidFill>
                  <a:srgbClr val="002060"/>
                </a:solidFill>
              </a:defRPr>
            </a:pPr>
            <a:r>
              <a:rPr sz="1750" dirty="0">
                <a:solidFill>
                  <a:srgbClr val="002060"/>
                </a:solidFill>
              </a:rPr>
              <a:t>Konsolidasi data sulit dilakukan (multi format dan standar)</a:t>
            </a:r>
          </a:p>
          <a:p>
            <a:pPr marL="238115" indent="-238115">
              <a:buSzPct val="100000"/>
              <a:buFont typeface="Arial"/>
              <a:buChar char="•"/>
              <a:defRPr sz="2000" b="1">
                <a:solidFill>
                  <a:srgbClr val="002060"/>
                </a:solidFill>
              </a:defRPr>
            </a:pPr>
            <a:r>
              <a:rPr sz="1750" b="1" dirty="0">
                <a:solidFill>
                  <a:srgbClr val="002060"/>
                </a:solidFill>
              </a:rPr>
              <a:t>Kelengkapan data lemah </a:t>
            </a:r>
          </a:p>
          <a:p>
            <a:pPr marL="238115" indent="-238115">
              <a:buSzPct val="100000"/>
              <a:buFont typeface="Arial"/>
              <a:buChar char="•"/>
              <a:defRPr sz="2000" b="1">
                <a:solidFill>
                  <a:srgbClr val="002060"/>
                </a:solidFill>
              </a:defRPr>
            </a:pPr>
            <a:r>
              <a:rPr sz="1750" b="1" dirty="0">
                <a:solidFill>
                  <a:srgbClr val="002060"/>
                </a:solidFill>
              </a:rPr>
              <a:t>Akses informasi publik terbatas:  </a:t>
            </a:r>
            <a:endParaRPr lang="en-ID" sz="1750" b="1" dirty="0">
              <a:solidFill>
                <a:srgbClr val="002060"/>
              </a:solidFill>
            </a:endParaRPr>
          </a:p>
          <a:p>
            <a:pPr>
              <a:buSzPct val="100000"/>
              <a:defRPr sz="2000" b="1">
                <a:solidFill>
                  <a:srgbClr val="002060"/>
                </a:solidFill>
              </a:defRPr>
            </a:pPr>
            <a:r>
              <a:rPr lang="en-ID" sz="1750" b="1" dirty="0">
                <a:solidFill>
                  <a:srgbClr val="002060"/>
                </a:solidFill>
              </a:rPr>
              <a:t>   </a:t>
            </a:r>
            <a:r>
              <a:rPr sz="1750" b="1" dirty="0" err="1">
                <a:solidFill>
                  <a:srgbClr val="002060"/>
                </a:solidFill>
              </a:rPr>
              <a:t>atas</a:t>
            </a:r>
            <a:r>
              <a:rPr sz="1750" b="1" dirty="0">
                <a:solidFill>
                  <a:srgbClr val="002060"/>
                </a:solidFill>
              </a:rPr>
              <a:t> indikator dan informasi kesehatan.</a:t>
            </a:r>
          </a:p>
          <a:p>
            <a:pPr algn="just">
              <a:defRPr sz="1000">
                <a:solidFill>
                  <a:srgbClr val="1F497D"/>
                </a:solidFill>
              </a:defRPr>
            </a:pPr>
            <a:endParaRPr sz="1750" dirty="0">
              <a:solidFill>
                <a:srgbClr val="1F497D"/>
              </a:solidFill>
            </a:endParaRPr>
          </a:p>
          <a:p>
            <a:pPr>
              <a:defRPr sz="2000" b="1">
                <a:solidFill>
                  <a:srgbClr val="1F497D"/>
                </a:solidFill>
              </a:defRPr>
            </a:pPr>
            <a:r>
              <a:rPr sz="1750" b="1" dirty="0">
                <a:solidFill>
                  <a:srgbClr val="FF0000"/>
                </a:solidFill>
              </a:rPr>
              <a:t>Membutuhkan sistem yang terintegrasi </a:t>
            </a:r>
            <a:r>
              <a:rPr sz="1750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sz="1750" b="1" dirty="0">
                <a:solidFill>
                  <a:srgbClr val="FF0000"/>
                </a:solidFill>
              </a:rPr>
              <a:t> Integrated  Shared Service Platform</a:t>
            </a:r>
          </a:p>
        </p:txBody>
      </p:sp>
      <p:sp>
        <p:nvSpPr>
          <p:cNvPr id="21" name="Shape 433">
            <a:extLst>
              <a:ext uri="{FF2B5EF4-FFF2-40B4-BE49-F238E27FC236}">
                <a16:creationId xmlns:a16="http://schemas.microsoft.com/office/drawing/2014/main" xmlns="" id="{A9E891B0-CAB2-4505-92EB-BCBE5F9794A4}"/>
              </a:ext>
            </a:extLst>
          </p:cNvPr>
          <p:cNvSpPr/>
          <p:nvPr/>
        </p:nvSpPr>
        <p:spPr>
          <a:xfrm>
            <a:off x="956443" y="1979730"/>
            <a:ext cx="1379826" cy="438582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38099" rIns="38099">
            <a:spAutoFit/>
          </a:bodyPr>
          <a:lstStyle/>
          <a:p>
            <a:pPr>
              <a:defRPr sz="1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3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RS (2.406) </a:t>
            </a:r>
          </a:p>
          <a:p>
            <a:pPr>
              <a:defRPr sz="11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1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(BUK)</a:t>
            </a:r>
          </a:p>
        </p:txBody>
      </p:sp>
      <p:sp>
        <p:nvSpPr>
          <p:cNvPr id="22" name="Shape 434">
            <a:extLst>
              <a:ext uri="{FF2B5EF4-FFF2-40B4-BE49-F238E27FC236}">
                <a16:creationId xmlns:a16="http://schemas.microsoft.com/office/drawing/2014/main" xmlns="" id="{07C3A293-6436-4A9D-9B81-0CDAC2B4FCDE}"/>
              </a:ext>
            </a:extLst>
          </p:cNvPr>
          <p:cNvSpPr/>
          <p:nvPr/>
        </p:nvSpPr>
        <p:spPr>
          <a:xfrm>
            <a:off x="968330" y="3210400"/>
            <a:ext cx="1659454" cy="438582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38099" rIns="38099">
            <a:spAutoFit/>
          </a:bodyPr>
          <a:lstStyle/>
          <a:p>
            <a:pPr>
              <a:defRPr sz="1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3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Puskesmas (9.</a:t>
            </a:r>
            <a:r>
              <a:rPr lang="en-ID" sz="1333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993</a:t>
            </a:r>
            <a:r>
              <a:rPr sz="1333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>
              <a:defRPr sz="11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1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(Pusdatin)</a:t>
            </a:r>
          </a:p>
        </p:txBody>
      </p:sp>
      <p:sp>
        <p:nvSpPr>
          <p:cNvPr id="23" name="Shape 435">
            <a:extLst>
              <a:ext uri="{FF2B5EF4-FFF2-40B4-BE49-F238E27FC236}">
                <a16:creationId xmlns:a16="http://schemas.microsoft.com/office/drawing/2014/main" xmlns="" id="{BF8646C3-3AAA-446E-84C5-3FD4E86828B8}"/>
              </a:ext>
            </a:extLst>
          </p:cNvPr>
          <p:cNvSpPr/>
          <p:nvPr/>
        </p:nvSpPr>
        <p:spPr>
          <a:xfrm>
            <a:off x="2918594" y="3210400"/>
            <a:ext cx="1463828" cy="438582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38099" rIns="38099">
            <a:spAutoFit/>
          </a:bodyPr>
          <a:lstStyle/>
          <a:p>
            <a:pPr>
              <a:defRPr sz="1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3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Apotek</a:t>
            </a:r>
            <a:r>
              <a:rPr sz="1333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(21.852)</a:t>
            </a:r>
          </a:p>
          <a:p>
            <a:pPr>
              <a:defRPr sz="11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1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(IAI)</a:t>
            </a:r>
          </a:p>
        </p:txBody>
      </p:sp>
      <p:sp>
        <p:nvSpPr>
          <p:cNvPr id="24" name="Shape 437">
            <a:extLst>
              <a:ext uri="{FF2B5EF4-FFF2-40B4-BE49-F238E27FC236}">
                <a16:creationId xmlns:a16="http://schemas.microsoft.com/office/drawing/2014/main" xmlns="" id="{054D0D15-6A6F-4D62-ABEF-79F4A094928E}"/>
              </a:ext>
            </a:extLst>
          </p:cNvPr>
          <p:cNvSpPr/>
          <p:nvPr/>
        </p:nvSpPr>
        <p:spPr>
          <a:xfrm>
            <a:off x="2964155" y="1979730"/>
            <a:ext cx="1463829" cy="438582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38099" rIns="38099">
            <a:spAutoFit/>
          </a:bodyPr>
          <a:lstStyle/>
          <a:p>
            <a:pPr>
              <a:defRPr sz="1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3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Asuransi</a:t>
            </a:r>
            <a:r>
              <a:rPr sz="1333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333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Kes</a:t>
            </a:r>
            <a:r>
              <a:rPr sz="1333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(46) </a:t>
            </a:r>
          </a:p>
          <a:p>
            <a:pPr>
              <a:defRPr sz="11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1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sz="91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Bapepam</a:t>
            </a:r>
            <a:r>
              <a:rPr sz="91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25" name="image12.png">
            <a:extLst>
              <a:ext uri="{FF2B5EF4-FFF2-40B4-BE49-F238E27FC236}">
                <a16:creationId xmlns:a16="http://schemas.microsoft.com/office/drawing/2014/main" xmlns="" id="{4C72F44E-D3FF-4B0D-9F35-278941A27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93" y="3642448"/>
            <a:ext cx="1360232" cy="83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6" name="Shape 439">
            <a:extLst>
              <a:ext uri="{FF2B5EF4-FFF2-40B4-BE49-F238E27FC236}">
                <a16:creationId xmlns:a16="http://schemas.microsoft.com/office/drawing/2014/main" xmlns="" id="{DC56E345-D397-4D0D-9DD8-227AAC152705}"/>
              </a:ext>
            </a:extLst>
          </p:cNvPr>
          <p:cNvSpPr/>
          <p:nvPr/>
        </p:nvSpPr>
        <p:spPr>
          <a:xfrm>
            <a:off x="937393" y="4434536"/>
            <a:ext cx="2001678" cy="297454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38099" rIns="38099">
            <a:spAutoFit/>
          </a:bodyPr>
          <a:lstStyle>
            <a:lvl1pPr>
              <a:defRPr sz="1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sz="1333" dirty="0" err="1"/>
              <a:t>Praktek</a:t>
            </a:r>
            <a:r>
              <a:rPr sz="1333" dirty="0"/>
              <a:t> </a:t>
            </a:r>
            <a:r>
              <a:rPr sz="1333" dirty="0" err="1"/>
              <a:t>Dokter</a:t>
            </a:r>
            <a:r>
              <a:rPr sz="1333" dirty="0"/>
              <a:t> (85.000)</a:t>
            </a:r>
          </a:p>
        </p:txBody>
      </p:sp>
      <p:sp>
        <p:nvSpPr>
          <p:cNvPr id="27" name="Shape 439">
            <a:extLst>
              <a:ext uri="{FF2B5EF4-FFF2-40B4-BE49-F238E27FC236}">
                <a16:creationId xmlns:a16="http://schemas.microsoft.com/office/drawing/2014/main" xmlns="" id="{6DB74B13-9C92-436E-8C8A-1134841CC1F1}"/>
              </a:ext>
            </a:extLst>
          </p:cNvPr>
          <p:cNvSpPr/>
          <p:nvPr/>
        </p:nvSpPr>
        <p:spPr>
          <a:xfrm>
            <a:off x="2918594" y="4369062"/>
            <a:ext cx="2001678" cy="297454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38099" rIns="38099">
            <a:spAutoFit/>
          </a:bodyPr>
          <a:lstStyle>
            <a:lvl1pPr>
              <a:defRPr sz="1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en-ID" sz="1333" dirty="0" err="1"/>
              <a:t>Industri</a:t>
            </a:r>
            <a:r>
              <a:rPr lang="en-ID" sz="1333" dirty="0"/>
              <a:t> Farmasi</a:t>
            </a:r>
            <a:r>
              <a:rPr sz="1333" dirty="0"/>
              <a:t> (</a:t>
            </a:r>
            <a:r>
              <a:rPr lang="en-ID" sz="1333" dirty="0"/>
              <a:t>26</a:t>
            </a:r>
            <a:r>
              <a:rPr sz="1333" dirty="0"/>
              <a:t>0)</a:t>
            </a:r>
          </a:p>
        </p:txBody>
      </p:sp>
      <p:pic>
        <p:nvPicPr>
          <p:cNvPr id="1026" name="Picture 2" descr="Image result for Puskesmas">
            <a:extLst>
              <a:ext uri="{FF2B5EF4-FFF2-40B4-BE49-F238E27FC236}">
                <a16:creationId xmlns:a16="http://schemas.microsoft.com/office/drawing/2014/main" xmlns="" id="{30C416FA-46BA-44BF-980A-E591A591F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74609"/>
            <a:ext cx="707298" cy="77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xmlns="" id="{82EEEE1B-DA57-4986-8961-8819A0FE5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15297"/>
            <a:ext cx="2049823" cy="86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suransi kesehatan">
            <a:extLst>
              <a:ext uri="{FF2B5EF4-FFF2-40B4-BE49-F238E27FC236}">
                <a16:creationId xmlns:a16="http://schemas.microsoft.com/office/drawing/2014/main" xmlns="" id="{D57D5397-4657-4834-A228-732DD4DCB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84" y="1173223"/>
            <a:ext cx="1584598" cy="84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>
            <a:extLst>
              <a:ext uri="{FF2B5EF4-FFF2-40B4-BE49-F238E27FC236}">
                <a16:creationId xmlns:a16="http://schemas.microsoft.com/office/drawing/2014/main" xmlns="" id="{152F9B3F-DC76-40A9-B5B2-C96BC70CB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17" y="2463508"/>
            <a:ext cx="707298" cy="7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pharmacy industry">
            <a:extLst>
              <a:ext uri="{FF2B5EF4-FFF2-40B4-BE49-F238E27FC236}">
                <a16:creationId xmlns:a16="http://schemas.microsoft.com/office/drawing/2014/main" xmlns="" id="{FD66455E-DEB3-48B4-8FA9-91137F212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115" y="3651870"/>
            <a:ext cx="1319853" cy="73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885BEC4-739C-4B31-B316-44A664BD8286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4015149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7B9F134-4E04-4C91-8720-6191CE4FAB57}"/>
              </a:ext>
            </a:extLst>
          </p:cNvPr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A2CE366-3393-42D0-8ED5-3D8640A96F56}"/>
              </a:ext>
            </a:extLst>
          </p:cNvPr>
          <p:cNvGrpSpPr/>
          <p:nvPr/>
        </p:nvGrpSpPr>
        <p:grpSpPr>
          <a:xfrm>
            <a:off x="6894258" y="87474"/>
            <a:ext cx="1080120" cy="611654"/>
            <a:chOff x="6610168" y="791166"/>
            <a:chExt cx="2012088" cy="1287903"/>
          </a:xfrm>
        </p:grpSpPr>
        <p:pic>
          <p:nvPicPr>
            <p:cNvPr id="7" name="Picture 6" descr="logo satu data.png">
              <a:extLst>
                <a:ext uri="{FF2B5EF4-FFF2-40B4-BE49-F238E27FC236}">
                  <a16:creationId xmlns:a16="http://schemas.microsoft.com/office/drawing/2014/main" xmlns="" id="{9CF1BCA4-BEAC-4090-A370-EDA1BF716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AAC9562-87BA-4D0F-B6C5-55ACF8A3F806}"/>
                </a:ext>
              </a:extLst>
            </p:cNvPr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609854E-004B-4EE5-B104-E4774406B43D}"/>
              </a:ext>
            </a:extLst>
          </p:cNvPr>
          <p:cNvSpPr txBox="1">
            <a:spLocks/>
          </p:cNvSpPr>
          <p:nvPr/>
        </p:nvSpPr>
        <p:spPr>
          <a:xfrm>
            <a:off x="16093" y="340770"/>
            <a:ext cx="6172200" cy="56921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altLang="id-ID" sz="2700" dirty="0">
                <a:latin typeface="Cambria" panose="02040503050406030204" pitchFamily="18" charset="0"/>
                <a:ea typeface="Cambria" panose="02040503050406030204" pitchFamily="18" charset="0"/>
              </a:rPr>
              <a:t>ALUR PENGAJUAN SIKDA</a:t>
            </a:r>
            <a:endParaRPr lang="en-US" altLang="id-ID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52410B7C-4F0F-4247-AF36-6B7B1A5F30E3}"/>
              </a:ext>
            </a:extLst>
          </p:cNvPr>
          <p:cNvSpPr txBox="1">
            <a:spLocks/>
          </p:cNvSpPr>
          <p:nvPr/>
        </p:nvSpPr>
        <p:spPr>
          <a:xfrm>
            <a:off x="2532882" y="1601936"/>
            <a:ext cx="2770187" cy="2095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d-ID" sz="1250" b="1" dirty="0"/>
              <a:t>(1) </a:t>
            </a:r>
            <a:r>
              <a:rPr lang="en-ID" sz="1250" b="1" dirty="0" err="1"/>
              <a:t>Permohonan</a:t>
            </a:r>
            <a:r>
              <a:rPr lang="en-ID" sz="1250" b="1" dirty="0"/>
              <a:t> user SIKDA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79610374-36A7-470A-9DE3-34C2052B9B02}"/>
              </a:ext>
            </a:extLst>
          </p:cNvPr>
          <p:cNvCxnSpPr/>
          <p:nvPr/>
        </p:nvCxnSpPr>
        <p:spPr>
          <a:xfrm>
            <a:off x="2337619" y="1659086"/>
            <a:ext cx="3678238" cy="0"/>
          </a:xfrm>
          <a:prstGeom prst="straightConnector1">
            <a:avLst/>
          </a:prstGeom>
          <a:ln w="47625" cmpd="dbl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349114CF-4FC4-48EF-88E6-9DAB33EAD7C1}"/>
              </a:ext>
            </a:extLst>
          </p:cNvPr>
          <p:cNvCxnSpPr/>
          <p:nvPr/>
        </p:nvCxnSpPr>
        <p:spPr>
          <a:xfrm>
            <a:off x="6320657" y="2109936"/>
            <a:ext cx="0" cy="779463"/>
          </a:xfrm>
          <a:prstGeom prst="straightConnector1">
            <a:avLst/>
          </a:prstGeom>
          <a:ln w="47625" cmpd="dbl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6230248E-89A7-449D-8960-CF4871B7F1E0}"/>
              </a:ext>
            </a:extLst>
          </p:cNvPr>
          <p:cNvCxnSpPr/>
          <p:nvPr/>
        </p:nvCxnSpPr>
        <p:spPr>
          <a:xfrm>
            <a:off x="2180457" y="3340249"/>
            <a:ext cx="3835400" cy="0"/>
          </a:xfrm>
          <a:prstGeom prst="straightConnector1">
            <a:avLst/>
          </a:prstGeom>
          <a:ln w="47625" cmpd="dbl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7AFCA39B-473D-47EC-9DD5-1DB8F5BC74A8}"/>
              </a:ext>
            </a:extLst>
          </p:cNvPr>
          <p:cNvCxnSpPr/>
          <p:nvPr/>
        </p:nvCxnSpPr>
        <p:spPr>
          <a:xfrm>
            <a:off x="1888357" y="2109936"/>
            <a:ext cx="0" cy="779463"/>
          </a:xfrm>
          <a:prstGeom prst="straightConnector1">
            <a:avLst/>
          </a:prstGeom>
          <a:ln w="47625" cmpd="dbl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BEB68029-B320-48B2-A7F0-D6E8556C3BCA}"/>
              </a:ext>
            </a:extLst>
          </p:cNvPr>
          <p:cNvSpPr txBox="1">
            <a:spLocks/>
          </p:cNvSpPr>
          <p:nvPr/>
        </p:nvSpPr>
        <p:spPr>
          <a:xfrm>
            <a:off x="2888482" y="3062436"/>
            <a:ext cx="2576512" cy="271463"/>
          </a:xfrm>
          <a:prstGeom prst="rect">
            <a:avLst/>
          </a:prstGeom>
        </p:spPr>
        <p:txBody>
          <a:bodyPr lIns="76200" tIns="38100" rIns="76200" bIns="3810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d-ID" sz="1333" b="1" dirty="0">
                <a:solidFill>
                  <a:schemeClr val="tx1"/>
                </a:solidFill>
              </a:rPr>
              <a:t>(7) </a:t>
            </a:r>
            <a:r>
              <a:rPr lang="en-ID" sz="1333" b="1" dirty="0" err="1">
                <a:solidFill>
                  <a:schemeClr val="tx1"/>
                </a:solidFill>
              </a:rPr>
              <a:t>Pengajuan</a:t>
            </a:r>
            <a:r>
              <a:rPr lang="en-ID" sz="1333" b="1" dirty="0">
                <a:solidFill>
                  <a:schemeClr val="tx1"/>
                </a:solidFill>
              </a:rPr>
              <a:t> </a:t>
            </a:r>
            <a:r>
              <a:rPr lang="en-ID" sz="1333" b="1" dirty="0" err="1">
                <a:solidFill>
                  <a:schemeClr val="tx1"/>
                </a:solidFill>
              </a:rPr>
              <a:t>Consid</a:t>
            </a:r>
            <a:r>
              <a:rPr lang="en-ID" sz="1333" b="1" dirty="0">
                <a:solidFill>
                  <a:schemeClr val="tx1"/>
                </a:solidFill>
              </a:rPr>
              <a:t> Production </a:t>
            </a:r>
            <a:r>
              <a:rPr lang="en-ID" sz="1333" b="1" dirty="0" err="1">
                <a:solidFill>
                  <a:schemeClr val="tx1"/>
                </a:solidFill>
              </a:rPr>
              <a:t>Pcare</a:t>
            </a:r>
            <a:endParaRPr lang="en-ID" sz="1333" b="1" dirty="0">
              <a:solidFill>
                <a:schemeClr val="tx1"/>
              </a:solidFill>
            </a:endParaRPr>
          </a:p>
        </p:txBody>
      </p:sp>
      <p:sp>
        <p:nvSpPr>
          <p:cNvPr id="17" name="Folded Corner 18">
            <a:extLst>
              <a:ext uri="{FF2B5EF4-FFF2-40B4-BE49-F238E27FC236}">
                <a16:creationId xmlns:a16="http://schemas.microsoft.com/office/drawing/2014/main" xmlns="" id="{D55DB761-E80F-47AD-B4DC-E51996D2FF37}"/>
              </a:ext>
            </a:extLst>
          </p:cNvPr>
          <p:cNvSpPr/>
          <p:nvPr/>
        </p:nvSpPr>
        <p:spPr>
          <a:xfrm>
            <a:off x="2299519" y="1847999"/>
            <a:ext cx="1441450" cy="987425"/>
          </a:xfrm>
          <a:prstGeom prst="foldedCorner">
            <a:avLst/>
          </a:prstGeom>
          <a:solidFill>
            <a:srgbClr val="EAC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/>
          </a:p>
        </p:txBody>
      </p:sp>
      <p:sp>
        <p:nvSpPr>
          <p:cNvPr id="18" name="Folded Corner 24">
            <a:extLst>
              <a:ext uri="{FF2B5EF4-FFF2-40B4-BE49-F238E27FC236}">
                <a16:creationId xmlns:a16="http://schemas.microsoft.com/office/drawing/2014/main" xmlns="" id="{87D8829B-1B09-4030-ABB2-27D017E75A04}"/>
              </a:ext>
            </a:extLst>
          </p:cNvPr>
          <p:cNvSpPr/>
          <p:nvPr/>
        </p:nvSpPr>
        <p:spPr>
          <a:xfrm>
            <a:off x="4590282" y="1841649"/>
            <a:ext cx="1560512" cy="1066800"/>
          </a:xfrm>
          <a:prstGeom prst="foldedCorne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/>
          </a:p>
        </p:txBody>
      </p:sp>
      <p:sp>
        <p:nvSpPr>
          <p:cNvPr id="19" name="Folded Corner 25">
            <a:extLst>
              <a:ext uri="{FF2B5EF4-FFF2-40B4-BE49-F238E27FC236}">
                <a16:creationId xmlns:a16="http://schemas.microsoft.com/office/drawing/2014/main" xmlns="" id="{3B9EC755-47D4-46CA-BD40-0413567EE915}"/>
              </a:ext>
            </a:extLst>
          </p:cNvPr>
          <p:cNvSpPr/>
          <p:nvPr/>
        </p:nvSpPr>
        <p:spPr>
          <a:xfrm>
            <a:off x="4520432" y="3549799"/>
            <a:ext cx="1439862" cy="987425"/>
          </a:xfrm>
          <a:prstGeom prst="foldedCorner">
            <a:avLst/>
          </a:prstGeom>
          <a:solidFill>
            <a:srgbClr val="577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2C169BC5-562A-43D8-BD88-17AC8CC134EB}"/>
              </a:ext>
            </a:extLst>
          </p:cNvPr>
          <p:cNvSpPr txBox="1">
            <a:spLocks/>
          </p:cNvSpPr>
          <p:nvPr/>
        </p:nvSpPr>
        <p:spPr>
          <a:xfrm>
            <a:off x="2299519" y="1838474"/>
            <a:ext cx="1441450" cy="952500"/>
          </a:xfrm>
          <a:prstGeom prst="rect">
            <a:avLst/>
          </a:prstGeom>
        </p:spPr>
        <p:txBody>
          <a:bodyPr lIns="76200" tIns="38100" rIns="76200" bIns="3810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130" indent="-152130" algn="l">
              <a:buFont typeface="+mj-lt"/>
              <a:buAutoNum type="arabicPeriod"/>
              <a:defRPr/>
            </a:pPr>
            <a:r>
              <a:rPr lang="en-ID" sz="1333" b="1" dirty="0" err="1">
                <a:solidFill>
                  <a:schemeClr val="tx2">
                    <a:lumMod val="75000"/>
                  </a:schemeClr>
                </a:solidFill>
              </a:rPr>
              <a:t>Surat</a:t>
            </a:r>
            <a:r>
              <a:rPr lang="en-ID" sz="1333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D" sz="1333" b="1" dirty="0" err="1">
                <a:solidFill>
                  <a:schemeClr val="tx2">
                    <a:lumMod val="75000"/>
                  </a:schemeClr>
                </a:solidFill>
              </a:rPr>
              <a:t>Permohonan</a:t>
            </a:r>
            <a:r>
              <a:rPr lang="en-ID" sz="1333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D" sz="1333" b="1" dirty="0" err="1">
                <a:solidFill>
                  <a:schemeClr val="tx2">
                    <a:lumMod val="75000"/>
                  </a:schemeClr>
                </a:solidFill>
              </a:rPr>
              <a:t>Dinkes</a:t>
            </a:r>
            <a:r>
              <a:rPr lang="en-ID" sz="1333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D" sz="1333" b="1" dirty="0" err="1">
                <a:solidFill>
                  <a:schemeClr val="tx2">
                    <a:lumMod val="75000"/>
                  </a:schemeClr>
                </a:solidFill>
              </a:rPr>
              <a:t>Kab</a:t>
            </a:r>
            <a:r>
              <a:rPr lang="en-ID" sz="1333" b="1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ID" sz="1333" b="1" dirty="0" err="1">
                <a:solidFill>
                  <a:schemeClr val="tx2">
                    <a:lumMod val="75000"/>
                  </a:schemeClr>
                </a:solidFill>
              </a:rPr>
              <a:t>kota</a:t>
            </a:r>
            <a:endParaRPr lang="en-ID" sz="1333" b="1" dirty="0">
              <a:solidFill>
                <a:schemeClr val="tx2">
                  <a:lumMod val="75000"/>
                </a:schemeClr>
              </a:solidFill>
            </a:endParaRPr>
          </a:p>
          <a:p>
            <a:pPr marL="152130" indent="-152130" algn="l">
              <a:buFont typeface="+mj-lt"/>
              <a:buAutoNum type="arabicPeriod"/>
              <a:defRPr/>
            </a:pPr>
            <a:r>
              <a:rPr lang="en-ID" sz="1333" b="1" dirty="0">
                <a:solidFill>
                  <a:schemeClr val="tx2">
                    <a:lumMod val="75000"/>
                  </a:schemeClr>
                </a:solidFill>
              </a:rPr>
              <a:t>Data </a:t>
            </a:r>
            <a:r>
              <a:rPr lang="en-ID" sz="1333" b="1" dirty="0" err="1">
                <a:solidFill>
                  <a:schemeClr val="tx2">
                    <a:lumMod val="75000"/>
                  </a:schemeClr>
                </a:solidFill>
              </a:rPr>
              <a:t>Dukung</a:t>
            </a:r>
            <a:r>
              <a:rPr lang="en-ID" sz="1333" b="1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ID" sz="1333" b="1" dirty="0" err="1">
                <a:solidFill>
                  <a:schemeClr val="tx2">
                    <a:lumMod val="75000"/>
                  </a:schemeClr>
                </a:solidFill>
              </a:rPr>
              <a:t>Nama-nama</a:t>
            </a:r>
            <a:r>
              <a:rPr lang="en-ID" sz="1333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ID" sz="1333" b="1" dirty="0" err="1">
                <a:solidFill>
                  <a:schemeClr val="tx2">
                    <a:lumMod val="75000"/>
                  </a:schemeClr>
                </a:solidFill>
              </a:rPr>
              <a:t>Puskesmas</a:t>
            </a:r>
            <a:r>
              <a:rPr lang="en-ID" sz="1333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ID" sz="1333" b="1" dirty="0" err="1">
                <a:solidFill>
                  <a:schemeClr val="tx2">
                    <a:lumMod val="75000"/>
                  </a:schemeClr>
                </a:solidFill>
              </a:rPr>
              <a:t>Ketersediaan</a:t>
            </a:r>
            <a:r>
              <a:rPr lang="en-ID" sz="1333" b="1" dirty="0">
                <a:solidFill>
                  <a:schemeClr val="tx2">
                    <a:lumMod val="75000"/>
                  </a:schemeClr>
                </a:solidFill>
              </a:rPr>
              <a:t> SDM, </a:t>
            </a:r>
            <a:r>
              <a:rPr lang="en-ID" sz="1333" b="1" dirty="0" err="1">
                <a:solidFill>
                  <a:schemeClr val="tx2">
                    <a:lumMod val="75000"/>
                  </a:schemeClr>
                </a:solidFill>
              </a:rPr>
              <a:t>Infrastruktur</a:t>
            </a:r>
            <a:r>
              <a:rPr lang="en-ID" sz="1333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ID" sz="1333" b="1" dirty="0" err="1">
                <a:solidFill>
                  <a:schemeClr val="tx2">
                    <a:lumMod val="75000"/>
                  </a:schemeClr>
                </a:solidFill>
              </a:rPr>
              <a:t>Listrik</a:t>
            </a:r>
            <a:r>
              <a:rPr lang="en-ID" sz="1333" b="1" dirty="0">
                <a:solidFill>
                  <a:schemeClr val="tx2">
                    <a:lumMod val="75000"/>
                  </a:schemeClr>
                </a:solidFill>
              </a:rPr>
              <a:t> &amp; Internet)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589AFAA4-3DF4-43D6-A35E-4900F91C7A8A}"/>
              </a:ext>
            </a:extLst>
          </p:cNvPr>
          <p:cNvSpPr txBox="1">
            <a:spLocks/>
          </p:cNvSpPr>
          <p:nvPr/>
        </p:nvSpPr>
        <p:spPr>
          <a:xfrm>
            <a:off x="4534719" y="1774974"/>
            <a:ext cx="1674813" cy="981075"/>
          </a:xfrm>
          <a:prstGeom prst="rect">
            <a:avLst/>
          </a:prstGeom>
        </p:spPr>
        <p:txBody>
          <a:bodyPr lIns="76200" tIns="38100" rIns="76200" bIns="38100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ID" sz="1167" b="1" dirty="0">
                <a:solidFill>
                  <a:schemeClr val="tx1"/>
                </a:solidFill>
              </a:rPr>
              <a:t>(2)</a:t>
            </a:r>
          </a:p>
          <a:p>
            <a:pPr marL="152130" indent="-15213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ID" sz="833" b="1" dirty="0">
                <a:solidFill>
                  <a:schemeClr val="tx1"/>
                </a:solidFill>
              </a:rPr>
              <a:t>Verifikasi Surat Permohonan dan Data Dukung </a:t>
            </a:r>
          </a:p>
          <a:p>
            <a:pPr marL="152130" indent="-15213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ID" sz="833" b="1" dirty="0">
                <a:solidFill>
                  <a:schemeClr val="tx1"/>
                </a:solidFill>
              </a:rPr>
              <a:t>Pembuatan User SIKDA Generik</a:t>
            </a:r>
          </a:p>
          <a:p>
            <a:pPr marL="152130" indent="-15213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id-ID" sz="833" b="1" dirty="0">
                <a:solidFill>
                  <a:schemeClr val="tx1"/>
                </a:solidFill>
              </a:rPr>
              <a:t>Pengajuan Consid Tester PCare</a:t>
            </a:r>
          </a:p>
          <a:p>
            <a:pPr marL="152130" indent="-152130" algn="l">
              <a:buFont typeface="Arial" pitchFamily="34" charset="0"/>
              <a:buChar char="•"/>
              <a:defRPr/>
            </a:pPr>
            <a:endParaRPr lang="en-ID" sz="833" b="1" dirty="0">
              <a:solidFill>
                <a:schemeClr val="tx1"/>
              </a:solidFill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D871D9A6-0661-46F7-B66D-0F2AEB362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0432" y="3549799"/>
            <a:ext cx="143986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8100" rIns="76200" bIns="38100"/>
          <a:lstStyle>
            <a:lvl1pPr marL="220663" indent="-220663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d-ID" altLang="id-ID" sz="1000" b="1">
                <a:solidFill>
                  <a:schemeClr val="bg1"/>
                </a:solidFill>
              </a:rPr>
              <a:t>(3a) </a:t>
            </a:r>
            <a:r>
              <a:rPr lang="en-ID" altLang="id-ID" sz="1000" b="1">
                <a:solidFill>
                  <a:schemeClr val="bg1"/>
                </a:solidFill>
              </a:rPr>
              <a:t>Pembuatan Consid Tester PCare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767F401E-7ADD-4DD1-8B76-C35532920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0432" y="3910161"/>
            <a:ext cx="1439862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8100" rIns="76200" bIns="38100"/>
          <a:lstStyle>
            <a:lvl1pPr marL="220663" indent="-220663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d-ID" altLang="id-ID" sz="1000" b="1"/>
              <a:t>(8a) </a:t>
            </a:r>
            <a:r>
              <a:rPr lang="en-ID" altLang="id-ID" sz="1000" b="1"/>
              <a:t>Pembuatan Consid Production PCare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xmlns="" id="{D79C34AD-7EA0-4194-838A-650539C981E7}"/>
              </a:ext>
            </a:extLst>
          </p:cNvPr>
          <p:cNvSpPr txBox="1">
            <a:spLocks/>
          </p:cNvSpPr>
          <p:nvPr/>
        </p:nvSpPr>
        <p:spPr>
          <a:xfrm>
            <a:off x="6911207" y="1276499"/>
            <a:ext cx="1352550" cy="371475"/>
          </a:xfrm>
          <a:prstGeom prst="rect">
            <a:avLst/>
          </a:prstGeom>
        </p:spPr>
        <p:txBody>
          <a:bodyPr lIns="76200" tIns="38100" rIns="76200" bIns="3810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161" indent="-148161" algn="l">
              <a:defRPr/>
            </a:pPr>
            <a:r>
              <a:rPr lang="id-ID" sz="1000" b="1" dirty="0">
                <a:solidFill>
                  <a:schemeClr val="tx1"/>
                </a:solidFill>
              </a:rPr>
              <a:t>(9) </a:t>
            </a:r>
            <a:r>
              <a:rPr lang="en-ID" sz="1000" b="1" dirty="0">
                <a:solidFill>
                  <a:schemeClr val="tx1"/>
                </a:solidFill>
              </a:rPr>
              <a:t>Update </a:t>
            </a:r>
            <a:r>
              <a:rPr lang="en-ID" sz="1000" b="1" dirty="0" err="1">
                <a:solidFill>
                  <a:schemeClr val="tx1"/>
                </a:solidFill>
              </a:rPr>
              <a:t>Consid</a:t>
            </a:r>
            <a:r>
              <a:rPr lang="en-ID" sz="1000" b="1" dirty="0">
                <a:solidFill>
                  <a:schemeClr val="tx1"/>
                </a:solidFill>
              </a:rPr>
              <a:t> Production</a:t>
            </a:r>
          </a:p>
        </p:txBody>
      </p:sp>
      <p:sp>
        <p:nvSpPr>
          <p:cNvPr id="25" name="Folded Corner 33">
            <a:extLst>
              <a:ext uri="{FF2B5EF4-FFF2-40B4-BE49-F238E27FC236}">
                <a16:creationId xmlns:a16="http://schemas.microsoft.com/office/drawing/2014/main" xmlns="" id="{C7066E68-A512-425F-9F9C-53B8D9E0A7B5}"/>
              </a:ext>
            </a:extLst>
          </p:cNvPr>
          <p:cNvSpPr/>
          <p:nvPr/>
        </p:nvSpPr>
        <p:spPr>
          <a:xfrm>
            <a:off x="2480494" y="3552974"/>
            <a:ext cx="1439863" cy="987425"/>
          </a:xfrm>
          <a:prstGeom prst="foldedCorner">
            <a:avLst/>
          </a:prstGeom>
          <a:solidFill>
            <a:srgbClr val="2DC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xmlns="" id="{D9685517-87ED-4B77-B894-1DB038DF7CEC}"/>
              </a:ext>
            </a:extLst>
          </p:cNvPr>
          <p:cNvSpPr txBox="1">
            <a:spLocks/>
          </p:cNvSpPr>
          <p:nvPr/>
        </p:nvSpPr>
        <p:spPr>
          <a:xfrm>
            <a:off x="2480494" y="3594249"/>
            <a:ext cx="1439863" cy="795337"/>
          </a:xfrm>
          <a:prstGeom prst="rect">
            <a:avLst/>
          </a:prstGeom>
        </p:spPr>
        <p:txBody>
          <a:bodyPr lIns="76200" tIns="38100" rIns="76200" bIns="3810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d-ID" sz="1000" b="1" dirty="0">
                <a:solidFill>
                  <a:schemeClr val="tx1"/>
                </a:solidFill>
              </a:rPr>
              <a:t>(6)</a:t>
            </a:r>
          </a:p>
          <a:p>
            <a:pPr>
              <a:defRPr/>
            </a:pPr>
            <a:r>
              <a:rPr lang="en-ID" sz="1000" b="1" dirty="0" err="1">
                <a:solidFill>
                  <a:schemeClr val="bg1"/>
                </a:solidFill>
              </a:rPr>
              <a:t>Melakukan</a:t>
            </a:r>
            <a:r>
              <a:rPr lang="en-ID" sz="1000" b="1" dirty="0">
                <a:solidFill>
                  <a:schemeClr val="bg1"/>
                </a:solidFill>
              </a:rPr>
              <a:t> </a:t>
            </a:r>
            <a:r>
              <a:rPr lang="en-ID" sz="1000" b="1" dirty="0" err="1">
                <a:solidFill>
                  <a:schemeClr val="bg1"/>
                </a:solidFill>
              </a:rPr>
              <a:t>Ujicoba</a:t>
            </a:r>
            <a:r>
              <a:rPr lang="en-ID" sz="1000" b="1" dirty="0">
                <a:solidFill>
                  <a:schemeClr val="bg1"/>
                </a:solidFill>
              </a:rPr>
              <a:t> </a:t>
            </a:r>
            <a:r>
              <a:rPr lang="en-ID" sz="1000" b="1" dirty="0" err="1">
                <a:solidFill>
                  <a:schemeClr val="bg1"/>
                </a:solidFill>
              </a:rPr>
              <a:t>implementasi</a:t>
            </a:r>
            <a:r>
              <a:rPr lang="en-ID" sz="1000" b="1" dirty="0">
                <a:solidFill>
                  <a:schemeClr val="bg1"/>
                </a:solidFill>
              </a:rPr>
              <a:t> SIKDA </a:t>
            </a:r>
            <a:r>
              <a:rPr lang="en-ID" sz="1000" b="1" dirty="0" err="1">
                <a:solidFill>
                  <a:schemeClr val="bg1"/>
                </a:solidFill>
              </a:rPr>
              <a:t>Generik</a:t>
            </a:r>
            <a:r>
              <a:rPr lang="en-ID" sz="1000" b="1" dirty="0">
                <a:solidFill>
                  <a:schemeClr val="bg1"/>
                </a:solidFill>
              </a:rPr>
              <a:t> bridging </a:t>
            </a:r>
            <a:r>
              <a:rPr lang="en-ID" sz="1000" b="1" dirty="0" err="1">
                <a:solidFill>
                  <a:schemeClr val="bg1"/>
                </a:solidFill>
              </a:rPr>
              <a:t>Pcare</a:t>
            </a:r>
            <a:r>
              <a:rPr lang="en-ID" sz="1000" b="1" dirty="0">
                <a:solidFill>
                  <a:schemeClr val="bg1"/>
                </a:solidFill>
              </a:rPr>
              <a:t> </a:t>
            </a:r>
            <a:r>
              <a:rPr lang="en-ID" sz="1000" b="1" dirty="0" err="1">
                <a:solidFill>
                  <a:schemeClr val="bg1"/>
                </a:solidFill>
              </a:rPr>
              <a:t>dengan</a:t>
            </a:r>
            <a:r>
              <a:rPr lang="en-ID" sz="1000" b="1" dirty="0">
                <a:solidFill>
                  <a:schemeClr val="bg1"/>
                </a:solidFill>
              </a:rPr>
              <a:t> DINKES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xmlns="" id="{6ED75FC4-3453-43B8-AFAD-A7526ECC0C20}"/>
              </a:ext>
            </a:extLst>
          </p:cNvPr>
          <p:cNvSpPr txBox="1">
            <a:spLocks/>
          </p:cNvSpPr>
          <p:nvPr/>
        </p:nvSpPr>
        <p:spPr>
          <a:xfrm>
            <a:off x="467544" y="2170261"/>
            <a:ext cx="1473200" cy="620713"/>
          </a:xfrm>
          <a:prstGeom prst="rect">
            <a:avLst/>
          </a:prstGeom>
        </p:spPr>
        <p:txBody>
          <a:bodyPr lIns="76200" tIns="38100" rIns="76200" bIns="38100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id-ID" sz="1000" b="1" kern="800" dirty="0">
                <a:solidFill>
                  <a:schemeClr val="tx1"/>
                </a:solidFill>
              </a:rPr>
              <a:t>(5)</a:t>
            </a:r>
          </a:p>
          <a:p>
            <a:pPr>
              <a:spcBef>
                <a:spcPts val="0"/>
              </a:spcBef>
              <a:defRPr/>
            </a:pPr>
            <a:r>
              <a:rPr lang="en-ID" sz="1000" b="1" kern="800" dirty="0" err="1">
                <a:solidFill>
                  <a:schemeClr val="tx1"/>
                </a:solidFill>
              </a:rPr>
              <a:t>Pengajuan</a:t>
            </a:r>
            <a:r>
              <a:rPr lang="id-ID" sz="1000" b="1" kern="800" dirty="0">
                <a:solidFill>
                  <a:schemeClr val="tx1"/>
                </a:solidFill>
              </a:rPr>
              <a:t> </a:t>
            </a:r>
            <a:r>
              <a:rPr lang="en-ID" sz="1000" b="1" kern="800" dirty="0" err="1">
                <a:solidFill>
                  <a:schemeClr val="tx1"/>
                </a:solidFill>
              </a:rPr>
              <a:t>Ujicoba</a:t>
            </a:r>
            <a:r>
              <a:rPr lang="en-ID" sz="1000" b="1" kern="800" dirty="0">
                <a:solidFill>
                  <a:schemeClr val="tx1"/>
                </a:solidFill>
              </a:rPr>
              <a:t>  </a:t>
            </a:r>
            <a:r>
              <a:rPr lang="en-ID" sz="1000" b="1" kern="800" dirty="0" err="1">
                <a:solidFill>
                  <a:schemeClr val="tx1"/>
                </a:solidFill>
              </a:rPr>
              <a:t>implementasi</a:t>
            </a:r>
            <a:r>
              <a:rPr lang="en-ID" sz="1000" b="1" kern="800" dirty="0">
                <a:solidFill>
                  <a:schemeClr val="tx1"/>
                </a:solidFill>
              </a:rPr>
              <a:t> SIKDA </a:t>
            </a:r>
            <a:r>
              <a:rPr lang="en-ID" sz="1000" b="1" kern="800" dirty="0" err="1">
                <a:solidFill>
                  <a:schemeClr val="tx1"/>
                </a:solidFill>
              </a:rPr>
              <a:t>Generik</a:t>
            </a:r>
            <a:r>
              <a:rPr lang="en-ID" sz="1000" b="1" kern="800" dirty="0">
                <a:solidFill>
                  <a:schemeClr val="tx1"/>
                </a:solidFill>
              </a:rPr>
              <a:t> bridging </a:t>
            </a:r>
            <a:r>
              <a:rPr lang="en-ID" sz="1000" b="1" kern="800" dirty="0" err="1">
                <a:solidFill>
                  <a:schemeClr val="tx1"/>
                </a:solidFill>
              </a:rPr>
              <a:t>Pcare</a:t>
            </a:r>
            <a:endParaRPr lang="en-ID" sz="1000" b="1" kern="8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9F2A5334-3EEE-4ADC-8FCB-A7EF1707D8B5}"/>
              </a:ext>
            </a:extLst>
          </p:cNvPr>
          <p:cNvCxnSpPr/>
          <p:nvPr/>
        </p:nvCxnSpPr>
        <p:spPr>
          <a:xfrm flipV="1">
            <a:off x="6500044" y="2109936"/>
            <a:ext cx="0" cy="779463"/>
          </a:xfrm>
          <a:prstGeom prst="straightConnector1">
            <a:avLst/>
          </a:prstGeom>
          <a:ln w="47625" cmpd="dbl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761B837A-BD90-4645-9609-299C60D410AE}"/>
              </a:ext>
            </a:extLst>
          </p:cNvPr>
          <p:cNvSpPr txBox="1">
            <a:spLocks/>
          </p:cNvSpPr>
          <p:nvPr/>
        </p:nvSpPr>
        <p:spPr>
          <a:xfrm>
            <a:off x="6500044" y="2186136"/>
            <a:ext cx="1763710" cy="285750"/>
          </a:xfrm>
          <a:prstGeom prst="rect">
            <a:avLst/>
          </a:prstGeom>
        </p:spPr>
        <p:txBody>
          <a:bodyPr lIns="76200" tIns="38100" rIns="76200" bIns="38100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id-ID" sz="1000" b="1" kern="800" dirty="0">
                <a:solidFill>
                  <a:schemeClr val="tx1"/>
                </a:solidFill>
              </a:rPr>
              <a:t>(3b) </a:t>
            </a:r>
            <a:r>
              <a:rPr lang="en-ID" sz="1000" b="1" kern="800" dirty="0" err="1">
                <a:solidFill>
                  <a:schemeClr val="tx1"/>
                </a:solidFill>
              </a:rPr>
              <a:t>Consid</a:t>
            </a:r>
            <a:r>
              <a:rPr lang="en-ID" sz="1000" b="1" kern="800" dirty="0">
                <a:solidFill>
                  <a:schemeClr val="tx1"/>
                </a:solidFill>
              </a:rPr>
              <a:t> Tester </a:t>
            </a:r>
            <a:r>
              <a:rPr lang="en-ID" sz="1000" b="1" kern="800" dirty="0" err="1">
                <a:solidFill>
                  <a:schemeClr val="tx1"/>
                </a:solidFill>
              </a:rPr>
              <a:t>Pcare</a:t>
            </a:r>
            <a:endParaRPr lang="en-ID" sz="1000" b="1" kern="800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429D9D8D-2D50-477B-92FC-CEBCA87903D0}"/>
              </a:ext>
            </a:extLst>
          </p:cNvPr>
          <p:cNvCxnSpPr/>
          <p:nvPr/>
        </p:nvCxnSpPr>
        <p:spPr>
          <a:xfrm flipH="1">
            <a:off x="2299519" y="1449536"/>
            <a:ext cx="3724275" cy="0"/>
          </a:xfrm>
          <a:prstGeom prst="straightConnector1">
            <a:avLst/>
          </a:prstGeom>
          <a:ln w="47625" cmpd="dbl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ubtitle 2">
            <a:extLst>
              <a:ext uri="{FF2B5EF4-FFF2-40B4-BE49-F238E27FC236}">
                <a16:creationId xmlns:a16="http://schemas.microsoft.com/office/drawing/2014/main" xmlns="" id="{90F7352B-7731-4094-A267-B8458ED99ED0}"/>
              </a:ext>
            </a:extLst>
          </p:cNvPr>
          <p:cNvSpPr txBox="1">
            <a:spLocks/>
          </p:cNvSpPr>
          <p:nvPr/>
        </p:nvSpPr>
        <p:spPr>
          <a:xfrm>
            <a:off x="3020244" y="1193949"/>
            <a:ext cx="1966913" cy="209550"/>
          </a:xfrm>
          <a:prstGeom prst="rect">
            <a:avLst/>
          </a:prstGeom>
        </p:spPr>
        <p:txBody>
          <a:bodyPr lIns="76200" tIns="38100" rIns="76200" bIns="38100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d-ID" sz="1250" b="1" dirty="0">
                <a:solidFill>
                  <a:schemeClr val="tx1"/>
                </a:solidFill>
              </a:rPr>
              <a:t>(4) </a:t>
            </a:r>
            <a:r>
              <a:rPr lang="en-ID" sz="1250" b="1" dirty="0" err="1">
                <a:solidFill>
                  <a:schemeClr val="tx1"/>
                </a:solidFill>
              </a:rPr>
              <a:t>Daftar</a:t>
            </a:r>
            <a:r>
              <a:rPr lang="en-ID" sz="1250" b="1" dirty="0">
                <a:solidFill>
                  <a:schemeClr val="tx1"/>
                </a:solidFill>
              </a:rPr>
              <a:t> user SIKDA</a:t>
            </a:r>
          </a:p>
        </p:txBody>
      </p:sp>
      <p:pic>
        <p:nvPicPr>
          <p:cNvPr id="32" name="Picture 7" descr="D:\SLIDE SIKDA\Buildings_building_house_city_office_home.png">
            <a:extLst>
              <a:ext uri="{FF2B5EF4-FFF2-40B4-BE49-F238E27FC236}">
                <a16:creationId xmlns:a16="http://schemas.microsoft.com/office/drawing/2014/main" xmlns="" id="{0749CD1B-8FA3-4201-8E00-CA504BD72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257" y="1063774"/>
            <a:ext cx="1103312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D:\SLIDE SIKDA\building-icons-14030.png">
            <a:extLst>
              <a:ext uri="{FF2B5EF4-FFF2-40B4-BE49-F238E27FC236}">
                <a16:creationId xmlns:a16="http://schemas.microsoft.com/office/drawing/2014/main" xmlns="" id="{41B854BD-6FA4-40DA-805C-B496F4242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07" y="2756049"/>
            <a:ext cx="1290637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D:\SLIDE SIKDA\school-icon-png-9.png">
            <a:extLst>
              <a:ext uri="{FF2B5EF4-FFF2-40B4-BE49-F238E27FC236}">
                <a16:creationId xmlns:a16="http://schemas.microsoft.com/office/drawing/2014/main" xmlns="" id="{2F7595A7-D7BE-4901-8333-5949BF86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07" y="1028849"/>
            <a:ext cx="8651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D:\SLIDE SIKDA\building-icons-53418.png">
            <a:extLst>
              <a:ext uri="{FF2B5EF4-FFF2-40B4-BE49-F238E27FC236}">
                <a16:creationId xmlns:a16="http://schemas.microsoft.com/office/drawing/2014/main" xmlns="" id="{22246B56-21D5-4A11-9150-4370B70ED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57" y="2879874"/>
            <a:ext cx="86836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xmlns="" id="{07F74604-9C7D-4CC0-A0D9-516E1E723E58}"/>
              </a:ext>
            </a:extLst>
          </p:cNvPr>
          <p:cNvSpPr/>
          <p:nvPr/>
        </p:nvSpPr>
        <p:spPr>
          <a:xfrm>
            <a:off x="680269" y="1846411"/>
            <a:ext cx="1657350" cy="273050"/>
          </a:xfrm>
          <a:prstGeom prst="flowChartAlternateProcess">
            <a:avLst/>
          </a:prstGeom>
          <a:solidFill>
            <a:srgbClr val="EAC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sz="1200" b="1" dirty="0">
                <a:solidFill>
                  <a:schemeClr val="tx1"/>
                </a:solidFill>
              </a:rPr>
              <a:t>DINKES KAB/KOTA</a:t>
            </a: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xmlns="" id="{B033C0C5-4E00-4308-A314-499E016192CA}"/>
              </a:ext>
            </a:extLst>
          </p:cNvPr>
          <p:cNvSpPr/>
          <p:nvPr/>
        </p:nvSpPr>
        <p:spPr>
          <a:xfrm>
            <a:off x="6020619" y="1846411"/>
            <a:ext cx="1120775" cy="273050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sz="1200" b="1" dirty="0">
                <a:solidFill>
                  <a:schemeClr val="tx1"/>
                </a:solidFill>
              </a:rPr>
              <a:t>PUSDATIN</a:t>
            </a:r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xmlns="" id="{215EDF4B-BAFF-43DC-B7FD-2777B699D559}"/>
              </a:ext>
            </a:extLst>
          </p:cNvPr>
          <p:cNvSpPr/>
          <p:nvPr/>
        </p:nvSpPr>
        <p:spPr>
          <a:xfrm>
            <a:off x="5904732" y="3833961"/>
            <a:ext cx="1122362" cy="271463"/>
          </a:xfrm>
          <a:prstGeom prst="flowChartAlternateProcess">
            <a:avLst/>
          </a:prstGeom>
          <a:solidFill>
            <a:srgbClr val="577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sz="1200" b="1" dirty="0">
                <a:solidFill>
                  <a:schemeClr val="tx1"/>
                </a:solidFill>
              </a:rPr>
              <a:t>BPJS PUSAT</a:t>
            </a:r>
          </a:p>
        </p:txBody>
      </p:sp>
      <p:sp>
        <p:nvSpPr>
          <p:cNvPr id="39" name="Flowchart: Alternate Process 38">
            <a:extLst>
              <a:ext uri="{FF2B5EF4-FFF2-40B4-BE49-F238E27FC236}">
                <a16:creationId xmlns:a16="http://schemas.microsoft.com/office/drawing/2014/main" xmlns="" id="{172D8797-73D9-49BA-9D25-BB4D8289479F}"/>
              </a:ext>
            </a:extLst>
          </p:cNvPr>
          <p:cNvSpPr/>
          <p:nvPr/>
        </p:nvSpPr>
        <p:spPr>
          <a:xfrm>
            <a:off x="1235894" y="3549799"/>
            <a:ext cx="1296988" cy="273050"/>
          </a:xfrm>
          <a:prstGeom prst="flowChartAlternateProcess">
            <a:avLst/>
          </a:prstGeom>
          <a:solidFill>
            <a:srgbClr val="2DC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sz="1200" b="1" dirty="0">
                <a:solidFill>
                  <a:schemeClr val="tx1"/>
                </a:solidFill>
              </a:rPr>
              <a:t>BPJS WILAYAH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xmlns="" id="{EA4AC46E-BC2B-474E-9589-F6C6F6F97F2E}"/>
              </a:ext>
            </a:extLst>
          </p:cNvPr>
          <p:cNvSpPr txBox="1">
            <a:spLocks/>
          </p:cNvSpPr>
          <p:nvPr/>
        </p:nvSpPr>
        <p:spPr>
          <a:xfrm>
            <a:off x="6465119" y="2495699"/>
            <a:ext cx="1693862" cy="284162"/>
          </a:xfrm>
          <a:prstGeom prst="rect">
            <a:avLst/>
          </a:prstGeom>
        </p:spPr>
        <p:txBody>
          <a:bodyPr lIns="76200" tIns="38100" rIns="76200" bIns="38100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id-ID" sz="1000" b="1" kern="800" dirty="0">
                <a:solidFill>
                  <a:schemeClr val="tx1"/>
                </a:solidFill>
              </a:rPr>
              <a:t>(8b) </a:t>
            </a:r>
            <a:r>
              <a:rPr lang="en-ID" sz="1000" b="1" kern="800" dirty="0" err="1">
                <a:solidFill>
                  <a:schemeClr val="tx1"/>
                </a:solidFill>
              </a:rPr>
              <a:t>Consid</a:t>
            </a:r>
            <a:r>
              <a:rPr lang="en-ID" sz="1000" b="1" kern="800" dirty="0">
                <a:solidFill>
                  <a:schemeClr val="tx1"/>
                </a:solidFill>
              </a:rPr>
              <a:t>  Production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xmlns="" id="{10ABBD9C-9E61-456F-AE97-A183051B8AA7}"/>
              </a:ext>
            </a:extLst>
          </p:cNvPr>
          <p:cNvSpPr txBox="1">
            <a:spLocks/>
          </p:cNvSpPr>
          <p:nvPr/>
        </p:nvSpPr>
        <p:spPr>
          <a:xfrm>
            <a:off x="3020244" y="987574"/>
            <a:ext cx="3300413" cy="206375"/>
          </a:xfrm>
          <a:prstGeom prst="rect">
            <a:avLst/>
          </a:prstGeom>
        </p:spPr>
        <p:txBody>
          <a:bodyPr lIns="76200" tIns="38100" rIns="76200" bIns="38100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d-ID" sz="1250" b="1" dirty="0">
                <a:solidFill>
                  <a:schemeClr val="tx1"/>
                </a:solidFill>
              </a:rPr>
              <a:t>(10) Pemberitahuan ke Dinkes Kab/Kota</a:t>
            </a:r>
            <a:endParaRPr lang="en-ID" sz="1250" b="1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3924AA05-AF13-4E67-A270-E5AA74F34E29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293321113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6" grpId="0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 animBg="1"/>
      <p:bldP spid="26" grpId="0"/>
      <p:bldP spid="27" grpId="0"/>
      <p:bldP spid="29" grpId="0"/>
      <p:bldP spid="31" grpId="0"/>
      <p:bldP spid="36" grpId="0" animBg="1"/>
      <p:bldP spid="37" grpId="0" animBg="1"/>
      <p:bldP spid="38" grpId="0" animBg="1"/>
      <p:bldP spid="39" grpId="0" animBg="1"/>
      <p:bldP spid="40" grpId="0"/>
      <p:bldP spid="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xmlns="" id="{558661E7-7A28-41D6-B11F-00813B52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072" y="3305176"/>
            <a:ext cx="7772400" cy="1021556"/>
          </a:xfrm>
        </p:spPr>
        <p:txBody>
          <a:bodyPr>
            <a:normAutofit/>
          </a:bodyPr>
          <a:lstStyle/>
          <a:p>
            <a:r>
              <a:rPr lang="en-US" altLang="id-ID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Dukungan</a:t>
            </a:r>
            <a:r>
              <a:rPr lang="en-US" altLang="id-ID" sz="2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id-ID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Infrastruktur</a:t>
            </a:r>
            <a:endParaRPr lang="en-US" altLang="id-ID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8DB6FA-E446-42EE-A6EE-5DFE70EF8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4D8373-16C3-4280-8F3F-ED6BD6554B6A}"/>
              </a:ext>
            </a:extLst>
          </p:cNvPr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xmlns="" id="{C8DB7C37-EA10-4310-8D73-6C4C6B437E94}"/>
              </a:ext>
            </a:extLst>
          </p:cNvPr>
          <p:cNvGrpSpPr/>
          <p:nvPr/>
        </p:nvGrpSpPr>
        <p:grpSpPr>
          <a:xfrm>
            <a:off x="6894258" y="87474"/>
            <a:ext cx="1278142" cy="756084"/>
            <a:chOff x="6610168" y="791166"/>
            <a:chExt cx="2012088" cy="1287903"/>
          </a:xfrm>
        </p:grpSpPr>
        <p:pic>
          <p:nvPicPr>
            <p:cNvPr id="7" name="Picture 6" descr="logo satu data.png">
              <a:extLst>
                <a:ext uri="{FF2B5EF4-FFF2-40B4-BE49-F238E27FC236}">
                  <a16:creationId xmlns:a16="http://schemas.microsoft.com/office/drawing/2014/main" xmlns="" id="{217E3DCC-D8E2-466B-96EC-C85959640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2BDDD09-3766-4D1C-B2DD-0326C7F9C9C8}"/>
                </a:ext>
              </a:extLst>
            </p:cNvPr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39EC0A-DDA8-43B0-8528-9A503FF5B654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xmlns="" id="{F609854E-004B-4EE5-B104-E4774406B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794" y="1030585"/>
            <a:ext cx="6172200" cy="444663"/>
          </a:xfrm>
        </p:spPr>
        <p:txBody>
          <a:bodyPr>
            <a:normAutofit fontScale="90000"/>
          </a:bodyPr>
          <a:lstStyle/>
          <a:p>
            <a:r>
              <a:rPr lang="en-US" altLang="id-ID" sz="2700" dirty="0">
                <a:latin typeface="Cambria" panose="02040503050406030204" pitchFamily="18" charset="0"/>
                <a:ea typeface="Cambria" panose="02040503050406030204" pitchFamily="18" charset="0"/>
              </a:rPr>
              <a:t>Data </a:t>
            </a:r>
            <a:r>
              <a:rPr lang="en-US" altLang="id-ID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Centr</a:t>
            </a:r>
            <a:r>
              <a:rPr lang="id-ID" altLang="id-ID" sz="270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endParaRPr lang="en-US" altLang="id-ID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6019" name="Picture 3">
            <a:extLst>
              <a:ext uri="{FF2B5EF4-FFF2-40B4-BE49-F238E27FC236}">
                <a16:creationId xmlns:a16="http://schemas.microsoft.com/office/drawing/2014/main" xmlns="" id="{B98AF64C-08E2-471E-94CA-1D51A66B5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49511"/>
            <a:ext cx="2014259" cy="197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Box 4">
            <a:extLst>
              <a:ext uri="{FF2B5EF4-FFF2-40B4-BE49-F238E27FC236}">
                <a16:creationId xmlns:a16="http://schemas.microsoft.com/office/drawing/2014/main" xmlns="" id="{DB36894D-04B6-4434-8057-C8CA682B6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18" y="3472744"/>
            <a:ext cx="2308622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125" dirty="0">
                <a:latin typeface="Arial" panose="020B0604020202020204" pitchFamily="34" charset="0"/>
              </a:rPr>
              <a:t>Main Data </a:t>
            </a:r>
            <a:r>
              <a:rPr lang="en-US" altLang="id-ID" sz="1125" dirty="0" err="1">
                <a:latin typeface="Arial" panose="020B0604020202020204" pitchFamily="34" charset="0"/>
              </a:rPr>
              <a:t>cen</a:t>
            </a:r>
            <a:r>
              <a:rPr lang="id-ID" altLang="id-ID" sz="1125" dirty="0">
                <a:latin typeface="Arial" panose="020B0604020202020204" pitchFamily="34" charset="0"/>
              </a:rPr>
              <a:t>t</a:t>
            </a:r>
            <a:r>
              <a:rPr lang="en-US" altLang="id-ID" sz="1125" dirty="0">
                <a:latin typeface="Arial" panose="020B0604020202020204" pitchFamily="34" charset="0"/>
              </a:rPr>
              <a:t>r</a:t>
            </a:r>
            <a:r>
              <a:rPr lang="id-ID" altLang="id-ID" sz="1125" dirty="0">
                <a:latin typeface="Arial" panose="020B0604020202020204" pitchFamily="34" charset="0"/>
              </a:rPr>
              <a:t>e</a:t>
            </a:r>
            <a:endParaRPr lang="en-US" altLang="id-ID" sz="1125" dirty="0">
              <a:latin typeface="Arial" panose="020B0604020202020204" pitchFamily="34" charset="0"/>
            </a:endParaRPr>
          </a:p>
        </p:txBody>
      </p:sp>
      <p:pic>
        <p:nvPicPr>
          <p:cNvPr id="86021" name="Picture 5" descr="Screen Shot 2018-01-07 at 6.37.08 PM.png">
            <a:extLst>
              <a:ext uri="{FF2B5EF4-FFF2-40B4-BE49-F238E27FC236}">
                <a16:creationId xmlns:a16="http://schemas.microsoft.com/office/drawing/2014/main" xmlns="" id="{BF5AA4AD-BBAA-4B04-BF70-0E2EE6D58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466" y="1721536"/>
            <a:ext cx="1817585" cy="1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Box 6">
            <a:extLst>
              <a:ext uri="{FF2B5EF4-FFF2-40B4-BE49-F238E27FC236}">
                <a16:creationId xmlns:a16="http://schemas.microsoft.com/office/drawing/2014/main" xmlns="" id="{A08C92AE-633E-48D2-BF64-4A350EF07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1" y="3501320"/>
            <a:ext cx="162133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125" dirty="0">
                <a:latin typeface="Arial" panose="020B0604020202020204" pitchFamily="34" charset="0"/>
              </a:rPr>
              <a:t>Backup Data </a:t>
            </a:r>
            <a:r>
              <a:rPr lang="en-US" altLang="id-ID" sz="1125" dirty="0" err="1">
                <a:latin typeface="Arial" panose="020B0604020202020204" pitchFamily="34" charset="0"/>
              </a:rPr>
              <a:t>Centr</a:t>
            </a:r>
            <a:r>
              <a:rPr lang="id-ID" altLang="id-ID" sz="1125" dirty="0">
                <a:latin typeface="Arial" panose="020B0604020202020204" pitchFamily="34" charset="0"/>
              </a:rPr>
              <a:t>e</a:t>
            </a:r>
            <a:endParaRPr lang="en-US" altLang="id-ID" sz="1125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d-ID" sz="1125" dirty="0">
              <a:latin typeface="Arial" panose="020B0604020202020204" pitchFamily="34" charset="0"/>
            </a:endParaRPr>
          </a:p>
        </p:txBody>
      </p:sp>
      <p:pic>
        <p:nvPicPr>
          <p:cNvPr id="86023" name="Picture 7">
            <a:extLst>
              <a:ext uri="{FF2B5EF4-FFF2-40B4-BE49-F238E27FC236}">
                <a16:creationId xmlns:a16="http://schemas.microsoft.com/office/drawing/2014/main" xmlns="" id="{2B7C1861-1739-4A4C-9CC8-C86F39D03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133" y="1798930"/>
            <a:ext cx="1795146" cy="162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extBox 9">
            <a:extLst>
              <a:ext uri="{FF2B5EF4-FFF2-40B4-BE49-F238E27FC236}">
                <a16:creationId xmlns:a16="http://schemas.microsoft.com/office/drawing/2014/main" xmlns="" id="{8ABA56FC-3BB6-43EC-8CA5-0436308D3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7" y="3501320"/>
            <a:ext cx="192419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125" dirty="0">
                <a:latin typeface="Arial" panose="020B0604020202020204" pitchFamily="34" charset="0"/>
              </a:rPr>
              <a:t>Disaster Recovery </a:t>
            </a:r>
            <a:r>
              <a:rPr lang="en-US" altLang="id-ID" sz="1125" dirty="0" err="1">
                <a:latin typeface="Arial" panose="020B0604020202020204" pitchFamily="34" charset="0"/>
              </a:rPr>
              <a:t>Centr</a:t>
            </a:r>
            <a:r>
              <a:rPr lang="id-ID" altLang="id-ID" sz="1125" dirty="0">
                <a:latin typeface="Arial" panose="020B0604020202020204" pitchFamily="34" charset="0"/>
              </a:rPr>
              <a:t>e</a:t>
            </a:r>
            <a:endParaRPr lang="en-US" altLang="id-ID" sz="1125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d-ID" sz="1125" dirty="0">
              <a:latin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44EBA00-9DE5-4E8B-86E5-39A5AE454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98B2FE-66EC-4C5A-8C4E-6D50844496CC}"/>
              </a:ext>
            </a:extLst>
          </p:cNvPr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CDCC1CD-D5BE-4D9E-8983-4D6A105828C0}"/>
              </a:ext>
            </a:extLst>
          </p:cNvPr>
          <p:cNvGrpSpPr/>
          <p:nvPr/>
        </p:nvGrpSpPr>
        <p:grpSpPr>
          <a:xfrm>
            <a:off x="6894258" y="87474"/>
            <a:ext cx="1278142" cy="828092"/>
            <a:chOff x="6610168" y="791166"/>
            <a:chExt cx="2012088" cy="1287903"/>
          </a:xfrm>
        </p:grpSpPr>
        <p:pic>
          <p:nvPicPr>
            <p:cNvPr id="13" name="Picture 12" descr="logo satu data.png">
              <a:extLst>
                <a:ext uri="{FF2B5EF4-FFF2-40B4-BE49-F238E27FC236}">
                  <a16:creationId xmlns:a16="http://schemas.microsoft.com/office/drawing/2014/main" xmlns="" id="{709EEFD4-2F91-4B7D-A367-DAC53A9B7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547DAEB-542F-40EE-9FF7-5BF051D5400F}"/>
                </a:ext>
              </a:extLst>
            </p:cNvPr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3D3E48C-8B66-4B72-9D28-8CF774107587}"/>
              </a:ext>
            </a:extLst>
          </p:cNvPr>
          <p:cNvSpPr txBox="1">
            <a:spLocks/>
          </p:cNvSpPr>
          <p:nvPr/>
        </p:nvSpPr>
        <p:spPr>
          <a:xfrm>
            <a:off x="611560" y="564355"/>
            <a:ext cx="4392488" cy="444663"/>
          </a:xfrm>
        </p:spPr>
        <p:txBody>
          <a:bodyPr>
            <a:normAutofit fontScale="90000"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id-ID" sz="27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ID" altLang="id-ID" sz="27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PUSAT</a:t>
            </a:r>
            <a:endParaRPr lang="en-US" altLang="id-ID" sz="2700"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FC56381-44FB-493B-8401-2259568FC914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0E9B805-34F9-425C-83D5-C067C58DC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067" y="465516"/>
            <a:ext cx="5692140" cy="581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id-ID" sz="2100" dirty="0">
                <a:latin typeface="Cambria" panose="02040503050406030204" pitchFamily="18" charset="0"/>
                <a:ea typeface="Cambria" panose="02040503050406030204" pitchFamily="18" charset="0"/>
              </a:rPr>
              <a:t>Spesifikasi Data Center </a:t>
            </a:r>
            <a:br>
              <a:rPr lang="id-ID" sz="21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id-ID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2AE35C6-31CC-4CEF-82A1-E6EDA32E3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C56CE2C-9B56-4E34-A9FB-338FEBE08C15}"/>
              </a:ext>
            </a:extLst>
          </p:cNvPr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xmlns="" id="{C0D15F15-41FD-41E0-9DB1-EA8A462CFD9A}"/>
              </a:ext>
            </a:extLst>
          </p:cNvPr>
          <p:cNvGrpSpPr/>
          <p:nvPr/>
        </p:nvGrpSpPr>
        <p:grpSpPr>
          <a:xfrm>
            <a:off x="6894258" y="87473"/>
            <a:ext cx="1278142" cy="679215"/>
            <a:chOff x="6610168" y="791166"/>
            <a:chExt cx="2012088" cy="1287903"/>
          </a:xfrm>
        </p:grpSpPr>
        <p:pic>
          <p:nvPicPr>
            <p:cNvPr id="9" name="Picture 8" descr="logo satu data.png">
              <a:extLst>
                <a:ext uri="{FF2B5EF4-FFF2-40B4-BE49-F238E27FC236}">
                  <a16:creationId xmlns:a16="http://schemas.microsoft.com/office/drawing/2014/main" xmlns="" id="{217B108E-442C-4547-BEF4-30335ED7D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55B667E-B573-4CE8-BE9D-E42DD962E052}"/>
                </a:ext>
              </a:extLst>
            </p:cNvPr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09369658-29FC-4CD8-855A-D939E253259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87624" y="904876"/>
          <a:ext cx="5976664" cy="318503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{5C22544A-7EE6-4342-B048-85BDC9FD1C3A}</a:tableStyleId>
              </a:tblPr>
              <a:tblGrid>
                <a:gridCol w="1494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824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12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Sistem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Perkabelan</a:t>
                      </a:r>
                      <a:endParaRPr lang="id-ID" sz="1000" b="0" dirty="0">
                        <a:solidFill>
                          <a:schemeClr val="tx1"/>
                        </a:solidFill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0" indent="-266700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Kabel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Ethernet Cat 6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ke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patch panel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induk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id-ID" sz="1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66700" lvl="0" indent="-266700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Kabel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Fiber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Optik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sebagai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d-ID" sz="1000" b="0" dirty="0">
                          <a:solidFill>
                            <a:schemeClr val="tx1"/>
                          </a:solidFill>
                          <a:effectLst/>
                        </a:rPr>
                        <a:t>penghubung utama dari data center ke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setiap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lantai</a:t>
                      </a:r>
                      <a:r>
                        <a:rPr lang="id-ID" sz="1000" b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id-ID" sz="1000" b="0" dirty="0">
                        <a:solidFill>
                          <a:schemeClr val="tx1"/>
                        </a:solidFill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0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Area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Lantai</a:t>
                      </a:r>
                      <a:endParaRPr lang="id-ID" sz="1000" b="0" dirty="0">
                        <a:solidFill>
                          <a:schemeClr val="tx1"/>
                        </a:solidFill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0" indent="-266700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000" dirty="0">
                          <a:effectLst/>
                        </a:rPr>
                        <a:t>Full raised floor </a:t>
                      </a:r>
                      <a:r>
                        <a:rPr lang="en-US" sz="1000" dirty="0" err="1">
                          <a:effectLst/>
                        </a:rPr>
                        <a:t>dengan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luas</a:t>
                      </a:r>
                      <a:r>
                        <a:rPr lang="en-US" sz="1000" dirty="0">
                          <a:effectLst/>
                        </a:rPr>
                        <a:t> area </a:t>
                      </a:r>
                      <a:r>
                        <a:rPr lang="en-US" sz="1000" dirty="0" err="1">
                          <a:effectLst/>
                        </a:rPr>
                        <a:t>fasilitas</a:t>
                      </a:r>
                      <a:r>
                        <a:rPr lang="en-US" sz="1000" dirty="0">
                          <a:effectLst/>
                        </a:rPr>
                        <a:t> Data Center </a:t>
                      </a:r>
                      <a:r>
                        <a:rPr lang="id-ID" sz="1000" dirty="0">
                          <a:effectLst/>
                        </a:rPr>
                        <a:t>94 </a:t>
                      </a:r>
                      <a:r>
                        <a:rPr lang="en-US" sz="1000" dirty="0">
                          <a:effectLst/>
                        </a:rPr>
                        <a:t>m</a:t>
                      </a:r>
                      <a:r>
                        <a:rPr lang="en-US" sz="1000" baseline="30000" dirty="0">
                          <a:effectLst/>
                        </a:rPr>
                        <a:t>2</a:t>
                      </a:r>
                      <a:endParaRPr lang="id-ID" sz="10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1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Sistem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Lingkungan</a:t>
                      </a:r>
                      <a:endParaRPr lang="id-ID" sz="1000" b="0" dirty="0">
                        <a:solidFill>
                          <a:schemeClr val="tx1"/>
                        </a:solidFill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000" dirty="0" err="1">
                          <a:effectLst/>
                        </a:rPr>
                        <a:t>Sistem</a:t>
                      </a:r>
                      <a:r>
                        <a:rPr lang="en-US" sz="1000" dirty="0">
                          <a:effectLst/>
                        </a:rPr>
                        <a:t> Air Conditioning Precision </a:t>
                      </a:r>
                      <a:r>
                        <a:rPr lang="en-US" sz="1000" dirty="0" err="1">
                          <a:effectLst/>
                        </a:rPr>
                        <a:t>denganTemperatur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id-ID" sz="1000" dirty="0">
                          <a:effectLst/>
                        </a:rPr>
                        <a:t>suhu </a:t>
                      </a:r>
                      <a:r>
                        <a:rPr lang="en-US" sz="1000" dirty="0">
                          <a:effectLst/>
                        </a:rPr>
                        <a:t>18</a:t>
                      </a:r>
                      <a:r>
                        <a:rPr lang="en-US" sz="1000" baseline="30000" dirty="0">
                          <a:effectLst/>
                        </a:rPr>
                        <a:t>o</a:t>
                      </a:r>
                      <a:r>
                        <a:rPr lang="id-ID" sz="1000" baseline="30000" dirty="0">
                          <a:effectLst/>
                        </a:rPr>
                        <a:t> </a:t>
                      </a:r>
                      <a:r>
                        <a:rPr lang="en-US" sz="1000" dirty="0">
                          <a:effectLst/>
                        </a:rPr>
                        <a:t>C</a:t>
                      </a:r>
                      <a:r>
                        <a:rPr lang="id-ID" sz="1000" dirty="0">
                          <a:effectLst/>
                        </a:rPr>
                        <a:t> dan </a:t>
                      </a:r>
                      <a:r>
                        <a:rPr lang="en-US" sz="1000" dirty="0">
                          <a:effectLst/>
                        </a:rPr>
                        <a:t>Humidity 60%</a:t>
                      </a:r>
                      <a:r>
                        <a:rPr lang="id-ID" sz="1000" dirty="0">
                          <a:effectLst/>
                        </a:rPr>
                        <a:t> 24 Jam perhari dan 7 hari dalam seminggu.</a:t>
                      </a:r>
                    </a:p>
                    <a:p>
                      <a:pPr marL="266700" lvl="0" indent="-266700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000" dirty="0" err="1">
                          <a:effectLst/>
                        </a:rPr>
                        <a:t>Sistem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id-ID" sz="1000" dirty="0">
                          <a:effectLst/>
                        </a:rPr>
                        <a:t>Perangkat pemadam kebakaran khusus ruang Data Center (Fire Supression System) </a:t>
                      </a:r>
                      <a:r>
                        <a:rPr lang="en-US" sz="1000" dirty="0" err="1">
                          <a:effectLst/>
                        </a:rPr>
                        <a:t>argonite</a:t>
                      </a:r>
                      <a:r>
                        <a:rPr lang="id-ID" sz="1000" dirty="0">
                          <a:effectLst/>
                        </a:rPr>
                        <a:t> inert GAS</a:t>
                      </a:r>
                      <a:endParaRPr lang="id-ID" sz="10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Sistem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Catu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Daya</a:t>
                      </a:r>
                      <a:endParaRPr lang="id-ID" sz="1000" b="0" dirty="0">
                        <a:solidFill>
                          <a:schemeClr val="tx1"/>
                        </a:solidFill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0" indent="-266700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id-ID" sz="1000" dirty="0">
                          <a:effectLst/>
                        </a:rPr>
                        <a:t>Listrik Utama dari Catuan PLN dengan Kapasitas 60 KVA</a:t>
                      </a:r>
                    </a:p>
                    <a:p>
                      <a:pPr marL="266700" lvl="0" indent="-266700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id-ID" sz="1000" dirty="0">
                          <a:effectLst/>
                        </a:rPr>
                        <a:t>2 X </a:t>
                      </a:r>
                      <a:r>
                        <a:rPr lang="en-US" sz="1000" dirty="0">
                          <a:effectLst/>
                        </a:rPr>
                        <a:t>UPS </a:t>
                      </a:r>
                      <a:r>
                        <a:rPr lang="en-US" sz="1000" dirty="0" err="1">
                          <a:effectLst/>
                        </a:rPr>
                        <a:t>Redudancy</a:t>
                      </a:r>
                      <a:r>
                        <a:rPr lang="en-US" sz="1000" dirty="0">
                          <a:effectLst/>
                        </a:rPr>
                        <a:t> System 30 KVA</a:t>
                      </a:r>
                      <a:r>
                        <a:rPr lang="id-ID" sz="1000" dirty="0">
                          <a:effectLst/>
                        </a:rPr>
                        <a:t>/UPS. </a:t>
                      </a:r>
                    </a:p>
                    <a:p>
                      <a:pPr marL="266700" lvl="0" indent="-266700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000" dirty="0" err="1">
                          <a:effectLst/>
                        </a:rPr>
                        <a:t>Generat</a:t>
                      </a:r>
                      <a:r>
                        <a:rPr lang="id-ID" sz="1000" dirty="0">
                          <a:effectLst/>
                        </a:rPr>
                        <a:t>or Listrik dari gedung. </a:t>
                      </a:r>
                      <a:endParaRPr lang="id-ID" sz="10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Security Control</a:t>
                      </a:r>
                      <a:endParaRPr lang="id-ID" sz="1000" b="0" dirty="0">
                        <a:solidFill>
                          <a:schemeClr val="tx1"/>
                        </a:solidFill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0" indent="-266700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000" dirty="0">
                          <a:effectLst/>
                        </a:rPr>
                        <a:t>Finger</a:t>
                      </a:r>
                      <a:r>
                        <a:rPr lang="id-ID" sz="1000" dirty="0">
                          <a:effectLst/>
                        </a:rPr>
                        <a:t> dan Card</a:t>
                      </a:r>
                      <a:r>
                        <a:rPr lang="en-US" sz="1000" dirty="0">
                          <a:effectLst/>
                        </a:rPr>
                        <a:t> Scan Access Control </a:t>
                      </a:r>
                      <a:r>
                        <a:rPr lang="en-US" sz="1000" dirty="0" err="1">
                          <a:effectLst/>
                        </a:rPr>
                        <a:t>dengan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jumlah</a:t>
                      </a:r>
                      <a:r>
                        <a:rPr lang="en-US" sz="1000" dirty="0">
                          <a:effectLst/>
                        </a:rPr>
                        <a:t> user  </a:t>
                      </a:r>
                      <a:r>
                        <a:rPr lang="en-US" sz="1000" dirty="0" err="1">
                          <a:effectLst/>
                        </a:rPr>
                        <a:t>Termonitor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serta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dilengkapi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dengan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buku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tamu</a:t>
                      </a:r>
                      <a:endParaRPr lang="id-ID" sz="1000" dirty="0">
                        <a:effectLst/>
                      </a:endParaRPr>
                    </a:p>
                    <a:p>
                      <a:pPr marL="266700" lvl="0" indent="-266700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000" dirty="0">
                          <a:effectLst/>
                        </a:rPr>
                        <a:t>CCTV System</a:t>
                      </a:r>
                      <a:r>
                        <a:rPr lang="id-ID" sz="1000" dirty="0">
                          <a:effectLst/>
                        </a:rPr>
                        <a:t>.</a:t>
                      </a:r>
                      <a:endParaRPr lang="id-ID" sz="10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14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Pengelolaan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Internet</a:t>
                      </a:r>
                      <a:endParaRPr lang="id-ID" sz="1000" b="0" dirty="0">
                        <a:solidFill>
                          <a:schemeClr val="tx1"/>
                        </a:solidFill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0" indent="-266700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000" dirty="0">
                          <a:effectLst/>
                        </a:rPr>
                        <a:t>Bandwidth 1200 Mbps </a:t>
                      </a:r>
                      <a:r>
                        <a:rPr lang="id-ID" sz="1000" dirty="0">
                          <a:effectLst/>
                        </a:rPr>
                        <a:t>d</a:t>
                      </a:r>
                      <a:r>
                        <a:rPr lang="en-US" sz="1000" dirty="0" err="1">
                          <a:effectLst/>
                        </a:rPr>
                        <a:t>engan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menggunakan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dua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jalur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fisik</a:t>
                      </a:r>
                      <a:r>
                        <a:rPr lang="en-US" sz="1000" dirty="0">
                          <a:effectLst/>
                        </a:rPr>
                        <a:t> yang </a:t>
                      </a:r>
                      <a:r>
                        <a:rPr lang="en-US" sz="1000" dirty="0" err="1">
                          <a:effectLst/>
                        </a:rPr>
                        <a:t>berbeda</a:t>
                      </a:r>
                      <a:r>
                        <a:rPr lang="id-ID" sz="1000" dirty="0">
                          <a:effectLst/>
                        </a:rPr>
                        <a:t> masing – masing dengan </a:t>
                      </a:r>
                      <a:r>
                        <a:rPr lang="en-US" sz="1000" dirty="0">
                          <a:effectLst/>
                        </a:rPr>
                        <a:t> 850Mbps IX </a:t>
                      </a:r>
                      <a:r>
                        <a:rPr lang="en-US" sz="1000" dirty="0" err="1">
                          <a:effectLst/>
                        </a:rPr>
                        <a:t>dan</a:t>
                      </a:r>
                      <a:r>
                        <a:rPr lang="en-US" sz="1000" dirty="0">
                          <a:effectLst/>
                        </a:rPr>
                        <a:t> 350 Mbps IIX</a:t>
                      </a:r>
                      <a:endParaRPr lang="id-ID" sz="1000" dirty="0">
                        <a:effectLst/>
                      </a:endParaRPr>
                    </a:p>
                    <a:p>
                      <a:pPr marL="266700" lvl="0" indent="-266700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000" dirty="0" err="1">
                          <a:effectLst/>
                        </a:rPr>
                        <a:t>Memiliki</a:t>
                      </a:r>
                      <a:r>
                        <a:rPr lang="en-US" sz="1000" dirty="0">
                          <a:effectLst/>
                        </a:rPr>
                        <a:t> backup link </a:t>
                      </a:r>
                      <a:r>
                        <a:rPr lang="en-US" sz="1000" dirty="0" err="1">
                          <a:effectLst/>
                        </a:rPr>
                        <a:t>sebesar</a:t>
                      </a:r>
                      <a:r>
                        <a:rPr lang="en-US" sz="1000" dirty="0">
                          <a:effectLst/>
                        </a:rPr>
                        <a:t> 300 Mbps </a:t>
                      </a:r>
                      <a:r>
                        <a:rPr lang="en-US" sz="1000" dirty="0" err="1">
                          <a:effectLst/>
                        </a:rPr>
                        <a:t>dengan</a:t>
                      </a:r>
                      <a:r>
                        <a:rPr lang="en-US" sz="1000" dirty="0">
                          <a:effectLst/>
                        </a:rPr>
                        <a:t> ISP</a:t>
                      </a:r>
                      <a:r>
                        <a:rPr lang="id-ID" sz="1000" dirty="0">
                          <a:effectLst/>
                        </a:rPr>
                        <a:t> yang </a:t>
                      </a:r>
                      <a:r>
                        <a:rPr lang="en-US" sz="1000" dirty="0" err="1">
                          <a:effectLst/>
                        </a:rPr>
                        <a:t>berbeda</a:t>
                      </a:r>
                      <a:endParaRPr lang="id-ID" sz="10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0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Pengelolaan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Server</a:t>
                      </a:r>
                      <a:endParaRPr lang="id-ID" sz="1000" b="0" dirty="0">
                        <a:solidFill>
                          <a:schemeClr val="tx1"/>
                        </a:solidFill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0" indent="-266700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000" dirty="0">
                          <a:effectLst/>
                        </a:rPr>
                        <a:t>120 </a:t>
                      </a:r>
                      <a:r>
                        <a:rPr lang="id-ID" sz="1000" dirty="0">
                          <a:effectLst/>
                        </a:rPr>
                        <a:t>unit </a:t>
                      </a:r>
                      <a:r>
                        <a:rPr lang="en-US" sz="1000" dirty="0">
                          <a:effectLst/>
                        </a:rPr>
                        <a:t>Server </a:t>
                      </a:r>
                      <a:r>
                        <a:rPr lang="en-US" sz="1000" dirty="0" err="1">
                          <a:effectLst/>
                        </a:rPr>
                        <a:t>Fisik</a:t>
                      </a:r>
                      <a:endParaRPr lang="id-ID" sz="10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0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</a:rPr>
                        <a:t>Pengelolaan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 Storage</a:t>
                      </a:r>
                      <a:endParaRPr lang="id-ID" sz="1000" b="0" dirty="0">
                        <a:solidFill>
                          <a:schemeClr val="tx1"/>
                        </a:solidFill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-261938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id-ID" sz="1000" dirty="0">
                          <a:effectLst/>
                        </a:rPr>
                        <a:t>620</a:t>
                      </a:r>
                      <a:r>
                        <a:rPr lang="en-US" sz="1000" dirty="0">
                          <a:effectLst/>
                        </a:rPr>
                        <a:t> TB </a:t>
                      </a:r>
                      <a:endParaRPr lang="id-ID" sz="10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23111" marR="2311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EDA0BF5-5284-4223-ADAB-8A2A11B762BA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xmlns="" id="{F609854E-004B-4EE5-B104-E4774406B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6" y="1084861"/>
            <a:ext cx="6858214" cy="444663"/>
          </a:xfrm>
        </p:spPr>
        <p:txBody>
          <a:bodyPr>
            <a:normAutofit/>
          </a:bodyPr>
          <a:lstStyle/>
          <a:p>
            <a:r>
              <a:rPr lang="en-ID" altLang="id-ID" sz="2000" dirty="0">
                <a:latin typeface="Cambria" panose="02040503050406030204" pitchFamily="18" charset="0"/>
                <a:ea typeface="Cambria" panose="02040503050406030204" pitchFamily="18" charset="0"/>
              </a:rPr>
              <a:t>PENYEDIAAN AKSES INTERNET DI WILAYAH 3T</a:t>
            </a:r>
            <a:endParaRPr lang="en-US" altLang="id-ID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44EBA00-9DE5-4E8B-86E5-39A5AE454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98B2FE-66EC-4C5A-8C4E-6D50844496CC}"/>
              </a:ext>
            </a:extLst>
          </p:cNvPr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CDCC1CD-D5BE-4D9E-8983-4D6A105828C0}"/>
              </a:ext>
            </a:extLst>
          </p:cNvPr>
          <p:cNvGrpSpPr/>
          <p:nvPr/>
        </p:nvGrpSpPr>
        <p:grpSpPr>
          <a:xfrm>
            <a:off x="6894258" y="87474"/>
            <a:ext cx="1278142" cy="828092"/>
            <a:chOff x="6610168" y="791166"/>
            <a:chExt cx="2012088" cy="1287903"/>
          </a:xfrm>
        </p:grpSpPr>
        <p:pic>
          <p:nvPicPr>
            <p:cNvPr id="13" name="Picture 12" descr="logo satu data.png">
              <a:extLst>
                <a:ext uri="{FF2B5EF4-FFF2-40B4-BE49-F238E27FC236}">
                  <a16:creationId xmlns:a16="http://schemas.microsoft.com/office/drawing/2014/main" xmlns="" id="{709EEFD4-2F91-4B7D-A367-DAC53A9B7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547DAEB-542F-40EE-9FF7-5BF051D5400F}"/>
                </a:ext>
              </a:extLst>
            </p:cNvPr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3D3E48C-8B66-4B72-9D28-8CF774107587}"/>
              </a:ext>
            </a:extLst>
          </p:cNvPr>
          <p:cNvSpPr txBox="1">
            <a:spLocks/>
          </p:cNvSpPr>
          <p:nvPr/>
        </p:nvSpPr>
        <p:spPr>
          <a:xfrm>
            <a:off x="611560" y="564355"/>
            <a:ext cx="4392488" cy="444663"/>
          </a:xfrm>
        </p:spPr>
        <p:txBody>
          <a:bodyPr>
            <a:normAutofit fontScale="90000"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id-ID" sz="27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ID" altLang="id-ID" sz="27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DAERAH</a:t>
            </a:r>
            <a:endParaRPr lang="en-US" altLang="id-ID" sz="2700"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Group 38">
            <a:extLst>
              <a:ext uri="{FF2B5EF4-FFF2-40B4-BE49-F238E27FC236}">
                <a16:creationId xmlns:a16="http://schemas.microsoft.com/office/drawing/2014/main" xmlns="" id="{7E855770-EA8A-420F-AAF5-C2B985B18AD1}"/>
              </a:ext>
            </a:extLst>
          </p:cNvPr>
          <p:cNvGrpSpPr/>
          <p:nvPr/>
        </p:nvGrpSpPr>
        <p:grpSpPr>
          <a:xfrm>
            <a:off x="3364151" y="1623474"/>
            <a:ext cx="2376264" cy="2192122"/>
            <a:chOff x="2825055" y="2112542"/>
            <a:chExt cx="3475137" cy="3053697"/>
          </a:xfrm>
          <a:effectLst>
            <a:outerShdw blurRad="63500" algn="ctr" rotWithShape="0">
              <a:prstClr val="black">
                <a:alpha val="60000"/>
              </a:prstClr>
            </a:outerShdw>
          </a:effectLst>
        </p:grpSpPr>
        <p:sp>
          <p:nvSpPr>
            <p:cNvPr id="17" name="Flowchart: Process 39">
              <a:extLst>
                <a:ext uri="{FF2B5EF4-FFF2-40B4-BE49-F238E27FC236}">
                  <a16:creationId xmlns:a16="http://schemas.microsoft.com/office/drawing/2014/main" xmlns="" id="{3D85C14F-F968-4550-95F7-31B62AFD8EC6}"/>
                </a:ext>
              </a:extLst>
            </p:cNvPr>
            <p:cNvSpPr/>
            <p:nvPr/>
          </p:nvSpPr>
          <p:spPr>
            <a:xfrm rot="1935207">
              <a:off x="4463990" y="3156814"/>
              <a:ext cx="216024" cy="956280"/>
            </a:xfrm>
            <a:prstGeom prst="flowChartProcess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8" name="Group 40">
              <a:extLst>
                <a:ext uri="{FF2B5EF4-FFF2-40B4-BE49-F238E27FC236}">
                  <a16:creationId xmlns:a16="http://schemas.microsoft.com/office/drawing/2014/main" xmlns="" id="{9C002762-7A08-43CA-A28C-1CD44D25C51D}"/>
                </a:ext>
              </a:extLst>
            </p:cNvPr>
            <p:cNvGrpSpPr/>
            <p:nvPr/>
          </p:nvGrpSpPr>
          <p:grpSpPr>
            <a:xfrm>
              <a:off x="3293529" y="3774152"/>
              <a:ext cx="3006663" cy="1392087"/>
              <a:chOff x="3293529" y="4158729"/>
              <a:chExt cx="3006663" cy="1392087"/>
            </a:xfrm>
          </p:grpSpPr>
          <p:sp>
            <p:nvSpPr>
              <p:cNvPr id="26" name="Right Triangle 49">
                <a:extLst>
                  <a:ext uri="{FF2B5EF4-FFF2-40B4-BE49-F238E27FC236}">
                    <a16:creationId xmlns:a16="http://schemas.microsoft.com/office/drawing/2014/main" xmlns="" id="{CCD61F4F-0815-4CC4-BB01-C4017534BAEE}"/>
                  </a:ext>
                </a:extLst>
              </p:cNvPr>
              <p:cNvSpPr/>
              <p:nvPr/>
            </p:nvSpPr>
            <p:spPr>
              <a:xfrm rot="10800000">
                <a:off x="3851920" y="5121215"/>
                <a:ext cx="864095" cy="252000"/>
              </a:xfrm>
              <a:prstGeom prst="rtTriangle">
                <a:avLst/>
              </a:prstGeom>
              <a:gradFill flip="none" rotWithShape="1">
                <a:gsLst>
                  <a:gs pos="5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Block Arc 48">
                <a:extLst>
                  <a:ext uri="{FF2B5EF4-FFF2-40B4-BE49-F238E27FC236}">
                    <a16:creationId xmlns:a16="http://schemas.microsoft.com/office/drawing/2014/main" xmlns="" id="{DD27986D-E3D2-41EF-85B8-2937B50ED588}"/>
                  </a:ext>
                </a:extLst>
              </p:cNvPr>
              <p:cNvSpPr/>
              <p:nvPr/>
            </p:nvSpPr>
            <p:spPr>
              <a:xfrm rot="1800000">
                <a:off x="3293529" y="4158729"/>
                <a:ext cx="1743222" cy="888845"/>
              </a:xfrm>
              <a:custGeom>
                <a:avLst/>
                <a:gdLst>
                  <a:gd name="connsiteX0" fmla="*/ 0 w 1951211"/>
                  <a:gd name="connsiteY0" fmla="*/ 975606 h 1951211"/>
                  <a:gd name="connsiteX1" fmla="*/ 957524 w 1951211"/>
                  <a:gd name="connsiteY1" fmla="*/ 168 h 1951211"/>
                  <a:gd name="connsiteX2" fmla="*/ 1950542 w 1951211"/>
                  <a:gd name="connsiteY2" fmla="*/ 939449 h 1951211"/>
                  <a:gd name="connsiteX3" fmla="*/ 1679957 w 1951211"/>
                  <a:gd name="connsiteY3" fmla="*/ 949483 h 1951211"/>
                  <a:gd name="connsiteX4" fmla="*/ 962542 w 1951211"/>
                  <a:gd name="connsiteY4" fmla="*/ 270891 h 1951211"/>
                  <a:gd name="connsiteX5" fmla="*/ 270769 w 1951211"/>
                  <a:gd name="connsiteY5" fmla="*/ 975606 h 1951211"/>
                  <a:gd name="connsiteX6" fmla="*/ 0 w 1951211"/>
                  <a:gd name="connsiteY6" fmla="*/ 975606 h 1951211"/>
                  <a:gd name="connsiteX0" fmla="*/ 0 w 1950542"/>
                  <a:gd name="connsiteY0" fmla="*/ 975608 h 993113"/>
                  <a:gd name="connsiteX1" fmla="*/ 957524 w 1950542"/>
                  <a:gd name="connsiteY1" fmla="*/ 170 h 993113"/>
                  <a:gd name="connsiteX2" fmla="*/ 1950542 w 1950542"/>
                  <a:gd name="connsiteY2" fmla="*/ 939451 h 993113"/>
                  <a:gd name="connsiteX3" fmla="*/ 1685161 w 1950542"/>
                  <a:gd name="connsiteY3" fmla="*/ 993113 h 993113"/>
                  <a:gd name="connsiteX4" fmla="*/ 962542 w 1950542"/>
                  <a:gd name="connsiteY4" fmla="*/ 270893 h 993113"/>
                  <a:gd name="connsiteX5" fmla="*/ 270769 w 1950542"/>
                  <a:gd name="connsiteY5" fmla="*/ 975608 h 993113"/>
                  <a:gd name="connsiteX6" fmla="*/ 0 w 1950542"/>
                  <a:gd name="connsiteY6" fmla="*/ 975608 h 993113"/>
                  <a:gd name="connsiteX0" fmla="*/ 0 w 1950542"/>
                  <a:gd name="connsiteY0" fmla="*/ 975608 h 993113"/>
                  <a:gd name="connsiteX1" fmla="*/ 957524 w 1950542"/>
                  <a:gd name="connsiteY1" fmla="*/ 170 h 993113"/>
                  <a:gd name="connsiteX2" fmla="*/ 1950542 w 1950542"/>
                  <a:gd name="connsiteY2" fmla="*/ 939451 h 993113"/>
                  <a:gd name="connsiteX3" fmla="*/ 1685161 w 1950542"/>
                  <a:gd name="connsiteY3" fmla="*/ 993113 h 993113"/>
                  <a:gd name="connsiteX4" fmla="*/ 962542 w 1950542"/>
                  <a:gd name="connsiteY4" fmla="*/ 270893 h 993113"/>
                  <a:gd name="connsiteX5" fmla="*/ 270769 w 1950542"/>
                  <a:gd name="connsiteY5" fmla="*/ 975608 h 993113"/>
                  <a:gd name="connsiteX6" fmla="*/ 0 w 1950542"/>
                  <a:gd name="connsiteY6" fmla="*/ 975608 h 993113"/>
                  <a:gd name="connsiteX0" fmla="*/ 0 w 1950542"/>
                  <a:gd name="connsiteY0" fmla="*/ 975608 h 1002048"/>
                  <a:gd name="connsiteX1" fmla="*/ 957524 w 1950542"/>
                  <a:gd name="connsiteY1" fmla="*/ 170 h 1002048"/>
                  <a:gd name="connsiteX2" fmla="*/ 1950542 w 1950542"/>
                  <a:gd name="connsiteY2" fmla="*/ 939451 h 1002048"/>
                  <a:gd name="connsiteX3" fmla="*/ 1686990 w 1950542"/>
                  <a:gd name="connsiteY3" fmla="*/ 1002048 h 1002048"/>
                  <a:gd name="connsiteX4" fmla="*/ 962542 w 1950542"/>
                  <a:gd name="connsiteY4" fmla="*/ 270893 h 1002048"/>
                  <a:gd name="connsiteX5" fmla="*/ 270769 w 1950542"/>
                  <a:gd name="connsiteY5" fmla="*/ 975608 h 1002048"/>
                  <a:gd name="connsiteX6" fmla="*/ 0 w 1950542"/>
                  <a:gd name="connsiteY6" fmla="*/ 975608 h 1002048"/>
                  <a:gd name="connsiteX0" fmla="*/ 0 w 1950542"/>
                  <a:gd name="connsiteY0" fmla="*/ 975608 h 1002048"/>
                  <a:gd name="connsiteX1" fmla="*/ 957524 w 1950542"/>
                  <a:gd name="connsiteY1" fmla="*/ 170 h 1002048"/>
                  <a:gd name="connsiteX2" fmla="*/ 1950542 w 1950542"/>
                  <a:gd name="connsiteY2" fmla="*/ 939451 h 1002048"/>
                  <a:gd name="connsiteX3" fmla="*/ 1686990 w 1950542"/>
                  <a:gd name="connsiteY3" fmla="*/ 1002048 h 1002048"/>
                  <a:gd name="connsiteX4" fmla="*/ 962542 w 1950542"/>
                  <a:gd name="connsiteY4" fmla="*/ 270893 h 1002048"/>
                  <a:gd name="connsiteX5" fmla="*/ 270769 w 1950542"/>
                  <a:gd name="connsiteY5" fmla="*/ 975608 h 1002048"/>
                  <a:gd name="connsiteX6" fmla="*/ 0 w 1950542"/>
                  <a:gd name="connsiteY6" fmla="*/ 975608 h 1002048"/>
                  <a:gd name="connsiteX0" fmla="*/ 0 w 1950542"/>
                  <a:gd name="connsiteY0" fmla="*/ 975608 h 994555"/>
                  <a:gd name="connsiteX1" fmla="*/ 957524 w 1950542"/>
                  <a:gd name="connsiteY1" fmla="*/ 170 h 994555"/>
                  <a:gd name="connsiteX2" fmla="*/ 1950542 w 1950542"/>
                  <a:gd name="connsiteY2" fmla="*/ 939451 h 994555"/>
                  <a:gd name="connsiteX3" fmla="*/ 1682663 w 1950542"/>
                  <a:gd name="connsiteY3" fmla="*/ 994555 h 994555"/>
                  <a:gd name="connsiteX4" fmla="*/ 962542 w 1950542"/>
                  <a:gd name="connsiteY4" fmla="*/ 270893 h 994555"/>
                  <a:gd name="connsiteX5" fmla="*/ 270769 w 1950542"/>
                  <a:gd name="connsiteY5" fmla="*/ 975608 h 994555"/>
                  <a:gd name="connsiteX6" fmla="*/ 0 w 1950542"/>
                  <a:gd name="connsiteY6" fmla="*/ 975608 h 994555"/>
                  <a:gd name="connsiteX0" fmla="*/ 0 w 1950542"/>
                  <a:gd name="connsiteY0" fmla="*/ 975608 h 994555"/>
                  <a:gd name="connsiteX1" fmla="*/ 957524 w 1950542"/>
                  <a:gd name="connsiteY1" fmla="*/ 170 h 994555"/>
                  <a:gd name="connsiteX2" fmla="*/ 1950542 w 1950542"/>
                  <a:gd name="connsiteY2" fmla="*/ 939451 h 994555"/>
                  <a:gd name="connsiteX3" fmla="*/ 1682663 w 1950542"/>
                  <a:gd name="connsiteY3" fmla="*/ 994555 h 994555"/>
                  <a:gd name="connsiteX4" fmla="*/ 962542 w 1950542"/>
                  <a:gd name="connsiteY4" fmla="*/ 270893 h 994555"/>
                  <a:gd name="connsiteX5" fmla="*/ 270769 w 1950542"/>
                  <a:gd name="connsiteY5" fmla="*/ 975608 h 994555"/>
                  <a:gd name="connsiteX6" fmla="*/ 0 w 1950542"/>
                  <a:gd name="connsiteY6" fmla="*/ 975608 h 994555"/>
                  <a:gd name="connsiteX0" fmla="*/ 0 w 1950542"/>
                  <a:gd name="connsiteY0" fmla="*/ 975608 h 994555"/>
                  <a:gd name="connsiteX1" fmla="*/ 957524 w 1950542"/>
                  <a:gd name="connsiteY1" fmla="*/ 170 h 994555"/>
                  <a:gd name="connsiteX2" fmla="*/ 1950542 w 1950542"/>
                  <a:gd name="connsiteY2" fmla="*/ 939451 h 994555"/>
                  <a:gd name="connsiteX3" fmla="*/ 1682663 w 1950542"/>
                  <a:gd name="connsiteY3" fmla="*/ 994555 h 994555"/>
                  <a:gd name="connsiteX4" fmla="*/ 962542 w 1950542"/>
                  <a:gd name="connsiteY4" fmla="*/ 270893 h 994555"/>
                  <a:gd name="connsiteX5" fmla="*/ 270769 w 1950542"/>
                  <a:gd name="connsiteY5" fmla="*/ 975608 h 994555"/>
                  <a:gd name="connsiteX6" fmla="*/ 0 w 1950542"/>
                  <a:gd name="connsiteY6" fmla="*/ 975608 h 994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0542" h="994555">
                    <a:moveTo>
                      <a:pt x="0" y="975608"/>
                    </a:moveTo>
                    <a:cubicBezTo>
                      <a:pt x="0" y="443844"/>
                      <a:pt x="425851" y="10025"/>
                      <a:pt x="957524" y="170"/>
                    </a:cubicBezTo>
                    <a:cubicBezTo>
                      <a:pt x="1489197" y="-9686"/>
                      <a:pt x="1930834" y="408052"/>
                      <a:pt x="1950542" y="939451"/>
                    </a:cubicBezTo>
                    <a:cubicBezTo>
                      <a:pt x="1845745" y="957888"/>
                      <a:pt x="1779580" y="974005"/>
                      <a:pt x="1682663" y="994555"/>
                    </a:cubicBezTo>
                    <a:cubicBezTo>
                      <a:pt x="1668425" y="610641"/>
                      <a:pt x="1346654" y="263772"/>
                      <a:pt x="962542" y="270893"/>
                    </a:cubicBezTo>
                    <a:cubicBezTo>
                      <a:pt x="578430" y="278013"/>
                      <a:pt x="270769" y="591430"/>
                      <a:pt x="270769" y="975608"/>
                    </a:cubicBezTo>
                    <a:lnTo>
                      <a:pt x="0" y="97560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8" name="Donut 50">
                <a:extLst>
                  <a:ext uri="{FF2B5EF4-FFF2-40B4-BE49-F238E27FC236}">
                    <a16:creationId xmlns:a16="http://schemas.microsoft.com/office/drawing/2014/main" xmlns="" id="{9876D7EB-D5F9-4A1A-9374-2339EA0FE6FE}"/>
                  </a:ext>
                </a:extLst>
              </p:cNvPr>
              <p:cNvSpPr/>
              <p:nvPr/>
            </p:nvSpPr>
            <p:spPr>
              <a:xfrm>
                <a:off x="3385625" y="4418755"/>
                <a:ext cx="1132061" cy="1132061"/>
              </a:xfrm>
              <a:prstGeom prst="donu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ight Arrow 51">
                <a:extLst>
                  <a:ext uri="{FF2B5EF4-FFF2-40B4-BE49-F238E27FC236}">
                    <a16:creationId xmlns:a16="http://schemas.microsoft.com/office/drawing/2014/main" xmlns="" id="{786EBE00-56C0-4B03-A6E6-A4A1CADD7F84}"/>
                  </a:ext>
                </a:extLst>
              </p:cNvPr>
              <p:cNvSpPr/>
              <p:nvPr/>
            </p:nvSpPr>
            <p:spPr>
              <a:xfrm>
                <a:off x="3851920" y="4585461"/>
                <a:ext cx="2448272" cy="720000"/>
              </a:xfrm>
              <a:prstGeom prst="rightArrow">
                <a:avLst>
                  <a:gd name="adj1" fmla="val 50000"/>
                  <a:gd name="adj2" fmla="val 58337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9" name="Group 41">
              <a:extLst>
                <a:ext uri="{FF2B5EF4-FFF2-40B4-BE49-F238E27FC236}">
                  <a16:creationId xmlns:a16="http://schemas.microsoft.com/office/drawing/2014/main" xmlns="" id="{AA33E3FF-40B6-479C-99F3-4F052B3D5A03}"/>
                </a:ext>
              </a:extLst>
            </p:cNvPr>
            <p:cNvGrpSpPr/>
            <p:nvPr/>
          </p:nvGrpSpPr>
          <p:grpSpPr>
            <a:xfrm rot="10800000">
              <a:off x="2825055" y="2112542"/>
              <a:ext cx="3005662" cy="1391890"/>
              <a:chOff x="3294262" y="4158926"/>
              <a:chExt cx="3005662" cy="1391890"/>
            </a:xfrm>
          </p:grpSpPr>
          <p:sp>
            <p:nvSpPr>
              <p:cNvPr id="22" name="Right Triangle 45">
                <a:extLst>
                  <a:ext uri="{FF2B5EF4-FFF2-40B4-BE49-F238E27FC236}">
                    <a16:creationId xmlns:a16="http://schemas.microsoft.com/office/drawing/2014/main" xmlns="" id="{D83FE9B2-1996-43BA-BAC2-7863828D7710}"/>
                  </a:ext>
                </a:extLst>
              </p:cNvPr>
              <p:cNvSpPr/>
              <p:nvPr/>
            </p:nvSpPr>
            <p:spPr>
              <a:xfrm rot="10800000">
                <a:off x="3851920" y="5121215"/>
                <a:ext cx="864095" cy="252000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8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Block Arc 44">
                <a:extLst>
                  <a:ext uri="{FF2B5EF4-FFF2-40B4-BE49-F238E27FC236}">
                    <a16:creationId xmlns:a16="http://schemas.microsoft.com/office/drawing/2014/main" xmlns="" id="{DEE80FF7-A023-486E-8347-F71FE3C96418}"/>
                  </a:ext>
                </a:extLst>
              </p:cNvPr>
              <p:cNvSpPr/>
              <p:nvPr/>
            </p:nvSpPr>
            <p:spPr>
              <a:xfrm rot="1800000">
                <a:off x="3294262" y="4158926"/>
                <a:ext cx="1743222" cy="885921"/>
              </a:xfrm>
              <a:custGeom>
                <a:avLst/>
                <a:gdLst>
                  <a:gd name="connsiteX0" fmla="*/ 0 w 1951211"/>
                  <a:gd name="connsiteY0" fmla="*/ 975606 h 1951211"/>
                  <a:gd name="connsiteX1" fmla="*/ 957524 w 1951211"/>
                  <a:gd name="connsiteY1" fmla="*/ 168 h 1951211"/>
                  <a:gd name="connsiteX2" fmla="*/ 1950542 w 1951211"/>
                  <a:gd name="connsiteY2" fmla="*/ 939449 h 1951211"/>
                  <a:gd name="connsiteX3" fmla="*/ 1679957 w 1951211"/>
                  <a:gd name="connsiteY3" fmla="*/ 949483 h 1951211"/>
                  <a:gd name="connsiteX4" fmla="*/ 962542 w 1951211"/>
                  <a:gd name="connsiteY4" fmla="*/ 270891 h 1951211"/>
                  <a:gd name="connsiteX5" fmla="*/ 270769 w 1951211"/>
                  <a:gd name="connsiteY5" fmla="*/ 975606 h 1951211"/>
                  <a:gd name="connsiteX6" fmla="*/ 0 w 1951211"/>
                  <a:gd name="connsiteY6" fmla="*/ 975606 h 1951211"/>
                  <a:gd name="connsiteX0" fmla="*/ 0 w 1950542"/>
                  <a:gd name="connsiteY0" fmla="*/ 975608 h 991283"/>
                  <a:gd name="connsiteX1" fmla="*/ 957524 w 1950542"/>
                  <a:gd name="connsiteY1" fmla="*/ 170 h 991283"/>
                  <a:gd name="connsiteX2" fmla="*/ 1950542 w 1950542"/>
                  <a:gd name="connsiteY2" fmla="*/ 939451 h 991283"/>
                  <a:gd name="connsiteX3" fmla="*/ 1694098 w 1950542"/>
                  <a:gd name="connsiteY3" fmla="*/ 991283 h 991283"/>
                  <a:gd name="connsiteX4" fmla="*/ 962542 w 1950542"/>
                  <a:gd name="connsiteY4" fmla="*/ 270893 h 991283"/>
                  <a:gd name="connsiteX5" fmla="*/ 270769 w 1950542"/>
                  <a:gd name="connsiteY5" fmla="*/ 975608 h 991283"/>
                  <a:gd name="connsiteX6" fmla="*/ 0 w 1950542"/>
                  <a:gd name="connsiteY6" fmla="*/ 975608 h 991283"/>
                  <a:gd name="connsiteX0" fmla="*/ 0 w 1950542"/>
                  <a:gd name="connsiteY0" fmla="*/ 975608 h 991283"/>
                  <a:gd name="connsiteX1" fmla="*/ 957524 w 1950542"/>
                  <a:gd name="connsiteY1" fmla="*/ 170 h 991283"/>
                  <a:gd name="connsiteX2" fmla="*/ 1950542 w 1950542"/>
                  <a:gd name="connsiteY2" fmla="*/ 939451 h 991283"/>
                  <a:gd name="connsiteX3" fmla="*/ 1694098 w 1950542"/>
                  <a:gd name="connsiteY3" fmla="*/ 991283 h 991283"/>
                  <a:gd name="connsiteX4" fmla="*/ 962542 w 1950542"/>
                  <a:gd name="connsiteY4" fmla="*/ 270893 h 991283"/>
                  <a:gd name="connsiteX5" fmla="*/ 270769 w 1950542"/>
                  <a:gd name="connsiteY5" fmla="*/ 975608 h 991283"/>
                  <a:gd name="connsiteX6" fmla="*/ 0 w 1950542"/>
                  <a:gd name="connsiteY6" fmla="*/ 975608 h 991283"/>
                  <a:gd name="connsiteX0" fmla="*/ 0 w 1950542"/>
                  <a:gd name="connsiteY0" fmla="*/ 975608 h 991283"/>
                  <a:gd name="connsiteX1" fmla="*/ 957524 w 1950542"/>
                  <a:gd name="connsiteY1" fmla="*/ 170 h 991283"/>
                  <a:gd name="connsiteX2" fmla="*/ 1950542 w 1950542"/>
                  <a:gd name="connsiteY2" fmla="*/ 939451 h 991283"/>
                  <a:gd name="connsiteX3" fmla="*/ 1694098 w 1950542"/>
                  <a:gd name="connsiteY3" fmla="*/ 991283 h 991283"/>
                  <a:gd name="connsiteX4" fmla="*/ 962542 w 1950542"/>
                  <a:gd name="connsiteY4" fmla="*/ 270893 h 991283"/>
                  <a:gd name="connsiteX5" fmla="*/ 270769 w 1950542"/>
                  <a:gd name="connsiteY5" fmla="*/ 975608 h 991283"/>
                  <a:gd name="connsiteX6" fmla="*/ 0 w 1950542"/>
                  <a:gd name="connsiteY6" fmla="*/ 975608 h 991283"/>
                  <a:gd name="connsiteX0" fmla="*/ 0 w 1950542"/>
                  <a:gd name="connsiteY0" fmla="*/ 975608 h 991283"/>
                  <a:gd name="connsiteX1" fmla="*/ 957524 w 1950542"/>
                  <a:gd name="connsiteY1" fmla="*/ 170 h 991283"/>
                  <a:gd name="connsiteX2" fmla="*/ 1950542 w 1950542"/>
                  <a:gd name="connsiteY2" fmla="*/ 939451 h 991283"/>
                  <a:gd name="connsiteX3" fmla="*/ 1694098 w 1950542"/>
                  <a:gd name="connsiteY3" fmla="*/ 991283 h 991283"/>
                  <a:gd name="connsiteX4" fmla="*/ 962542 w 1950542"/>
                  <a:gd name="connsiteY4" fmla="*/ 270893 h 991283"/>
                  <a:gd name="connsiteX5" fmla="*/ 270769 w 1950542"/>
                  <a:gd name="connsiteY5" fmla="*/ 975608 h 991283"/>
                  <a:gd name="connsiteX6" fmla="*/ 0 w 1950542"/>
                  <a:gd name="connsiteY6" fmla="*/ 975608 h 991283"/>
                  <a:gd name="connsiteX0" fmla="*/ 0 w 1950542"/>
                  <a:gd name="connsiteY0" fmla="*/ 975608 h 991283"/>
                  <a:gd name="connsiteX1" fmla="*/ 957524 w 1950542"/>
                  <a:gd name="connsiteY1" fmla="*/ 170 h 991283"/>
                  <a:gd name="connsiteX2" fmla="*/ 1950542 w 1950542"/>
                  <a:gd name="connsiteY2" fmla="*/ 939451 h 991283"/>
                  <a:gd name="connsiteX3" fmla="*/ 1694098 w 1950542"/>
                  <a:gd name="connsiteY3" fmla="*/ 991283 h 991283"/>
                  <a:gd name="connsiteX4" fmla="*/ 962542 w 1950542"/>
                  <a:gd name="connsiteY4" fmla="*/ 270893 h 991283"/>
                  <a:gd name="connsiteX5" fmla="*/ 270769 w 1950542"/>
                  <a:gd name="connsiteY5" fmla="*/ 975608 h 991283"/>
                  <a:gd name="connsiteX6" fmla="*/ 0 w 1950542"/>
                  <a:gd name="connsiteY6" fmla="*/ 975608 h 991283"/>
                  <a:gd name="connsiteX0" fmla="*/ 0 w 1950542"/>
                  <a:gd name="connsiteY0" fmla="*/ 975608 h 991283"/>
                  <a:gd name="connsiteX1" fmla="*/ 957524 w 1950542"/>
                  <a:gd name="connsiteY1" fmla="*/ 170 h 991283"/>
                  <a:gd name="connsiteX2" fmla="*/ 1950542 w 1950542"/>
                  <a:gd name="connsiteY2" fmla="*/ 939451 h 991283"/>
                  <a:gd name="connsiteX3" fmla="*/ 1694098 w 1950542"/>
                  <a:gd name="connsiteY3" fmla="*/ 991283 h 991283"/>
                  <a:gd name="connsiteX4" fmla="*/ 962542 w 1950542"/>
                  <a:gd name="connsiteY4" fmla="*/ 270893 h 991283"/>
                  <a:gd name="connsiteX5" fmla="*/ 270769 w 1950542"/>
                  <a:gd name="connsiteY5" fmla="*/ 975608 h 991283"/>
                  <a:gd name="connsiteX6" fmla="*/ 0 w 1950542"/>
                  <a:gd name="connsiteY6" fmla="*/ 975608 h 991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0542" h="991283">
                    <a:moveTo>
                      <a:pt x="0" y="975608"/>
                    </a:moveTo>
                    <a:cubicBezTo>
                      <a:pt x="0" y="443844"/>
                      <a:pt x="425851" y="10025"/>
                      <a:pt x="957524" y="170"/>
                    </a:cubicBezTo>
                    <a:cubicBezTo>
                      <a:pt x="1489197" y="-9686"/>
                      <a:pt x="1930834" y="408052"/>
                      <a:pt x="1950542" y="939451"/>
                    </a:cubicBezTo>
                    <a:cubicBezTo>
                      <a:pt x="1839690" y="964712"/>
                      <a:pt x="1817822" y="965248"/>
                      <a:pt x="1694098" y="991283"/>
                    </a:cubicBezTo>
                    <a:cubicBezTo>
                      <a:pt x="1679860" y="607369"/>
                      <a:pt x="1346654" y="263772"/>
                      <a:pt x="962542" y="270893"/>
                    </a:cubicBezTo>
                    <a:cubicBezTo>
                      <a:pt x="578430" y="278013"/>
                      <a:pt x="270769" y="591430"/>
                      <a:pt x="270769" y="975608"/>
                    </a:cubicBezTo>
                    <a:lnTo>
                      <a:pt x="0" y="97560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4" name="Donut 46">
                <a:extLst>
                  <a:ext uri="{FF2B5EF4-FFF2-40B4-BE49-F238E27FC236}">
                    <a16:creationId xmlns:a16="http://schemas.microsoft.com/office/drawing/2014/main" xmlns="" id="{14450D0A-6B26-4FBD-B5CA-7B18273CAF58}"/>
                  </a:ext>
                </a:extLst>
              </p:cNvPr>
              <p:cNvSpPr/>
              <p:nvPr/>
            </p:nvSpPr>
            <p:spPr>
              <a:xfrm>
                <a:off x="3385625" y="4418755"/>
                <a:ext cx="1132061" cy="1132061"/>
              </a:xfrm>
              <a:prstGeom prst="donu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ight Arrow 47">
                <a:extLst>
                  <a:ext uri="{FF2B5EF4-FFF2-40B4-BE49-F238E27FC236}">
                    <a16:creationId xmlns:a16="http://schemas.microsoft.com/office/drawing/2014/main" xmlns="" id="{A0FABB95-B8EE-42AD-8A90-320C011C8369}"/>
                  </a:ext>
                </a:extLst>
              </p:cNvPr>
              <p:cNvSpPr/>
              <p:nvPr/>
            </p:nvSpPr>
            <p:spPr>
              <a:xfrm>
                <a:off x="3851924" y="4585461"/>
                <a:ext cx="2448000" cy="720000"/>
              </a:xfrm>
              <a:prstGeom prst="rightArrow">
                <a:avLst>
                  <a:gd name="adj1" fmla="val 50000"/>
                  <a:gd name="adj2" fmla="val 58337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11FF9A8-0EFE-44B4-BBFB-9CC1EBB7D5F1}"/>
                </a:ext>
              </a:extLst>
            </p:cNvPr>
            <p:cNvSpPr txBox="1"/>
            <p:nvPr/>
          </p:nvSpPr>
          <p:spPr>
            <a:xfrm>
              <a:off x="3538387" y="4336307"/>
              <a:ext cx="2409656" cy="471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Tahun</a:t>
              </a:r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 2018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5C36C14-A9FC-4A94-8D8B-B041ED119717}"/>
                </a:ext>
              </a:extLst>
            </p:cNvPr>
            <p:cNvSpPr txBox="1"/>
            <p:nvPr/>
          </p:nvSpPr>
          <p:spPr>
            <a:xfrm>
              <a:off x="3127820" y="2460357"/>
              <a:ext cx="2411403" cy="47161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Tahun</a:t>
              </a:r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 2017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319B1C6-70F9-41C1-B3F4-43AB0231118D}"/>
              </a:ext>
            </a:extLst>
          </p:cNvPr>
          <p:cNvSpPr txBox="1"/>
          <p:nvPr/>
        </p:nvSpPr>
        <p:spPr>
          <a:xfrm>
            <a:off x="1396848" y="1766062"/>
            <a:ext cx="2244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err="1">
                <a:cs typeface="Arial" pitchFamily="34" charset="0"/>
              </a:rPr>
              <a:t>Telah</a:t>
            </a:r>
            <a:r>
              <a:rPr lang="en-US" altLang="ko-KR" sz="1600" dirty="0">
                <a:cs typeface="Arial" pitchFamily="34" charset="0"/>
              </a:rPr>
              <a:t> </a:t>
            </a:r>
            <a:r>
              <a:rPr lang="en-US" altLang="ko-KR" sz="1600" dirty="0" err="1">
                <a:cs typeface="Arial" pitchFamily="34" charset="0"/>
              </a:rPr>
              <a:t>difasilitasi</a:t>
            </a:r>
            <a:r>
              <a:rPr lang="en-US" altLang="ko-KR" sz="1600" dirty="0">
                <a:cs typeface="Arial" pitchFamily="34" charset="0"/>
              </a:rPr>
              <a:t>:</a:t>
            </a:r>
          </a:p>
          <a:p>
            <a:r>
              <a:rPr lang="en-US" altLang="ko-KR" sz="1600" dirty="0">
                <a:cs typeface="Arial" pitchFamily="34" charset="0"/>
              </a:rPr>
              <a:t>- 141 Puskesmas</a:t>
            </a:r>
          </a:p>
          <a:p>
            <a:r>
              <a:rPr lang="en-US" altLang="ko-KR" sz="1600" dirty="0">
                <a:cs typeface="Arial" pitchFamily="34" charset="0"/>
              </a:rPr>
              <a:t>-   47 Kab/Kota</a:t>
            </a:r>
          </a:p>
          <a:p>
            <a:pPr marL="171450" indent="-171450">
              <a:buFontTx/>
              <a:buChar char="-"/>
            </a:pPr>
            <a:r>
              <a:rPr lang="en-US" altLang="ko-KR" sz="1600" dirty="0">
                <a:cs typeface="Arial" pitchFamily="34" charset="0"/>
              </a:rPr>
              <a:t>  19 Provinsi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B8839E3-1EBD-4AAF-BA55-80CDB89D9B72}"/>
              </a:ext>
            </a:extLst>
          </p:cNvPr>
          <p:cNvSpPr txBox="1"/>
          <p:nvPr/>
        </p:nvSpPr>
        <p:spPr>
          <a:xfrm>
            <a:off x="5879026" y="2878052"/>
            <a:ext cx="2393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err="1">
                <a:cs typeface="Arial" pitchFamily="34" charset="0"/>
              </a:rPr>
              <a:t>Telah</a:t>
            </a:r>
            <a:r>
              <a:rPr lang="en-US" altLang="ko-KR" sz="1600" dirty="0">
                <a:cs typeface="Arial" pitchFamily="34" charset="0"/>
              </a:rPr>
              <a:t> </a:t>
            </a:r>
            <a:r>
              <a:rPr lang="en-US" altLang="ko-KR" sz="1600" dirty="0" err="1">
                <a:cs typeface="Arial" pitchFamily="34" charset="0"/>
              </a:rPr>
              <a:t>diusulkan</a:t>
            </a:r>
            <a:r>
              <a:rPr lang="en-US" altLang="ko-KR" sz="1600" dirty="0">
                <a:cs typeface="Arial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US" altLang="ko-KR" sz="1600" dirty="0">
                <a:cs typeface="Arial" pitchFamily="34" charset="0"/>
              </a:rPr>
              <a:t>882 Puskesmas</a:t>
            </a:r>
          </a:p>
          <a:p>
            <a:pPr marL="171450" indent="-171450">
              <a:buFontTx/>
              <a:buChar char="-"/>
            </a:pPr>
            <a:r>
              <a:rPr lang="en-US" altLang="ko-KR" sz="1600" dirty="0">
                <a:cs typeface="Arial" pitchFamily="34" charset="0"/>
              </a:rPr>
              <a:t>153 Kab/Kota</a:t>
            </a:r>
          </a:p>
          <a:p>
            <a:pPr marL="171450" indent="-171450">
              <a:buFontTx/>
              <a:buChar char="-"/>
            </a:pPr>
            <a:r>
              <a:rPr lang="en-US" altLang="ko-KR" sz="1600" dirty="0">
                <a:cs typeface="Arial" pitchFamily="34" charset="0"/>
              </a:rPr>
              <a:t>30 Provinsi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B0C9D77-32B7-4080-8CEA-A886B1D62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414" y="2852469"/>
            <a:ext cx="1912561" cy="13973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4C65AD0-2671-4E83-B565-9D80FF0AA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536" y="1488223"/>
            <a:ext cx="1171406" cy="136424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4E2C0D7-DB88-4192-A7AE-111DB16745F4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2623715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6894258" y="87474"/>
            <a:ext cx="1278142" cy="611654"/>
            <a:chOff x="6610168" y="791166"/>
            <a:chExt cx="2012088" cy="1287903"/>
          </a:xfrm>
        </p:grpSpPr>
        <p:pic>
          <p:nvPicPr>
            <p:cNvPr id="6" name="Picture 5" descr="logo satu data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1485900" y="1254179"/>
            <a:ext cx="6172200" cy="48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 defTabSz="685800" latinLnBrk="0">
              <a:spcBef>
                <a:spcPct val="0"/>
              </a:spcBef>
              <a:tabLst>
                <a:tab pos="4572000" algn="l"/>
              </a:tabLst>
              <a:defRPr/>
            </a:pPr>
            <a:r>
              <a:rPr lang="en-ID" sz="2100" b="1" dirty="0" err="1">
                <a:latin typeface="Cambria" pitchFamily="18" charset="0"/>
                <a:ea typeface="Cambria" pitchFamily="18" charset="0"/>
                <a:cs typeface="+mj-cs"/>
              </a:rPr>
              <a:t>Titik</a:t>
            </a:r>
            <a:r>
              <a:rPr lang="en-ID" sz="2100" b="1" dirty="0">
                <a:latin typeface="Cambria" pitchFamily="18" charset="0"/>
                <a:ea typeface="Cambria" pitchFamily="18" charset="0"/>
                <a:cs typeface="+mj-cs"/>
              </a:rPr>
              <a:t> VPN yang </a:t>
            </a:r>
            <a:r>
              <a:rPr lang="en-ID" sz="2100" b="1" dirty="0" err="1">
                <a:latin typeface="Cambria" pitchFamily="18" charset="0"/>
                <a:ea typeface="Cambria" pitchFamily="18" charset="0"/>
                <a:cs typeface="+mj-cs"/>
              </a:rPr>
              <a:t>difasilitasi</a:t>
            </a:r>
            <a:r>
              <a:rPr lang="en-ID" sz="2100" b="1" dirty="0">
                <a:latin typeface="Cambria" pitchFamily="18" charset="0"/>
                <a:ea typeface="Cambria" pitchFamily="18" charset="0"/>
                <a:cs typeface="+mj-cs"/>
              </a:rPr>
              <a:t> </a:t>
            </a:r>
            <a:r>
              <a:rPr lang="en-ID" sz="2100" b="1" dirty="0" err="1">
                <a:latin typeface="Cambria" pitchFamily="18" charset="0"/>
                <a:ea typeface="Cambria" pitchFamily="18" charset="0"/>
                <a:cs typeface="+mj-cs"/>
              </a:rPr>
              <a:t>oleh</a:t>
            </a:r>
            <a:r>
              <a:rPr lang="en-ID" sz="2100" b="1" dirty="0">
                <a:latin typeface="Cambria" pitchFamily="18" charset="0"/>
                <a:ea typeface="Cambria" pitchFamily="18" charset="0"/>
                <a:cs typeface="+mj-cs"/>
              </a:rPr>
              <a:t> </a:t>
            </a:r>
            <a:r>
              <a:rPr lang="en-ID" sz="2100" b="1" dirty="0" err="1">
                <a:latin typeface="Cambria" pitchFamily="18" charset="0"/>
                <a:ea typeface="Cambria" pitchFamily="18" charset="0"/>
                <a:cs typeface="+mj-cs"/>
              </a:rPr>
              <a:t>Pusdatin</a:t>
            </a:r>
            <a:endParaRPr lang="en-US" sz="2100" b="1" dirty="0">
              <a:latin typeface="Cambria" pitchFamily="18" charset="0"/>
              <a:ea typeface="Cambria" pitchFamily="18" charset="0"/>
              <a:cs typeface="+mj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277634" y="2028266"/>
            <a:ext cx="6426714" cy="1440160"/>
          </a:xfrm>
        </p:spPr>
        <p:txBody>
          <a:bodyPr>
            <a:noAutofit/>
          </a:bodyPr>
          <a:lstStyle/>
          <a:p>
            <a:r>
              <a:rPr lang="id-ID" sz="1800" dirty="0">
                <a:latin typeface="Cambria" pitchFamily="18" charset="0"/>
                <a:ea typeface="Cambria" pitchFamily="18" charset="0"/>
              </a:rPr>
              <a:t>Tahun 2013 :     630 Lokasi </a:t>
            </a:r>
            <a:r>
              <a:rPr lang="id-ID" sz="1800" i="1" dirty="0">
                <a:latin typeface="Cambria" pitchFamily="18" charset="0"/>
                <a:ea typeface="Cambria" pitchFamily="18" charset="0"/>
              </a:rPr>
              <a:t>(digabung dengan siknas online)</a:t>
            </a:r>
            <a:endParaRPr lang="id-ID" sz="1800" dirty="0">
              <a:latin typeface="Cambria" pitchFamily="18" charset="0"/>
              <a:ea typeface="Cambria" pitchFamily="18" charset="0"/>
            </a:endParaRPr>
          </a:p>
          <a:p>
            <a:r>
              <a:rPr lang="id-ID" sz="1800" dirty="0">
                <a:latin typeface="Cambria" pitchFamily="18" charset="0"/>
                <a:ea typeface="Cambria" pitchFamily="18" charset="0"/>
              </a:rPr>
              <a:t>Tahun 2014 :   1267 Lokasi </a:t>
            </a:r>
            <a:r>
              <a:rPr lang="id-ID" sz="1800" i="1" dirty="0">
                <a:latin typeface="Cambria" pitchFamily="18" charset="0"/>
                <a:ea typeface="Cambria" pitchFamily="18" charset="0"/>
              </a:rPr>
              <a:t>(digabung dengan siknas online)</a:t>
            </a:r>
          </a:p>
          <a:p>
            <a:r>
              <a:rPr lang="id-ID" sz="1800" dirty="0">
                <a:latin typeface="Cambria" pitchFamily="18" charset="0"/>
                <a:ea typeface="Cambria" pitchFamily="18" charset="0"/>
              </a:rPr>
              <a:t>Tahun 2015 :     678 Lokasi</a:t>
            </a:r>
          </a:p>
          <a:p>
            <a:r>
              <a:rPr lang="id-ID" sz="1800" dirty="0">
                <a:latin typeface="Cambria" pitchFamily="18" charset="0"/>
                <a:ea typeface="Cambria" pitchFamily="18" charset="0"/>
              </a:rPr>
              <a:t>Tahun 2016 :       64 Lokasi</a:t>
            </a:r>
          </a:p>
          <a:p>
            <a:r>
              <a:rPr lang="id-ID" sz="1800" dirty="0">
                <a:latin typeface="Cambria" pitchFamily="18" charset="0"/>
                <a:ea typeface="Cambria" pitchFamily="18" charset="0"/>
              </a:rPr>
              <a:t>Tahun 2017 :       44 Lokasi</a:t>
            </a:r>
          </a:p>
          <a:p>
            <a:r>
              <a:rPr lang="id-ID" sz="1800" dirty="0">
                <a:latin typeface="Cambria" pitchFamily="18" charset="0"/>
                <a:ea typeface="Cambria" pitchFamily="18" charset="0"/>
              </a:rPr>
              <a:t>Tahun 2018 :       44 Lokasi</a:t>
            </a:r>
          </a:p>
        </p:txBody>
      </p:sp>
      <p:pic>
        <p:nvPicPr>
          <p:cNvPr id="22" name="Picture 2" descr="Gambar terka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6066" y="2868783"/>
            <a:ext cx="1890210" cy="1575175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9A46429-787C-4D3F-9629-5B8A2C289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90" y="542911"/>
            <a:ext cx="6858214" cy="444663"/>
          </a:xfrm>
        </p:spPr>
        <p:txBody>
          <a:bodyPr>
            <a:normAutofit/>
          </a:bodyPr>
          <a:lstStyle/>
          <a:p>
            <a:r>
              <a:rPr lang="en-ID" altLang="id-ID" sz="2000" dirty="0">
                <a:latin typeface="Cambria" panose="02040503050406030204" pitchFamily="18" charset="0"/>
                <a:ea typeface="Cambria" panose="02040503050406030204" pitchFamily="18" charset="0"/>
              </a:rPr>
              <a:t>PENYEDIAAN JARINGAN VPN</a:t>
            </a:r>
            <a:endParaRPr lang="en-US" altLang="id-ID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F385C0-B00F-41F6-B42F-9B90835108BF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946145"/>
            <a:ext cx="6172200" cy="489701"/>
          </a:xfrm>
        </p:spPr>
        <p:txBody>
          <a:bodyPr>
            <a:noAutofit/>
          </a:bodyPr>
          <a:lstStyle/>
          <a:p>
            <a:pPr>
              <a:tabLst>
                <a:tab pos="2686050" algn="l"/>
              </a:tabLst>
            </a:pPr>
            <a:r>
              <a:rPr lang="en-ID" sz="4050" dirty="0" err="1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Terima</a:t>
            </a:r>
            <a:r>
              <a:rPr lang="en-ID" sz="4050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ID" sz="4050" dirty="0" err="1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Kasih</a:t>
            </a:r>
            <a:endParaRPr lang="en-US" sz="4050" dirty="0">
              <a:solidFill>
                <a:schemeClr val="accent5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43000" y="3813888"/>
            <a:ext cx="6858000" cy="108012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" name="Group 9"/>
          <p:cNvGrpSpPr/>
          <p:nvPr/>
        </p:nvGrpSpPr>
        <p:grpSpPr>
          <a:xfrm>
            <a:off x="3437874" y="951570"/>
            <a:ext cx="2646294" cy="1511978"/>
            <a:chOff x="6610168" y="702250"/>
            <a:chExt cx="2012088" cy="1194901"/>
          </a:xfrm>
        </p:grpSpPr>
        <p:pic>
          <p:nvPicPr>
            <p:cNvPr id="12" name="Picture 11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9702" y="702250"/>
              <a:ext cx="1485113" cy="75908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610168" y="1495817"/>
              <a:ext cx="2012088" cy="40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3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D78A077-E641-4C86-9C1C-9AD49B681751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</p:cSld>
  <p:clrMapOvr>
    <a:masterClrMapping/>
  </p:clrMapOvr>
  <p:transition xmlns:p14="http://schemas.microsoft.com/office/powerpoint/2010/main"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401" y="411510"/>
            <a:ext cx="4425751" cy="490710"/>
          </a:xfrm>
        </p:spPr>
        <p:txBody>
          <a:bodyPr>
            <a:noAutofit/>
          </a:bodyPr>
          <a:lstStyle/>
          <a:p>
            <a:r>
              <a:rPr lang="en-ID" sz="2100" dirty="0">
                <a:latin typeface="Cambria" pitchFamily="18" charset="0"/>
                <a:ea typeface="Cambria" pitchFamily="18" charset="0"/>
              </a:rPr>
              <a:t>MASALAH UTAMA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9" name="Shape 442">
            <a:extLst>
              <a:ext uri="{FF2B5EF4-FFF2-40B4-BE49-F238E27FC236}">
                <a16:creationId xmlns:a16="http://schemas.microsoft.com/office/drawing/2014/main" xmlns="" id="{C79C2684-8067-4320-A0C1-3CDFC7496E0E}"/>
              </a:ext>
            </a:extLst>
          </p:cNvPr>
          <p:cNvSpPr/>
          <p:nvPr/>
        </p:nvSpPr>
        <p:spPr>
          <a:xfrm>
            <a:off x="5489178" y="4197946"/>
            <a:ext cx="1325563" cy="452437"/>
          </a:xfrm>
          <a:prstGeom prst="rect">
            <a:avLst/>
          </a:prstGeom>
          <a:ln w="12700">
            <a:miter lim="400000"/>
          </a:ln>
          <a:extLst/>
        </p:spPr>
        <p:txBody>
          <a:bodyPr wrap="none" lIns="38099" rIns="38099">
            <a:spAutoFit/>
          </a:bodyPr>
          <a:lstStyle>
            <a:lvl1pPr>
              <a:defRPr sz="2800" b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sz="2333" dirty="0" err="1">
                <a:solidFill>
                  <a:srgbClr val="FF0000"/>
                </a:solidFill>
              </a:rPr>
              <a:t>integrasi</a:t>
            </a:r>
            <a:endParaRPr sz="2333" dirty="0">
              <a:solidFill>
                <a:srgbClr val="FF0000"/>
              </a:solidFill>
            </a:endParaRPr>
          </a:p>
        </p:txBody>
      </p:sp>
      <p:grpSp>
        <p:nvGrpSpPr>
          <p:cNvPr id="10" name="Group 498">
            <a:extLst>
              <a:ext uri="{FF2B5EF4-FFF2-40B4-BE49-F238E27FC236}">
                <a16:creationId xmlns:a16="http://schemas.microsoft.com/office/drawing/2014/main" xmlns="" id="{08C755F5-DFAD-4759-B7D8-E017B49CFA8D}"/>
              </a:ext>
            </a:extLst>
          </p:cNvPr>
          <p:cNvGrpSpPr>
            <a:grpSpLocks/>
          </p:cNvGrpSpPr>
          <p:nvPr/>
        </p:nvGrpSpPr>
        <p:grpSpPr bwMode="auto">
          <a:xfrm>
            <a:off x="1115616" y="843558"/>
            <a:ext cx="3179762" cy="3286125"/>
            <a:chOff x="0" y="0"/>
            <a:chExt cx="3816350" cy="3943352"/>
          </a:xfrm>
        </p:grpSpPr>
        <p:sp>
          <p:nvSpPr>
            <p:cNvPr id="15" name="Shape 444">
              <a:extLst>
                <a:ext uri="{FF2B5EF4-FFF2-40B4-BE49-F238E27FC236}">
                  <a16:creationId xmlns:a16="http://schemas.microsoft.com/office/drawing/2014/main" xmlns="" id="{FDF7A480-E996-4EE8-9423-002A5D285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816350" cy="3943352"/>
            </a:xfrm>
            <a:prstGeom prst="roundRect">
              <a:avLst>
                <a:gd name="adj" fmla="val 11921"/>
              </a:avLst>
            </a:prstGeom>
            <a:solidFill>
              <a:srgbClr val="FFFFFF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lIns="38099" tIns="38099" rIns="38099" bIns="38099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id-ID" altLang="id-ID" sz="1800">
                <a:latin typeface="Corbel" panose="020B0503020204020204" pitchFamily="34" charset="0"/>
                <a:sym typeface="Corbel" panose="020B0503020204020204" pitchFamily="34" charset="0"/>
              </a:endParaRPr>
            </a:p>
          </p:txBody>
        </p:sp>
        <p:grpSp>
          <p:nvGrpSpPr>
            <p:cNvPr id="16" name="Group 447">
              <a:extLst>
                <a:ext uri="{FF2B5EF4-FFF2-40B4-BE49-F238E27FC236}">
                  <a16:creationId xmlns:a16="http://schemas.microsoft.com/office/drawing/2014/main" xmlns="" id="{1E893EA1-0CD7-435D-BD75-A11341FE9E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0941" y="579019"/>
              <a:ext cx="802141" cy="757072"/>
              <a:chOff x="-6361" y="0"/>
              <a:chExt cx="802140" cy="757071"/>
            </a:xfrm>
          </p:grpSpPr>
          <p:sp>
            <p:nvSpPr>
              <p:cNvPr id="67" name="Shape 445">
                <a:extLst>
                  <a:ext uri="{FF2B5EF4-FFF2-40B4-BE49-F238E27FC236}">
                    <a16:creationId xmlns:a16="http://schemas.microsoft.com/office/drawing/2014/main" xmlns="" id="{92FB8D59-45B8-4EA6-B00C-2CB056BDDBC1}"/>
                  </a:ext>
                </a:extLst>
              </p:cNvPr>
              <p:cNvSpPr/>
              <p:nvPr/>
            </p:nvSpPr>
            <p:spPr>
              <a:xfrm>
                <a:off x="6062" y="101"/>
                <a:ext cx="775463" cy="756285"/>
              </a:xfrm>
              <a:prstGeom prst="ellipse">
                <a:avLst/>
              </a:prstGeom>
              <a:solidFill>
                <a:srgbClr val="00206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lIns="38099" tIns="38099" rIns="38099" bIns="38099" anchor="ctr"/>
              <a:lstStyle/>
              <a:p>
                <a:pPr algn="ctr">
                  <a:defRPr sz="1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orbel"/>
                    <a:ea typeface="Corbel"/>
                    <a:cs typeface="Corbel"/>
                    <a:sym typeface="Corbel"/>
                  </a:defRPr>
                </a:pPr>
                <a:endParaRPr sz="10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sp>
            <p:nvSpPr>
              <p:cNvPr id="68" name="Shape 446">
                <a:extLst>
                  <a:ext uri="{FF2B5EF4-FFF2-40B4-BE49-F238E27FC236}">
                    <a16:creationId xmlns:a16="http://schemas.microsoft.com/office/drawing/2014/main" xmlns="" id="{87898CBA-A443-4AA0-AB73-7FE65BF68B9F}"/>
                  </a:ext>
                </a:extLst>
              </p:cNvPr>
              <p:cNvSpPr/>
              <p:nvPr/>
            </p:nvSpPr>
            <p:spPr>
              <a:xfrm>
                <a:off x="-6361" y="240039"/>
                <a:ext cx="802140" cy="276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/>
            </p:spPr>
            <p:txBody>
              <a:bodyPr wrap="none" lIns="38099" tIns="38099" rIns="38099" bIns="38099" anchor="ctr">
                <a:spAutoFit/>
              </a:bodyPr>
              <a:lstStyle>
                <a:lvl1pPr algn="ctr">
                  <a:defRPr sz="1200">
                    <a:ln w="18415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orbel"/>
                    <a:ea typeface="Corbel"/>
                    <a:cs typeface="Corbel"/>
                    <a:sym typeface="Corbel"/>
                  </a:defRPr>
                </a:lvl1pPr>
              </a:lstStyle>
              <a:p>
                <a:pPr>
                  <a:defRPr/>
                </a:pPr>
                <a:r>
                  <a:rPr sz="1000"/>
                  <a:t>PUSDATIN</a:t>
                </a:r>
              </a:p>
            </p:txBody>
          </p:sp>
        </p:grpSp>
        <p:grpSp>
          <p:nvGrpSpPr>
            <p:cNvPr id="17" name="Group 450">
              <a:extLst>
                <a:ext uri="{FF2B5EF4-FFF2-40B4-BE49-F238E27FC236}">
                  <a16:creationId xmlns:a16="http://schemas.microsoft.com/office/drawing/2014/main" xmlns="" id="{8A562D3D-36EE-49D5-A8E6-4D9A6FF15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7686" y="137394"/>
              <a:ext cx="609602" cy="440224"/>
              <a:chOff x="2993" y="0"/>
              <a:chExt cx="609601" cy="440223"/>
            </a:xfrm>
          </p:grpSpPr>
          <p:sp>
            <p:nvSpPr>
              <p:cNvPr id="65" name="Shape 448">
                <a:extLst>
                  <a:ext uri="{FF2B5EF4-FFF2-40B4-BE49-F238E27FC236}">
                    <a16:creationId xmlns:a16="http://schemas.microsoft.com/office/drawing/2014/main" xmlns="" id="{22A3AEE2-038B-4546-BEE5-247A9DA95E2B}"/>
                  </a:ext>
                </a:extLst>
              </p:cNvPr>
              <p:cNvSpPr/>
              <p:nvPr/>
            </p:nvSpPr>
            <p:spPr>
              <a:xfrm>
                <a:off x="3826" y="-234"/>
                <a:ext cx="609701" cy="440055"/>
              </a:xfrm>
              <a:prstGeom prst="ellipse">
                <a:avLst/>
              </a:prstGeom>
              <a:solidFill>
                <a:srgbClr val="002060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38099" tIns="38099" rIns="38099" bIns="38099" anchor="ctr"/>
              <a:lstStyle/>
              <a:p>
                <a:pPr algn="ctr">
                  <a:defRPr sz="1200">
                    <a:latin typeface="Corbel"/>
                    <a:ea typeface="Corbel"/>
                    <a:cs typeface="Corbel"/>
                    <a:sym typeface="Corbel"/>
                  </a:defRPr>
                </a:pPr>
                <a:endParaRPr sz="1000"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sp>
            <p:nvSpPr>
              <p:cNvPr id="66" name="Shape 449">
                <a:extLst>
                  <a:ext uri="{FF2B5EF4-FFF2-40B4-BE49-F238E27FC236}">
                    <a16:creationId xmlns:a16="http://schemas.microsoft.com/office/drawing/2014/main" xmlns="" id="{B5D97651-2404-4AC2-A9A8-1700EB3BB29A}"/>
                  </a:ext>
                </a:extLst>
              </p:cNvPr>
              <p:cNvSpPr/>
              <p:nvPr/>
            </p:nvSpPr>
            <p:spPr>
              <a:xfrm>
                <a:off x="12522" y="81613"/>
                <a:ext cx="590543" cy="27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/>
            </p:spPr>
            <p:txBody>
              <a:bodyPr wrap="none" lIns="38099" tIns="38099" rIns="38099" bIns="38099" anchor="ctr">
                <a:spAutoFit/>
              </a:bodyPr>
              <a:lstStyle>
                <a:lvl1pPr algn="ctr">
                  <a:defRPr sz="1200">
                    <a:ln w="18415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outerShdw blurRad="63500" dir="3600000" rotWithShape="0">
                        <a:srgbClr val="000000">
                          <a:alpha val="70000"/>
                        </a:srgbClr>
                      </a:outerShdw>
                    </a:effectLst>
                    <a:latin typeface="Corbel"/>
                    <a:ea typeface="Corbel"/>
                    <a:cs typeface="Corbel"/>
                    <a:sym typeface="Corbel"/>
                  </a:defRPr>
                </a:lvl1pPr>
              </a:lstStyle>
              <a:p>
                <a:pPr>
                  <a:defRPr/>
                </a:pPr>
                <a:r>
                  <a:rPr sz="1000"/>
                  <a:t>BADAN</a:t>
                </a:r>
              </a:p>
            </p:txBody>
          </p:sp>
        </p:grpSp>
        <p:grpSp>
          <p:nvGrpSpPr>
            <p:cNvPr id="18" name="Group 453">
              <a:extLst>
                <a:ext uri="{FF2B5EF4-FFF2-40B4-BE49-F238E27FC236}">
                  <a16:creationId xmlns:a16="http://schemas.microsoft.com/office/drawing/2014/main" xmlns="" id="{6ECC9137-2D60-444A-8E63-2822A69ED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911" y="137393"/>
              <a:ext cx="609601" cy="440225"/>
              <a:chOff x="0" y="-1"/>
              <a:chExt cx="609600" cy="440224"/>
            </a:xfrm>
          </p:grpSpPr>
          <p:sp>
            <p:nvSpPr>
              <p:cNvPr id="63" name="Shape 451">
                <a:extLst>
                  <a:ext uri="{FF2B5EF4-FFF2-40B4-BE49-F238E27FC236}">
                    <a16:creationId xmlns:a16="http://schemas.microsoft.com/office/drawing/2014/main" xmlns="" id="{D8D91B2D-1C97-4CF4-AF32-FA8BE66D06DD}"/>
                  </a:ext>
                </a:extLst>
              </p:cNvPr>
              <p:cNvSpPr/>
              <p:nvPr/>
            </p:nvSpPr>
            <p:spPr>
              <a:xfrm>
                <a:off x="372" y="-234"/>
                <a:ext cx="609701" cy="440055"/>
              </a:xfrm>
              <a:prstGeom prst="ellipse">
                <a:avLst/>
              </a:prstGeom>
              <a:solidFill>
                <a:srgbClr val="002060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38099" tIns="38099" rIns="38099" bIns="3809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Shape 452">
                <a:extLst>
                  <a:ext uri="{FF2B5EF4-FFF2-40B4-BE49-F238E27FC236}">
                    <a16:creationId xmlns:a16="http://schemas.microsoft.com/office/drawing/2014/main" xmlns="" id="{22CEFC8C-D370-470B-B7F4-533E3BEBDFD2}"/>
                  </a:ext>
                </a:extLst>
              </p:cNvPr>
              <p:cNvSpPr/>
              <p:nvPr/>
            </p:nvSpPr>
            <p:spPr>
              <a:xfrm>
                <a:off x="20107" y="81613"/>
                <a:ext cx="569384" cy="276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/>
            </p:spPr>
            <p:txBody>
              <a:bodyPr wrap="none" lIns="38099" tIns="38099" rIns="38099" bIns="38099" anchor="ctr">
                <a:spAutoFit/>
              </a:bodyPr>
              <a:lstStyle>
                <a:lvl1pPr algn="ctr">
                  <a:defRPr sz="1200">
                    <a:ln w="18415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outerShdw blurRad="63500" dir="3600000" rotWithShape="0">
                        <a:srgbClr val="000000">
                          <a:alpha val="70000"/>
                        </a:srgbClr>
                      </a:outerShdw>
                    </a:effectLst>
                    <a:latin typeface="Corbel"/>
                    <a:ea typeface="Corbel"/>
                    <a:cs typeface="Corbel"/>
                    <a:sym typeface="Corbel"/>
                  </a:defRPr>
                </a:lvl1pPr>
              </a:lstStyle>
              <a:p>
                <a:pPr>
                  <a:defRPr/>
                </a:pPr>
                <a:r>
                  <a:rPr sz="1000"/>
                  <a:t>DITJEN</a:t>
                </a:r>
              </a:p>
            </p:txBody>
          </p:sp>
        </p:grpSp>
        <p:grpSp>
          <p:nvGrpSpPr>
            <p:cNvPr id="19" name="Group 456">
              <a:extLst>
                <a:ext uri="{FF2B5EF4-FFF2-40B4-BE49-F238E27FC236}">
                  <a16:creationId xmlns:a16="http://schemas.microsoft.com/office/drawing/2014/main" xmlns="" id="{946B76A0-320C-46DC-AEC7-7EE8501740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3625" y="137393"/>
              <a:ext cx="609600" cy="440225"/>
              <a:chOff x="0" y="-1"/>
              <a:chExt cx="609600" cy="440224"/>
            </a:xfrm>
          </p:grpSpPr>
          <p:sp>
            <p:nvSpPr>
              <p:cNvPr id="61" name="Shape 454">
                <a:extLst>
                  <a:ext uri="{FF2B5EF4-FFF2-40B4-BE49-F238E27FC236}">
                    <a16:creationId xmlns:a16="http://schemas.microsoft.com/office/drawing/2014/main" xmlns="" id="{373AE44A-FE23-4E89-B92D-D84688F56D3D}"/>
                  </a:ext>
                </a:extLst>
              </p:cNvPr>
              <p:cNvSpPr/>
              <p:nvPr/>
            </p:nvSpPr>
            <p:spPr>
              <a:xfrm>
                <a:off x="-458" y="-234"/>
                <a:ext cx="609702" cy="440055"/>
              </a:xfrm>
              <a:prstGeom prst="ellipse">
                <a:avLst/>
              </a:prstGeom>
              <a:solidFill>
                <a:srgbClr val="002060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38099" tIns="38099" rIns="38099" bIns="38099" anchor="ctr"/>
              <a:lstStyle/>
              <a:p>
                <a:pPr algn="ctr">
                  <a:defRPr sz="1200">
                    <a:solidFill>
                      <a:srgbClr val="000099"/>
                    </a:solidFill>
                    <a:latin typeface="Corbel"/>
                    <a:ea typeface="Corbel"/>
                    <a:cs typeface="Corbel"/>
                    <a:sym typeface="Corbel"/>
                  </a:defRPr>
                </a:pPr>
                <a:endParaRPr sz="1000">
                  <a:solidFill>
                    <a:srgbClr val="000099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sp>
            <p:nvSpPr>
              <p:cNvPr id="62" name="Shape 455">
                <a:extLst>
                  <a:ext uri="{FF2B5EF4-FFF2-40B4-BE49-F238E27FC236}">
                    <a16:creationId xmlns:a16="http://schemas.microsoft.com/office/drawing/2014/main" xmlns="" id="{601F7FAF-0D97-46C0-B7C8-44956388E353}"/>
                  </a:ext>
                </a:extLst>
              </p:cNvPr>
              <p:cNvSpPr/>
              <p:nvPr/>
            </p:nvSpPr>
            <p:spPr>
              <a:xfrm>
                <a:off x="20107" y="81613"/>
                <a:ext cx="569386" cy="276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/>
            </p:spPr>
            <p:txBody>
              <a:bodyPr wrap="none" lIns="38099" tIns="38099" rIns="38099" bIns="38099" anchor="ctr">
                <a:spAutoFit/>
              </a:bodyPr>
              <a:lstStyle>
                <a:lvl1pPr algn="ctr">
                  <a:defRPr sz="1200">
                    <a:ln w="18415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outerShdw blurRad="63500" dir="3600000" rotWithShape="0">
                        <a:srgbClr val="000000">
                          <a:alpha val="70000"/>
                        </a:srgbClr>
                      </a:outerShdw>
                    </a:effectLst>
                    <a:latin typeface="Corbel"/>
                    <a:ea typeface="Corbel"/>
                    <a:cs typeface="Corbel"/>
                    <a:sym typeface="Corbel"/>
                  </a:defRPr>
                </a:lvl1pPr>
              </a:lstStyle>
              <a:p>
                <a:pPr>
                  <a:defRPr/>
                </a:pPr>
                <a:r>
                  <a:rPr sz="1000"/>
                  <a:t>DITJEN</a:t>
                </a:r>
              </a:p>
            </p:txBody>
          </p:sp>
        </p:grpSp>
        <p:grpSp>
          <p:nvGrpSpPr>
            <p:cNvPr id="20" name="Group 459">
              <a:extLst>
                <a:ext uri="{FF2B5EF4-FFF2-40B4-BE49-F238E27FC236}">
                  <a16:creationId xmlns:a16="http://schemas.microsoft.com/office/drawing/2014/main" xmlns="" id="{C3D42C4F-D839-49BF-9717-4DA3D07B1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7761" y="137393"/>
              <a:ext cx="609601" cy="440225"/>
              <a:chOff x="0" y="-1"/>
              <a:chExt cx="609600" cy="440224"/>
            </a:xfrm>
          </p:grpSpPr>
          <p:sp>
            <p:nvSpPr>
              <p:cNvPr id="59" name="Shape 457">
                <a:extLst>
                  <a:ext uri="{FF2B5EF4-FFF2-40B4-BE49-F238E27FC236}">
                    <a16:creationId xmlns:a16="http://schemas.microsoft.com/office/drawing/2014/main" xmlns="" id="{A250BD36-4D18-400D-AFD2-60D3DCC6A0F9}"/>
                  </a:ext>
                </a:extLst>
              </p:cNvPr>
              <p:cNvSpPr/>
              <p:nvPr/>
            </p:nvSpPr>
            <p:spPr>
              <a:xfrm>
                <a:off x="86" y="-234"/>
                <a:ext cx="609701" cy="440055"/>
              </a:xfrm>
              <a:prstGeom prst="ellipse">
                <a:avLst/>
              </a:prstGeom>
              <a:solidFill>
                <a:srgbClr val="002060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38099" tIns="38099" rIns="38099" bIns="38099" anchor="ctr"/>
              <a:lstStyle/>
              <a:p>
                <a:pPr algn="ctr">
                  <a:defRPr sz="1200">
                    <a:solidFill>
                      <a:srgbClr val="000099"/>
                    </a:solidFill>
                    <a:latin typeface="Corbel"/>
                    <a:ea typeface="Corbel"/>
                    <a:cs typeface="Corbel"/>
                    <a:sym typeface="Corbel"/>
                  </a:defRPr>
                </a:pPr>
                <a:endParaRPr sz="1000">
                  <a:solidFill>
                    <a:srgbClr val="000099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sp>
            <p:nvSpPr>
              <p:cNvPr id="60" name="Shape 458">
                <a:extLst>
                  <a:ext uri="{FF2B5EF4-FFF2-40B4-BE49-F238E27FC236}">
                    <a16:creationId xmlns:a16="http://schemas.microsoft.com/office/drawing/2014/main" xmlns="" id="{FFC18A24-13C9-4441-B8C3-64BE6DF6B238}"/>
                  </a:ext>
                </a:extLst>
              </p:cNvPr>
              <p:cNvSpPr/>
              <p:nvPr/>
            </p:nvSpPr>
            <p:spPr>
              <a:xfrm>
                <a:off x="72045" y="81613"/>
                <a:ext cx="465510" cy="276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/>
            </p:spPr>
            <p:txBody>
              <a:bodyPr wrap="none" lIns="38099" tIns="38099" rIns="38099" bIns="38099" anchor="ctr">
                <a:spAutoFit/>
              </a:bodyPr>
              <a:lstStyle>
                <a:lvl1pPr algn="ctr">
                  <a:defRPr sz="1200">
                    <a:ln w="18415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outerShdw blurRad="63500" dir="3600000" rotWithShape="0">
                        <a:srgbClr val="000000">
                          <a:alpha val="70000"/>
                        </a:srgbClr>
                      </a:outerShdw>
                    </a:effectLst>
                    <a:latin typeface="Corbel"/>
                    <a:ea typeface="Corbel"/>
                    <a:cs typeface="Corbel"/>
                    <a:sym typeface="Corbel"/>
                  </a:defRPr>
                </a:lvl1pPr>
              </a:lstStyle>
              <a:p>
                <a:pPr>
                  <a:defRPr/>
                </a:pPr>
                <a:r>
                  <a:rPr sz="1000"/>
                  <a:t>ITJEN</a:t>
                </a:r>
              </a:p>
            </p:txBody>
          </p:sp>
        </p:grpSp>
        <p:grpSp>
          <p:nvGrpSpPr>
            <p:cNvPr id="21" name="Group 462">
              <a:extLst>
                <a:ext uri="{FF2B5EF4-FFF2-40B4-BE49-F238E27FC236}">
                  <a16:creationId xmlns:a16="http://schemas.microsoft.com/office/drawing/2014/main" xmlns="" id="{2B4E7171-E8FF-4513-BEB4-8D05D20BFC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3687" y="1651534"/>
              <a:ext cx="1365251" cy="433217"/>
              <a:chOff x="0" y="-1"/>
              <a:chExt cx="1365250" cy="433216"/>
            </a:xfrm>
          </p:grpSpPr>
          <p:sp>
            <p:nvSpPr>
              <p:cNvPr id="57" name="Shape 460">
                <a:extLst>
                  <a:ext uri="{FF2B5EF4-FFF2-40B4-BE49-F238E27FC236}">
                    <a16:creationId xmlns:a16="http://schemas.microsoft.com/office/drawing/2014/main" xmlns="" id="{2C0B4CCD-5C0E-4480-9E61-555D0E570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-1"/>
                <a:ext cx="1365250" cy="433216"/>
              </a:xfrm>
              <a:prstGeom prst="ellipse">
                <a:avLst/>
              </a:prstGeom>
              <a:solidFill>
                <a:srgbClr val="00206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38099" tIns="38099" rIns="38099" bIns="38099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id-ID" altLang="id-ID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58" name="Shape 461">
                <a:extLst>
                  <a:ext uri="{FF2B5EF4-FFF2-40B4-BE49-F238E27FC236}">
                    <a16:creationId xmlns:a16="http://schemas.microsoft.com/office/drawing/2014/main" xmlns="" id="{E99B3C7B-15AF-4748-B4B6-7C3BD9EC0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72" y="78108"/>
                <a:ext cx="1019507" cy="276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38099" tIns="38099" rIns="38099" bIns="38099" anchor="ctr">
                <a:spAutoFit/>
              </a:bodyPr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d-ID" altLang="id-ID" sz="1000">
                    <a:solidFill>
                      <a:srgbClr val="FFFFFF"/>
                    </a:solidFill>
                    <a:latin typeface="Corbel" panose="020B0503020204020204" pitchFamily="34" charset="0"/>
                    <a:sym typeface="Corbel" panose="020B0503020204020204" pitchFamily="34" charset="0"/>
                  </a:rPr>
                  <a:t>DINKES PROV</a:t>
                </a:r>
              </a:p>
            </p:txBody>
          </p:sp>
        </p:grpSp>
        <p:grpSp>
          <p:nvGrpSpPr>
            <p:cNvPr id="22" name="Group 465">
              <a:extLst>
                <a:ext uri="{FF2B5EF4-FFF2-40B4-BE49-F238E27FC236}">
                  <a16:creationId xmlns:a16="http://schemas.microsoft.com/office/drawing/2014/main" xmlns="" id="{34DC40B5-A08D-4855-85B9-DA78F3D6F4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3687" y="2408606"/>
              <a:ext cx="1158878" cy="441628"/>
              <a:chOff x="0" y="0"/>
              <a:chExt cx="1158876" cy="441626"/>
            </a:xfrm>
          </p:grpSpPr>
          <p:sp>
            <p:nvSpPr>
              <p:cNvPr id="55" name="Shape 463">
                <a:extLst>
                  <a:ext uri="{FF2B5EF4-FFF2-40B4-BE49-F238E27FC236}">
                    <a16:creationId xmlns:a16="http://schemas.microsoft.com/office/drawing/2014/main" xmlns="" id="{1C8CD6B8-AFA9-4B31-8821-60E007748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58876" cy="441626"/>
              </a:xfrm>
              <a:prstGeom prst="ellipse">
                <a:avLst/>
              </a:prstGeom>
              <a:solidFill>
                <a:srgbClr val="00206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38099" tIns="38099" rIns="38099" bIns="38099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id-ID" altLang="id-ID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Shape 464">
                <a:extLst>
                  <a:ext uri="{FF2B5EF4-FFF2-40B4-BE49-F238E27FC236}">
                    <a16:creationId xmlns:a16="http://schemas.microsoft.com/office/drawing/2014/main" xmlns="" id="{0BB54AAD-BF63-44FB-8817-E3C9A870D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622" y="82314"/>
                <a:ext cx="915631" cy="276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38099" tIns="38099" rIns="38099" bIns="38099" anchor="ctr">
                <a:spAutoFit/>
              </a:bodyPr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d-ID" altLang="id-ID" sz="1000">
                    <a:solidFill>
                      <a:srgbClr val="FFFFFF"/>
                    </a:solidFill>
                    <a:latin typeface="Corbel" panose="020B0503020204020204" pitchFamily="34" charset="0"/>
                    <a:sym typeface="Corbel" panose="020B0503020204020204" pitchFamily="34" charset="0"/>
                  </a:rPr>
                  <a:t>DINKES</a:t>
                </a:r>
                <a:r>
                  <a:rPr lang="id-ID" altLang="id-ID" sz="1000">
                    <a:solidFill>
                      <a:srgbClr val="000099"/>
                    </a:solidFill>
                    <a:latin typeface="Corbel" panose="020B0503020204020204" pitchFamily="34" charset="0"/>
                    <a:sym typeface="Corbel" panose="020B0503020204020204" pitchFamily="34" charset="0"/>
                  </a:rPr>
                  <a:t> </a:t>
                </a:r>
                <a:r>
                  <a:rPr lang="id-ID" altLang="id-ID" sz="1000">
                    <a:solidFill>
                      <a:srgbClr val="FFFFFF"/>
                    </a:solidFill>
                    <a:latin typeface="Corbel" panose="020B0503020204020204" pitchFamily="34" charset="0"/>
                    <a:sym typeface="Corbel" panose="020B0503020204020204" pitchFamily="34" charset="0"/>
                  </a:rPr>
                  <a:t>KAB</a:t>
                </a:r>
              </a:p>
            </p:txBody>
          </p:sp>
        </p:grpSp>
        <p:grpSp>
          <p:nvGrpSpPr>
            <p:cNvPr id="23" name="Group 468">
              <a:extLst>
                <a:ext uri="{FF2B5EF4-FFF2-40B4-BE49-F238E27FC236}">
                  <a16:creationId xmlns:a16="http://schemas.microsoft.com/office/drawing/2014/main" xmlns="" id="{A239C374-86D3-4530-B030-18BEA1842D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5923" y="3415230"/>
              <a:ext cx="1166816" cy="337880"/>
              <a:chOff x="-1" y="0"/>
              <a:chExt cx="1166814" cy="337878"/>
            </a:xfrm>
          </p:grpSpPr>
          <p:sp>
            <p:nvSpPr>
              <p:cNvPr id="53" name="Shape 466">
                <a:extLst>
                  <a:ext uri="{FF2B5EF4-FFF2-40B4-BE49-F238E27FC236}">
                    <a16:creationId xmlns:a16="http://schemas.microsoft.com/office/drawing/2014/main" xmlns="" id="{4266E97A-F9EB-4C71-9D32-C5E666A08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" y="0"/>
                <a:ext cx="1166814" cy="337878"/>
              </a:xfrm>
              <a:prstGeom prst="ellipse">
                <a:avLst/>
              </a:prstGeom>
              <a:solidFill>
                <a:srgbClr val="00206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38099" tIns="38099" rIns="38099" bIns="38099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id-ID" altLang="id-ID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Shape 467">
                <a:extLst>
                  <a:ext uri="{FF2B5EF4-FFF2-40B4-BE49-F238E27FC236}">
                    <a16:creationId xmlns:a16="http://schemas.microsoft.com/office/drawing/2014/main" xmlns="" id="{D6C8E3AE-E11A-493D-8101-0D9B4EB41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087" y="30443"/>
                <a:ext cx="940638" cy="276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38099" tIns="38099" rIns="38099" bIns="38099" anchor="ctr">
                <a:spAutoFit/>
              </a:bodyPr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d-ID" altLang="id-ID" sz="1000">
                    <a:solidFill>
                      <a:srgbClr val="FFFFFF"/>
                    </a:solidFill>
                    <a:latin typeface="Corbel" panose="020B0503020204020204" pitchFamily="34" charset="0"/>
                    <a:sym typeface="Corbel" panose="020B0503020204020204" pitchFamily="34" charset="0"/>
                  </a:rPr>
                  <a:t>PUSKESMAS</a:t>
                </a:r>
              </a:p>
            </p:txBody>
          </p:sp>
        </p:grpSp>
        <p:grpSp>
          <p:nvGrpSpPr>
            <p:cNvPr id="24" name="Group 471">
              <a:extLst>
                <a:ext uri="{FF2B5EF4-FFF2-40B4-BE49-F238E27FC236}">
                  <a16:creationId xmlns:a16="http://schemas.microsoft.com/office/drawing/2014/main" xmlns="" id="{44D74E8D-CE6E-4ACB-9E71-E8D9956D68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9286" y="2407205"/>
              <a:ext cx="609601" cy="323860"/>
              <a:chOff x="0" y="0"/>
              <a:chExt cx="609600" cy="323858"/>
            </a:xfrm>
          </p:grpSpPr>
          <p:sp>
            <p:nvSpPr>
              <p:cNvPr id="51" name="Shape 469">
                <a:extLst>
                  <a:ext uri="{FF2B5EF4-FFF2-40B4-BE49-F238E27FC236}">
                    <a16:creationId xmlns:a16="http://schemas.microsoft.com/office/drawing/2014/main" xmlns="" id="{582892D6-0E82-4FC0-A14D-3C8CC483A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609600" cy="323858"/>
              </a:xfrm>
              <a:prstGeom prst="ellipse">
                <a:avLst/>
              </a:prstGeom>
              <a:solidFill>
                <a:srgbClr val="00206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38099" tIns="38099" rIns="38099" bIns="38099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id-ID" altLang="id-ID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52" name="Shape 470">
                <a:extLst>
                  <a:ext uri="{FF2B5EF4-FFF2-40B4-BE49-F238E27FC236}">
                    <a16:creationId xmlns:a16="http://schemas.microsoft.com/office/drawing/2014/main" xmlns="" id="{199DCFF7-845C-4739-8BBC-55870646B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111" y="23431"/>
                <a:ext cx="267379" cy="276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38099" tIns="38099" rIns="38099" bIns="38099" anchor="ctr">
                <a:spAutoFit/>
              </a:bodyPr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d-ID" altLang="id-ID" sz="1000">
                    <a:solidFill>
                      <a:srgbClr val="FFFFFF"/>
                    </a:solidFill>
                    <a:latin typeface="Corbel" panose="020B0503020204020204" pitchFamily="34" charset="0"/>
                    <a:sym typeface="Corbel" panose="020B0503020204020204" pitchFamily="34" charset="0"/>
                  </a:rPr>
                  <a:t>RS</a:t>
                </a:r>
              </a:p>
            </p:txBody>
          </p:sp>
        </p:grpSp>
        <p:sp>
          <p:nvSpPr>
            <p:cNvPr id="25" name="Shape 472">
              <a:extLst>
                <a:ext uri="{FF2B5EF4-FFF2-40B4-BE49-F238E27FC236}">
                  <a16:creationId xmlns:a16="http://schemas.microsoft.com/office/drawing/2014/main" xmlns="" id="{10AEB6C7-C6D2-4F1B-94B5-784D655C29E1}"/>
                </a:ext>
              </a:extLst>
            </p:cNvPr>
            <p:cNvSpPr/>
            <p:nvPr/>
          </p:nvSpPr>
          <p:spPr>
            <a:xfrm>
              <a:off x="1076504" y="630556"/>
              <a:ext cx="548731" cy="11296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38099" tIns="38099" rIns="38099" bIns="38099"/>
            <a:lstStyle/>
            <a:p>
              <a:pPr>
                <a:defRPr/>
              </a:pPr>
              <a:endParaRPr/>
            </a:p>
          </p:txBody>
        </p:sp>
        <p:sp>
          <p:nvSpPr>
            <p:cNvPr id="26" name="Shape 473">
              <a:extLst>
                <a:ext uri="{FF2B5EF4-FFF2-40B4-BE49-F238E27FC236}">
                  <a16:creationId xmlns:a16="http://schemas.microsoft.com/office/drawing/2014/main" xmlns="" id="{E4E84D96-D163-440F-8BDF-C479CA0987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5600" y="630892"/>
              <a:ext cx="182562" cy="1076724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sp>
          <p:nvSpPr>
            <p:cNvPr id="27" name="Shape 474">
              <a:extLst>
                <a:ext uri="{FF2B5EF4-FFF2-40B4-BE49-F238E27FC236}">
                  <a16:creationId xmlns:a16="http://schemas.microsoft.com/office/drawing/2014/main" xmlns="" id="{D2E9BEDB-E413-47B3-9C79-484B3E3884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8086" y="577617"/>
              <a:ext cx="244477" cy="1129998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sp>
          <p:nvSpPr>
            <p:cNvPr id="28" name="Shape 475">
              <a:extLst>
                <a:ext uri="{FF2B5EF4-FFF2-40B4-BE49-F238E27FC236}">
                  <a16:creationId xmlns:a16="http://schemas.microsoft.com/office/drawing/2014/main" xmlns="" id="{68ADE88A-D104-4861-9960-AFF2933D4B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60649" y="577554"/>
              <a:ext cx="671514" cy="1183146"/>
            </a:xfrm>
            <a:prstGeom prst="line">
              <a:avLst/>
            </a:prstGeom>
            <a:noFill/>
            <a:ln w="28575">
              <a:solidFill>
                <a:srgbClr val="4A452A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sp>
          <p:nvSpPr>
            <p:cNvPr id="29" name="Shape 476">
              <a:extLst>
                <a:ext uri="{FF2B5EF4-FFF2-40B4-BE49-F238E27FC236}">
                  <a16:creationId xmlns:a16="http://schemas.microsoft.com/office/drawing/2014/main" xmlns="" id="{D2263FBA-E733-4D92-B969-F66ED10173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6250" y="2084523"/>
              <a:ext cx="61912" cy="322421"/>
            </a:xfrm>
            <a:prstGeom prst="line">
              <a:avLst/>
            </a:prstGeom>
            <a:noFill/>
            <a:ln w="28575">
              <a:solidFill>
                <a:srgbClr val="E46C0A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sp>
          <p:nvSpPr>
            <p:cNvPr id="30" name="Shape 477">
              <a:extLst>
                <a:ext uri="{FF2B5EF4-FFF2-40B4-BE49-F238E27FC236}">
                  <a16:creationId xmlns:a16="http://schemas.microsoft.com/office/drawing/2014/main" xmlns="" id="{614DFD24-CC8D-49F9-B7C4-16FE9558CF7A}"/>
                </a:ext>
              </a:extLst>
            </p:cNvPr>
            <p:cNvSpPr/>
            <p:nvPr/>
          </p:nvSpPr>
          <p:spPr>
            <a:xfrm flipH="1">
              <a:off x="1015534" y="683896"/>
              <a:ext cx="0" cy="16706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38099" tIns="38099" rIns="38099" bIns="38099"/>
            <a:lstStyle/>
            <a:p>
              <a:pPr>
                <a:defRPr/>
              </a:pPr>
              <a:endParaRPr/>
            </a:p>
          </p:txBody>
        </p:sp>
        <p:sp>
          <p:nvSpPr>
            <p:cNvPr id="31" name="Shape 478">
              <a:extLst>
                <a:ext uri="{FF2B5EF4-FFF2-40B4-BE49-F238E27FC236}">
                  <a16:creationId xmlns:a16="http://schemas.microsoft.com/office/drawing/2014/main" xmlns="" id="{D3904504-89DF-4D96-810D-B78ECA336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8487" y="2084523"/>
              <a:ext cx="61914" cy="322421"/>
            </a:xfrm>
            <a:prstGeom prst="line">
              <a:avLst/>
            </a:prstGeom>
            <a:noFill/>
            <a:ln w="28575">
              <a:solidFill>
                <a:srgbClr val="558ED5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sp>
          <p:nvSpPr>
            <p:cNvPr id="32" name="Shape 479">
              <a:extLst>
                <a:ext uri="{FF2B5EF4-FFF2-40B4-BE49-F238E27FC236}">
                  <a16:creationId xmlns:a16="http://schemas.microsoft.com/office/drawing/2014/main" xmlns="" id="{5240E5F1-044B-4C8D-B4B1-FB2EB64ABB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3287" y="2084749"/>
              <a:ext cx="1" cy="26918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sp>
          <p:nvSpPr>
            <p:cNvPr id="33" name="Shape 480">
              <a:extLst>
                <a:ext uri="{FF2B5EF4-FFF2-40B4-BE49-F238E27FC236}">
                  <a16:creationId xmlns:a16="http://schemas.microsoft.com/office/drawing/2014/main" xmlns="" id="{1AF79447-2FCB-4263-AA1D-ACE10DBEB5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7119" y="2084749"/>
              <a:ext cx="1" cy="322457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sp>
          <p:nvSpPr>
            <p:cNvPr id="34" name="Shape 481">
              <a:extLst>
                <a:ext uri="{FF2B5EF4-FFF2-40B4-BE49-F238E27FC236}">
                  <a16:creationId xmlns:a16="http://schemas.microsoft.com/office/drawing/2014/main" xmlns="" id="{F5FF330C-4813-4E8B-BADB-503A2E9DB5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8087" y="2084523"/>
              <a:ext cx="61914" cy="322421"/>
            </a:xfrm>
            <a:prstGeom prst="line">
              <a:avLst/>
            </a:prstGeom>
            <a:noFill/>
            <a:ln w="28575">
              <a:solidFill>
                <a:srgbClr val="4A452A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sp>
          <p:nvSpPr>
            <p:cNvPr id="35" name="Shape 482">
              <a:extLst>
                <a:ext uri="{FF2B5EF4-FFF2-40B4-BE49-F238E27FC236}">
                  <a16:creationId xmlns:a16="http://schemas.microsoft.com/office/drawing/2014/main" xmlns="" id="{6489A5FB-CE6E-4D75-8181-507EFFB103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0336" y="2760214"/>
              <a:ext cx="148165" cy="639886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sp>
          <p:nvSpPr>
            <p:cNvPr id="36" name="Shape 483">
              <a:extLst>
                <a:ext uri="{FF2B5EF4-FFF2-40B4-BE49-F238E27FC236}">
                  <a16:creationId xmlns:a16="http://schemas.microsoft.com/office/drawing/2014/main" xmlns="" id="{B9A7728B-0AAD-44E9-88E2-BE195B0CF2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1752" y="2856357"/>
              <a:ext cx="41158" cy="570974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sp>
          <p:nvSpPr>
            <p:cNvPr id="37" name="Shape 484">
              <a:extLst>
                <a:ext uri="{FF2B5EF4-FFF2-40B4-BE49-F238E27FC236}">
                  <a16:creationId xmlns:a16="http://schemas.microsoft.com/office/drawing/2014/main" xmlns="" id="{B0C7A786-B2F3-45D8-A459-29B096D28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2879" y="2807237"/>
              <a:ext cx="27742" cy="587227"/>
            </a:xfrm>
            <a:prstGeom prst="line">
              <a:avLst/>
            </a:prstGeom>
            <a:noFill/>
            <a:ln w="28575">
              <a:solidFill>
                <a:srgbClr val="4A452A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grpSp>
          <p:nvGrpSpPr>
            <p:cNvPr id="38" name="Group 487">
              <a:extLst>
                <a:ext uri="{FF2B5EF4-FFF2-40B4-BE49-F238E27FC236}">
                  <a16:creationId xmlns:a16="http://schemas.microsoft.com/office/drawing/2014/main" xmlns="" id="{7916FA29-1B31-40D6-9D4D-C8467F98A3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161" y="1760890"/>
              <a:ext cx="609601" cy="323860"/>
              <a:chOff x="0" y="0"/>
              <a:chExt cx="609600" cy="323858"/>
            </a:xfrm>
          </p:grpSpPr>
          <p:sp>
            <p:nvSpPr>
              <p:cNvPr id="49" name="Shape 485">
                <a:extLst>
                  <a:ext uri="{FF2B5EF4-FFF2-40B4-BE49-F238E27FC236}">
                    <a16:creationId xmlns:a16="http://schemas.microsoft.com/office/drawing/2014/main" xmlns="" id="{03CEB5DC-B91C-4B94-8081-4B383777E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609600" cy="323858"/>
              </a:xfrm>
              <a:prstGeom prst="ellipse">
                <a:avLst/>
              </a:prstGeom>
              <a:solidFill>
                <a:srgbClr val="00206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38099" tIns="38099" rIns="38099" bIns="38099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id-ID" altLang="id-ID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Shape 486">
                <a:extLst>
                  <a:ext uri="{FF2B5EF4-FFF2-40B4-BE49-F238E27FC236}">
                    <a16:creationId xmlns:a16="http://schemas.microsoft.com/office/drawing/2014/main" xmlns="" id="{860E84A5-0CFD-4227-B307-29C27976F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111" y="23431"/>
                <a:ext cx="267379" cy="276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38099" tIns="38099" rIns="38099" bIns="38099" anchor="ctr">
                <a:spAutoFit/>
              </a:bodyPr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d-ID" altLang="id-ID" sz="1000">
                    <a:solidFill>
                      <a:srgbClr val="FFFFFF"/>
                    </a:solidFill>
                    <a:latin typeface="Corbel" panose="020B0503020204020204" pitchFamily="34" charset="0"/>
                    <a:sym typeface="Corbel" panose="020B0503020204020204" pitchFamily="34" charset="0"/>
                  </a:rPr>
                  <a:t>RS</a:t>
                </a:r>
              </a:p>
            </p:txBody>
          </p:sp>
        </p:grpSp>
        <p:sp>
          <p:nvSpPr>
            <p:cNvPr id="39" name="Shape 488">
              <a:extLst>
                <a:ext uri="{FF2B5EF4-FFF2-40B4-BE49-F238E27FC236}">
                  <a16:creationId xmlns:a16="http://schemas.microsoft.com/office/drawing/2014/main" xmlns="" id="{86FC2801-4CEA-4AFA-938A-4DE98EEFD4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6649" y="2029851"/>
              <a:ext cx="488952" cy="323824"/>
            </a:xfrm>
            <a:prstGeom prst="line">
              <a:avLst/>
            </a:prstGeom>
            <a:noFill/>
            <a:ln w="57150" cap="rnd">
              <a:solidFill>
                <a:srgbClr val="E46C0A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sp>
          <p:nvSpPr>
            <p:cNvPr id="40" name="Shape 489">
              <a:extLst>
                <a:ext uri="{FF2B5EF4-FFF2-40B4-BE49-F238E27FC236}">
                  <a16:creationId xmlns:a16="http://schemas.microsoft.com/office/drawing/2014/main" xmlns="" id="{91FE9EB7-5888-4B31-92B5-F171A3D2D8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8887" y="2568154"/>
              <a:ext cx="304801" cy="1"/>
            </a:xfrm>
            <a:prstGeom prst="line">
              <a:avLst/>
            </a:prstGeom>
            <a:noFill/>
            <a:ln w="38100">
              <a:solidFill>
                <a:srgbClr val="E46C0A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sp>
          <p:nvSpPr>
            <p:cNvPr id="41" name="Shape 490">
              <a:extLst>
                <a:ext uri="{FF2B5EF4-FFF2-40B4-BE49-F238E27FC236}">
                  <a16:creationId xmlns:a16="http://schemas.microsoft.com/office/drawing/2014/main" xmlns="" id="{8725AEE4-76E7-4903-9905-F6A6718EF1D1}"/>
                </a:ext>
              </a:extLst>
            </p:cNvPr>
            <p:cNvSpPr/>
            <p:nvPr/>
          </p:nvSpPr>
          <p:spPr>
            <a:xfrm flipV="1">
              <a:off x="649713" y="630556"/>
              <a:ext cx="304851" cy="11296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38099" tIns="38099" rIns="38099" bIns="38099"/>
            <a:lstStyle/>
            <a:p>
              <a:pPr>
                <a:defRPr/>
              </a:pPr>
              <a:endParaRPr/>
            </a:p>
          </p:txBody>
        </p:sp>
        <p:sp>
          <p:nvSpPr>
            <p:cNvPr id="42" name="Shape 491">
              <a:extLst>
                <a:ext uri="{FF2B5EF4-FFF2-40B4-BE49-F238E27FC236}">
                  <a16:creationId xmlns:a16="http://schemas.microsoft.com/office/drawing/2014/main" xmlns="" id="{16D6D33C-75B5-4575-BD1B-5B722AF857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3762" y="1923312"/>
              <a:ext cx="669926" cy="1"/>
            </a:xfrm>
            <a:prstGeom prst="line">
              <a:avLst/>
            </a:prstGeom>
            <a:noFill/>
            <a:ln w="38100">
              <a:solidFill>
                <a:srgbClr val="E46C0A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sp>
          <p:nvSpPr>
            <p:cNvPr id="43" name="Shape 492">
              <a:extLst>
                <a:ext uri="{FF2B5EF4-FFF2-40B4-BE49-F238E27FC236}">
                  <a16:creationId xmlns:a16="http://schemas.microsoft.com/office/drawing/2014/main" xmlns="" id="{37383F44-8BBB-461A-BA82-39AD7D1B6D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4411" y="1394417"/>
              <a:ext cx="5053" cy="32497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grpSp>
          <p:nvGrpSpPr>
            <p:cNvPr id="44" name="Group 495">
              <a:extLst>
                <a:ext uri="{FF2B5EF4-FFF2-40B4-BE49-F238E27FC236}">
                  <a16:creationId xmlns:a16="http://schemas.microsoft.com/office/drawing/2014/main" xmlns="" id="{182330B6-3B17-4857-851F-BE50AF6963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4661" y="126673"/>
              <a:ext cx="609601" cy="461663"/>
              <a:chOff x="0" y="-7312"/>
              <a:chExt cx="609600" cy="461662"/>
            </a:xfrm>
          </p:grpSpPr>
          <p:sp>
            <p:nvSpPr>
              <p:cNvPr id="47" name="Shape 493">
                <a:extLst>
                  <a:ext uri="{FF2B5EF4-FFF2-40B4-BE49-F238E27FC236}">
                    <a16:creationId xmlns:a16="http://schemas.microsoft.com/office/drawing/2014/main" xmlns="" id="{5E220D67-8CDD-4592-AADB-812056EBADA8}"/>
                  </a:ext>
                </a:extLst>
              </p:cNvPr>
              <p:cNvSpPr/>
              <p:nvPr/>
            </p:nvSpPr>
            <p:spPr>
              <a:xfrm>
                <a:off x="610" y="3175"/>
                <a:ext cx="609701" cy="440055"/>
              </a:xfrm>
              <a:prstGeom prst="ellipse">
                <a:avLst/>
              </a:prstGeom>
              <a:solidFill>
                <a:srgbClr val="002060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38099" tIns="38099" rIns="38099" bIns="38099" anchor="ctr"/>
              <a:lstStyle/>
              <a:p>
                <a:pPr algn="ctr">
                  <a:defRPr sz="1200">
                    <a:solidFill>
                      <a:srgbClr val="000099"/>
                    </a:solidFill>
                    <a:latin typeface="Corbel"/>
                    <a:ea typeface="Corbel"/>
                    <a:cs typeface="Corbel"/>
                    <a:sym typeface="Corbel"/>
                  </a:defRPr>
                </a:pPr>
                <a:endParaRPr sz="1000">
                  <a:solidFill>
                    <a:srgbClr val="000099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sp>
            <p:nvSpPr>
              <p:cNvPr id="48" name="Shape 494">
                <a:extLst>
                  <a:ext uri="{FF2B5EF4-FFF2-40B4-BE49-F238E27FC236}">
                    <a16:creationId xmlns:a16="http://schemas.microsoft.com/office/drawing/2014/main" xmlns="" id="{8E2FC7E5-27A2-456E-89FA-F8EE824F960A}"/>
                  </a:ext>
                </a:extLst>
              </p:cNvPr>
              <p:cNvSpPr/>
              <p:nvPr/>
            </p:nvSpPr>
            <p:spPr>
              <a:xfrm>
                <a:off x="131677" y="-7312"/>
                <a:ext cx="346246" cy="461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/>
            </p:spPr>
            <p:txBody>
              <a:bodyPr wrap="none" lIns="38099" tIns="38099" rIns="38099" bIns="38099" anchor="ctr">
                <a:spAutoFit/>
              </a:bodyPr>
              <a:lstStyle/>
              <a:p>
                <a:pPr algn="ctr">
                  <a:defRPr sz="1200">
                    <a:ln w="18415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outerShdw blurRad="63500" dir="3600000" rotWithShape="0">
                        <a:srgbClr val="000000">
                          <a:alpha val="70000"/>
                        </a:srgbClr>
                      </a:outerShdw>
                    </a:effectLst>
                    <a:latin typeface="Corbel"/>
                    <a:ea typeface="Corbel"/>
                    <a:cs typeface="Corbel"/>
                    <a:sym typeface="Corbel"/>
                  </a:defRPr>
                </a:pPr>
                <a:r>
                  <a:rPr sz="1000">
                    <a:ln w="18415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outerShdw blurRad="63500" dir="3600000" rotWithShape="0">
                        <a:srgbClr val="000000">
                          <a:alpha val="70000"/>
                        </a:srgbClr>
                      </a:outerShdw>
                    </a:effectLst>
                    <a:latin typeface="Corbel"/>
                    <a:ea typeface="Corbel"/>
                    <a:cs typeface="Corbel"/>
                    <a:sym typeface="Corbel"/>
                  </a:rPr>
                  <a:t>SET</a:t>
                </a:r>
                <a:endParaRPr sz="1000">
                  <a:ln w="18415">
                    <a:solidFill>
                      <a:srgbClr val="FFFFFF"/>
                    </a:solidFill>
                  </a:ln>
                  <a:solidFill>
                    <a:srgbClr val="000099"/>
                  </a:solidFill>
                  <a:effectLst>
                    <a:outerShdw blurRad="63500" dir="3600000" rotWithShape="0">
                      <a:srgbClr val="000000">
                        <a:alpha val="70000"/>
                      </a:srgbClr>
                    </a:outerShdw>
                  </a:effectLst>
                  <a:latin typeface="Corbel"/>
                  <a:ea typeface="Corbel"/>
                  <a:cs typeface="Corbel"/>
                  <a:sym typeface="Corbel"/>
                </a:endParaRPr>
              </a:p>
              <a:p>
                <a:pPr algn="ctr">
                  <a:defRPr sz="1200">
                    <a:ln w="18415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outerShdw blurRad="63500" dir="3600000" rotWithShape="0">
                        <a:srgbClr val="000000">
                          <a:alpha val="70000"/>
                        </a:srgbClr>
                      </a:outerShdw>
                    </a:effectLst>
                    <a:latin typeface="Corbel"/>
                    <a:ea typeface="Corbel"/>
                    <a:cs typeface="Corbel"/>
                    <a:sym typeface="Corbel"/>
                  </a:defRPr>
                </a:pPr>
                <a:r>
                  <a:rPr sz="1000">
                    <a:ln w="18415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outerShdw blurRad="63500" dir="3600000" rotWithShape="0">
                        <a:srgbClr val="000000">
                          <a:alpha val="70000"/>
                        </a:srgbClr>
                      </a:outerShdw>
                    </a:effectLst>
                    <a:latin typeface="Corbel"/>
                    <a:ea typeface="Corbel"/>
                    <a:cs typeface="Corbel"/>
                    <a:sym typeface="Corbel"/>
                  </a:rPr>
                  <a:t>JEN</a:t>
                </a:r>
              </a:p>
            </p:txBody>
          </p:sp>
        </p:grpSp>
        <p:sp>
          <p:nvSpPr>
            <p:cNvPr id="45" name="Shape 496">
              <a:extLst>
                <a:ext uri="{FF2B5EF4-FFF2-40B4-BE49-F238E27FC236}">
                  <a16:creationId xmlns:a16="http://schemas.microsoft.com/office/drawing/2014/main" xmlns="" id="{A813F64E-9250-465F-9622-F4FC01B711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2736" y="588832"/>
              <a:ext cx="595315" cy="2960989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  <p:sp>
          <p:nvSpPr>
            <p:cNvPr id="46" name="Shape 497">
              <a:extLst>
                <a:ext uri="{FF2B5EF4-FFF2-40B4-BE49-F238E27FC236}">
                  <a16:creationId xmlns:a16="http://schemas.microsoft.com/office/drawing/2014/main" xmlns="" id="{64D49FFD-F4E6-470B-AD96-F26C6D4069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0337" y="2001815"/>
              <a:ext cx="76200" cy="1480335"/>
            </a:xfrm>
            <a:prstGeom prst="line">
              <a:avLst/>
            </a:prstGeom>
            <a:noFill/>
            <a:ln w="28575">
              <a:solidFill>
                <a:srgbClr val="25406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8099" tIns="38099" rIns="38099" bIns="38099"/>
            <a:lstStyle/>
            <a:p>
              <a:endParaRPr lang="id-ID"/>
            </a:p>
          </p:txBody>
        </p:sp>
      </p:grpSp>
      <p:grpSp>
        <p:nvGrpSpPr>
          <p:cNvPr id="69" name="Group 501">
            <a:extLst>
              <a:ext uri="{FF2B5EF4-FFF2-40B4-BE49-F238E27FC236}">
                <a16:creationId xmlns:a16="http://schemas.microsoft.com/office/drawing/2014/main" xmlns="" id="{92111FFE-359C-41D9-9F52-20CBB28CEDD4}"/>
              </a:ext>
            </a:extLst>
          </p:cNvPr>
          <p:cNvGrpSpPr>
            <a:grpSpLocks/>
          </p:cNvGrpSpPr>
          <p:nvPr/>
        </p:nvGrpSpPr>
        <p:grpSpPr bwMode="auto">
          <a:xfrm>
            <a:off x="3881041" y="4105871"/>
            <a:ext cx="1270000" cy="660400"/>
            <a:chOff x="0" y="0"/>
            <a:chExt cx="1524000" cy="792163"/>
          </a:xfrm>
        </p:grpSpPr>
        <p:sp>
          <p:nvSpPr>
            <p:cNvPr id="70" name="Shape 499">
              <a:extLst>
                <a:ext uri="{FF2B5EF4-FFF2-40B4-BE49-F238E27FC236}">
                  <a16:creationId xmlns:a16="http://schemas.microsoft.com/office/drawing/2014/main" xmlns="" id="{A3467F06-D2E5-4A06-B0A3-550438B5BED1}"/>
                </a:ext>
              </a:extLst>
            </p:cNvPr>
            <p:cNvSpPr/>
            <p:nvPr/>
          </p:nvSpPr>
          <p:spPr>
            <a:xfrm>
              <a:off x="0" y="0"/>
              <a:ext cx="1524000" cy="792163"/>
            </a:xfrm>
            <a:prstGeom prst="rightArrow">
              <a:avLst>
                <a:gd name="adj1" fmla="val 50000"/>
                <a:gd name="adj2" fmla="val 48078"/>
              </a:avLst>
            </a:prstGeom>
            <a:gradFill flip="none" rotWithShape="1">
              <a:gsLst>
                <a:gs pos="0">
                  <a:srgbClr val="7F5BAB"/>
                </a:gs>
                <a:gs pos="100000">
                  <a:srgbClr val="C7AEED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8099" tIns="38099" rIns="38099" bIns="3809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1" name="Shape 500">
              <a:extLst>
                <a:ext uri="{FF2B5EF4-FFF2-40B4-BE49-F238E27FC236}">
                  <a16:creationId xmlns:a16="http://schemas.microsoft.com/office/drawing/2014/main" xmlns="" id="{ACAEFD13-CAEE-4830-AE91-E511F4EE86CE}"/>
                </a:ext>
              </a:extLst>
            </p:cNvPr>
            <p:cNvSpPr/>
            <p:nvPr/>
          </p:nvSpPr>
          <p:spPr>
            <a:xfrm>
              <a:off x="96439" y="183717"/>
              <a:ext cx="1140695" cy="424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wrap="none" lIns="38099" tIns="38099" rIns="38099" bIns="38099" anchor="ctr">
              <a:spAutoFit/>
            </a:bodyPr>
            <a:lstStyle>
              <a:lvl1pPr algn="ctr">
                <a:defRPr>
                  <a:ln w="18415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dir="3600000" rotWithShape="0">
                      <a:srgbClr val="000000">
                        <a:alpha val="70000"/>
                      </a:srgbClr>
                    </a:outerShdw>
                  </a:effectLst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>
                <a:defRPr/>
              </a:pPr>
              <a:r>
                <a:t>MENUJU</a:t>
              </a:r>
            </a:p>
          </p:txBody>
        </p:sp>
      </p:grpSp>
      <p:sp>
        <p:nvSpPr>
          <p:cNvPr id="72" name="Shape 502">
            <a:extLst>
              <a:ext uri="{FF2B5EF4-FFF2-40B4-BE49-F238E27FC236}">
                <a16:creationId xmlns:a16="http://schemas.microsoft.com/office/drawing/2014/main" xmlns="" id="{B75B7EC0-3C27-453F-A288-826384FE8BCA}"/>
              </a:ext>
            </a:extLst>
          </p:cNvPr>
          <p:cNvSpPr/>
          <p:nvPr/>
        </p:nvSpPr>
        <p:spPr>
          <a:xfrm>
            <a:off x="1814116" y="4197946"/>
            <a:ext cx="1774825" cy="452437"/>
          </a:xfrm>
          <a:prstGeom prst="rect">
            <a:avLst/>
          </a:prstGeom>
          <a:ln w="12700">
            <a:miter lim="400000"/>
          </a:ln>
          <a:extLst/>
        </p:spPr>
        <p:txBody>
          <a:bodyPr wrap="none" lIns="38099" rIns="38099">
            <a:spAutoFit/>
          </a:bodyPr>
          <a:lstStyle>
            <a:lvl1pPr>
              <a:defRPr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sz="2333" dirty="0"/>
              <a:t>fragmentasi</a:t>
            </a:r>
          </a:p>
        </p:txBody>
      </p:sp>
      <p:pic>
        <p:nvPicPr>
          <p:cNvPr id="73" name="image13.png">
            <a:extLst>
              <a:ext uri="{FF2B5EF4-FFF2-40B4-BE49-F238E27FC236}">
                <a16:creationId xmlns:a16="http://schemas.microsoft.com/office/drawing/2014/main" xmlns="" id="{3D1E000B-3472-4187-ADBB-FD8F24C36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28" y="886421"/>
            <a:ext cx="3521075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F4AAAF29-622D-4061-B223-47B485D11628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2899905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69" grpId="0" animBg="1" advAuto="0"/>
      <p:bldP spid="73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119" y="3247738"/>
            <a:ext cx="4425751" cy="490710"/>
          </a:xfrm>
        </p:spPr>
        <p:txBody>
          <a:bodyPr>
            <a:noAutofit/>
          </a:bodyPr>
          <a:lstStyle/>
          <a:p>
            <a:r>
              <a:rPr lang="en-ID" sz="2100" dirty="0">
                <a:latin typeface="Cambria" pitchFamily="18" charset="0"/>
                <a:ea typeface="Cambria" pitchFamily="18" charset="0"/>
              </a:rPr>
              <a:t>ARAH KEBIJAKAN SIK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96768"/>
          <a:stretch>
            <a:fillRect/>
          </a:stretch>
        </p:blipFill>
        <p:spPr bwMode="auto">
          <a:xfrm>
            <a:off x="1142787" y="4914546"/>
            <a:ext cx="6858214" cy="19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99A80447-0F67-462C-9CBB-7D3EB9DBF5C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EA7BDADC-D943-48DA-A145-203BE68621E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7" r="-1910"/>
          <a:stretch>
            <a:fillRect/>
          </a:stretch>
        </p:blipFill>
        <p:spPr>
          <a:xfrm>
            <a:off x="179512" y="631676"/>
            <a:ext cx="8658225" cy="352425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8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07BDBD3-5123-46FF-85FD-B2ECD10D3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98" y="4587974"/>
            <a:ext cx="7281202" cy="389572"/>
          </a:xfrm>
          <a:prstGeom prst="rect">
            <a:avLst/>
          </a:prstGeom>
          <a:solidFill>
            <a:srgbClr val="0000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lIns="116975" tIns="58496" rIns="116975" bIns="58496" anchor="ctr"/>
          <a:lstStyle/>
          <a:p>
            <a:pPr algn="ctr">
              <a:defRPr/>
            </a:pPr>
            <a:r>
              <a:rPr lang="en-US" sz="2100" b="1" dirty="0">
                <a:solidFill>
                  <a:schemeClr val="lt1"/>
                </a:solidFill>
              </a:rPr>
              <a:t>SISTEM INFORMASI KESEHATAN TERINTEGRASI</a:t>
            </a:r>
          </a:p>
        </p:txBody>
      </p:sp>
      <p:sp>
        <p:nvSpPr>
          <p:cNvPr id="7" name="Up Arrow 5">
            <a:extLst>
              <a:ext uri="{FF2B5EF4-FFF2-40B4-BE49-F238E27FC236}">
                <a16:creationId xmlns:a16="http://schemas.microsoft.com/office/drawing/2014/main" xmlns="" id="{EC945CEE-92DC-4DD9-9F26-D48977EA4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76" y="4209800"/>
            <a:ext cx="3827970" cy="389572"/>
          </a:xfrm>
          <a:prstGeom prst="up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lIns="116975" tIns="58496" rIns="116975" bIns="58496" anchor="ctr"/>
          <a:lstStyle/>
          <a:p>
            <a:pPr algn="ctr" eaLnBrk="1" hangingPunct="1">
              <a:defRPr/>
            </a:pPr>
            <a:endParaRPr lang="id-ID">
              <a:solidFill>
                <a:srgbClr val="FFFFFF"/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832B673-3B7F-4982-B5D3-3E33E0CAE797}"/>
              </a:ext>
            </a:extLst>
          </p:cNvPr>
          <p:cNvGrpSpPr/>
          <p:nvPr/>
        </p:nvGrpSpPr>
        <p:grpSpPr>
          <a:xfrm>
            <a:off x="7020272" y="15466"/>
            <a:ext cx="1600455" cy="771061"/>
            <a:chOff x="6610168" y="791166"/>
            <a:chExt cx="2012088" cy="1199205"/>
          </a:xfrm>
        </p:grpSpPr>
        <p:pic>
          <p:nvPicPr>
            <p:cNvPr id="13" name="Picture 12" descr="logo satu data.png">
              <a:extLst>
                <a:ext uri="{FF2B5EF4-FFF2-40B4-BE49-F238E27FC236}">
                  <a16:creationId xmlns:a16="http://schemas.microsoft.com/office/drawing/2014/main" xmlns="" id="{68255322-4B4B-424F-AF75-4994C7657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91CDDD1-412E-405B-9227-2174168C4989}"/>
                </a:ext>
              </a:extLst>
            </p:cNvPr>
            <p:cNvSpPr txBox="1"/>
            <p:nvPr/>
          </p:nvSpPr>
          <p:spPr>
            <a:xfrm>
              <a:off x="6610168" y="1407120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415491E-5F62-44BE-A8A2-F69747B4933F}"/>
              </a:ext>
            </a:extLst>
          </p:cNvPr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9650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578" y="482371"/>
            <a:ext cx="6071702" cy="490710"/>
          </a:xfrm>
        </p:spPr>
        <p:txBody>
          <a:bodyPr>
            <a:noAutofit/>
          </a:bodyPr>
          <a:lstStyle/>
          <a:p>
            <a:r>
              <a:rPr lang="en-ID" sz="2100" dirty="0">
                <a:latin typeface="Cambria" pitchFamily="18" charset="0"/>
                <a:ea typeface="Cambria" pitchFamily="18" charset="0"/>
              </a:rPr>
              <a:t>INDIKATOR KUNCI E-KESEHATAN (NAWACITA)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 l="36246" t="65265" b="4125"/>
          <a:stretch>
            <a:fillRect/>
          </a:stretch>
        </p:blipFill>
        <p:spPr bwMode="auto">
          <a:xfrm>
            <a:off x="1142787" y="3705876"/>
            <a:ext cx="6858214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13" name="Picture 12" descr="logo satu dat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grpSp>
        <p:nvGrpSpPr>
          <p:cNvPr id="9" name="Group 248">
            <a:extLst>
              <a:ext uri="{FF2B5EF4-FFF2-40B4-BE49-F238E27FC236}">
                <a16:creationId xmlns:a16="http://schemas.microsoft.com/office/drawing/2014/main" xmlns="" id="{5873F816-A441-4C2D-B79D-41F545F99E0A}"/>
              </a:ext>
            </a:extLst>
          </p:cNvPr>
          <p:cNvGrpSpPr>
            <a:grpSpLocks/>
          </p:cNvGrpSpPr>
          <p:nvPr/>
        </p:nvGrpSpPr>
        <p:grpSpPr bwMode="auto">
          <a:xfrm>
            <a:off x="1115616" y="991617"/>
            <a:ext cx="6336704" cy="1126574"/>
            <a:chOff x="0" y="-2"/>
            <a:chExt cx="6952593" cy="1345557"/>
          </a:xfrm>
        </p:grpSpPr>
        <p:sp>
          <p:nvSpPr>
            <p:cNvPr id="10" name="Shape 243">
              <a:extLst>
                <a:ext uri="{FF2B5EF4-FFF2-40B4-BE49-F238E27FC236}">
                  <a16:creationId xmlns:a16="http://schemas.microsoft.com/office/drawing/2014/main" xmlns="" id="{BD69D81C-BBED-4A29-909B-D4C4083786DB}"/>
                </a:ext>
              </a:extLst>
            </p:cNvPr>
            <p:cNvSpPr/>
            <p:nvPr/>
          </p:nvSpPr>
          <p:spPr>
            <a:xfrm>
              <a:off x="760024" y="-2"/>
              <a:ext cx="6192569" cy="1345557"/>
            </a:xfrm>
            <a:prstGeom prst="rect">
              <a:avLst/>
            </a:prstGeom>
            <a:gradFill flip="none" rotWithShape="1">
              <a:gsLst>
                <a:gs pos="0">
                  <a:srgbClr val="C9AA5D"/>
                </a:gs>
                <a:gs pos="50000">
                  <a:srgbClr val="EBE0C4"/>
                </a:gs>
                <a:gs pos="100000">
                  <a:srgbClr val="C9AA5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dist="63500" dir="5400000" rotWithShape="0">
                <a:srgbClr val="796638"/>
              </a:outerShdw>
            </a:effectLst>
          </p:spPr>
          <p:txBody>
            <a:bodyPr lIns="38099" tIns="38099" rIns="38099" bIns="38099" anchor="ctr"/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 sz="1667">
                <a:solidFill>
                  <a:srgbClr val="FFFFFF"/>
                </a:solidFill>
              </a:endParaRPr>
            </a:p>
          </p:txBody>
        </p:sp>
        <p:grpSp>
          <p:nvGrpSpPr>
            <p:cNvPr id="15" name="Group 246">
              <a:extLst>
                <a:ext uri="{FF2B5EF4-FFF2-40B4-BE49-F238E27FC236}">
                  <a16:creationId xmlns:a16="http://schemas.microsoft.com/office/drawing/2014/main" xmlns="" id="{14275CE7-0BE8-4E67-941D-727A0BA77D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"/>
              <a:ext cx="869076" cy="1345557"/>
              <a:chOff x="0" y="-1"/>
              <a:chExt cx="869074" cy="1345555"/>
            </a:xfrm>
          </p:grpSpPr>
          <p:sp>
            <p:nvSpPr>
              <p:cNvPr id="17" name="Shape 244">
                <a:extLst>
                  <a:ext uri="{FF2B5EF4-FFF2-40B4-BE49-F238E27FC236}">
                    <a16:creationId xmlns:a16="http://schemas.microsoft.com/office/drawing/2014/main" xmlns="" id="{111319F9-56C0-4B3E-9DD2-D15234385F47}"/>
                  </a:ext>
                </a:extLst>
              </p:cNvPr>
              <p:cNvSpPr/>
              <p:nvPr/>
            </p:nvSpPr>
            <p:spPr>
              <a:xfrm>
                <a:off x="0" y="-1"/>
                <a:ext cx="868596" cy="1345555"/>
              </a:xfrm>
              <a:prstGeom prst="rect">
                <a:avLst/>
              </a:prstGeom>
              <a:gradFill flip="none" rotWithShape="1">
                <a:gsLst>
                  <a:gs pos="0">
                    <a:srgbClr val="675730"/>
                  </a:gs>
                  <a:gs pos="50000">
                    <a:srgbClr val="C9AA5D"/>
                  </a:gs>
                  <a:gs pos="100000">
                    <a:srgbClr val="675730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>
                <a:outerShdw dist="63500" dir="5400000" rotWithShape="0">
                  <a:srgbClr val="796638"/>
                </a:outerShdw>
              </a:effectLst>
            </p:spPr>
            <p:txBody>
              <a:bodyPr lIns="38099" tIns="38099" rIns="38099" bIns="38099" anchor="ctr"/>
              <a:lstStyle/>
              <a:p>
                <a:pPr>
                  <a:defRPr sz="2000" b="1">
                    <a:solidFill>
                      <a:srgbClr val="FFFFFF"/>
                    </a:solidFill>
                  </a:defRPr>
                </a:pPr>
                <a:endParaRPr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Shape 245">
                <a:extLst>
                  <a:ext uri="{FF2B5EF4-FFF2-40B4-BE49-F238E27FC236}">
                    <a16:creationId xmlns:a16="http://schemas.microsoft.com/office/drawing/2014/main" xmlns="" id="{26F62D84-A15A-48CA-9698-A0AB2A0C59C3}"/>
                  </a:ext>
                </a:extLst>
              </p:cNvPr>
              <p:cNvSpPr/>
              <p:nvPr/>
            </p:nvSpPr>
            <p:spPr>
              <a:xfrm>
                <a:off x="0" y="471990"/>
                <a:ext cx="520016" cy="4015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/>
            </p:spPr>
            <p:txBody>
              <a:bodyPr wrap="none" lIns="38099" tIns="38099" rIns="38099" bIns="38099" anchor="ctr">
                <a:spAutoFit/>
              </a:bodyPr>
              <a:lstStyle/>
              <a:p>
                <a:pPr>
                  <a:defRPr sz="2000" b="1">
                    <a:solidFill>
                      <a:srgbClr val="FFFFFF"/>
                    </a:solidFill>
                  </a:defRPr>
                </a:pPr>
                <a:r>
                  <a:rPr sz="1667" b="1">
                    <a:solidFill>
                      <a:srgbClr val="FFFFFF"/>
                    </a:solidFill>
                  </a:rPr>
                  <a:t>    1</a:t>
                </a:r>
              </a:p>
            </p:txBody>
          </p:sp>
        </p:grpSp>
        <p:sp>
          <p:nvSpPr>
            <p:cNvPr id="16" name="Shape 247">
              <a:extLst>
                <a:ext uri="{FF2B5EF4-FFF2-40B4-BE49-F238E27FC236}">
                  <a16:creationId xmlns:a16="http://schemas.microsoft.com/office/drawing/2014/main" xmlns="" id="{688AC839-7C87-4EA5-BE13-680CCF0DB844}"/>
                </a:ext>
              </a:extLst>
            </p:cNvPr>
            <p:cNvSpPr/>
            <p:nvPr/>
          </p:nvSpPr>
          <p:spPr>
            <a:xfrm>
              <a:off x="977173" y="218866"/>
              <a:ext cx="5975420" cy="974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lIns="38099" tIns="38099" rIns="38099" bIns="38099">
              <a:spAutoFit/>
            </a:bodyPr>
            <a:lstStyle/>
            <a:p>
              <a:pPr>
                <a:defRPr sz="2000"/>
              </a:pPr>
              <a:r>
                <a:rPr sz="1600" b="1" dirty="0"/>
                <a:t>Penerapan sistem daring (online) data rekam medis </a:t>
              </a:r>
              <a:r>
                <a:rPr sz="1600" dirty="0"/>
                <a:t>di 2</a:t>
              </a:r>
              <a:r>
                <a:rPr lang="en-ID" sz="1600" dirty="0"/>
                <a:t>0</a:t>
              </a:r>
              <a:r>
                <a:rPr sz="1600" dirty="0"/>
                <a:t>%  Faskes (Puskesmas &amp; RSUD)  pada 2015 </a:t>
              </a:r>
              <a:r>
                <a:rPr sz="1600" dirty="0" err="1"/>
                <a:t>menjadi</a:t>
              </a:r>
              <a:r>
                <a:rPr sz="1600" dirty="0"/>
                <a:t> 50% pada 2019</a:t>
              </a:r>
            </a:p>
          </p:txBody>
        </p:sp>
      </p:grpSp>
      <p:grpSp>
        <p:nvGrpSpPr>
          <p:cNvPr id="19" name="Group 254">
            <a:extLst>
              <a:ext uri="{FF2B5EF4-FFF2-40B4-BE49-F238E27FC236}">
                <a16:creationId xmlns:a16="http://schemas.microsoft.com/office/drawing/2014/main" xmlns="" id="{E6B30432-9A24-432B-95F8-695169DF1ADD}"/>
              </a:ext>
            </a:extLst>
          </p:cNvPr>
          <p:cNvGrpSpPr>
            <a:grpSpLocks/>
          </p:cNvGrpSpPr>
          <p:nvPr/>
        </p:nvGrpSpPr>
        <p:grpSpPr bwMode="auto">
          <a:xfrm>
            <a:off x="1115616" y="2211710"/>
            <a:ext cx="6336704" cy="903838"/>
            <a:chOff x="-1" y="-28082"/>
            <a:chExt cx="6952593" cy="1283512"/>
          </a:xfrm>
        </p:grpSpPr>
        <p:sp>
          <p:nvSpPr>
            <p:cNvPr id="20" name="Shape 249">
              <a:extLst>
                <a:ext uri="{FF2B5EF4-FFF2-40B4-BE49-F238E27FC236}">
                  <a16:creationId xmlns:a16="http://schemas.microsoft.com/office/drawing/2014/main" xmlns="" id="{2CB26BD9-F277-4EF7-B79D-96DD97B62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39" y="0"/>
              <a:ext cx="6192153" cy="1255429"/>
            </a:xfrm>
            <a:prstGeom prst="rect">
              <a:avLst/>
            </a:prstGeom>
            <a:gradFill rotWithShape="1">
              <a:gsLst>
                <a:gs pos="0">
                  <a:srgbClr val="9595B9"/>
                </a:gs>
                <a:gs pos="50000">
                  <a:srgbClr val="D8D8E5"/>
                </a:gs>
                <a:gs pos="100000">
                  <a:srgbClr val="9595B9"/>
                </a:gs>
              </a:gsLst>
              <a:lin ang="2700000"/>
            </a:gradFill>
            <a:ln>
              <a:noFill/>
            </a:ln>
            <a:effectLst>
              <a:outerShdw dist="63500" dir="5400000" rotWithShape="0">
                <a:srgbClr val="59596F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099" tIns="38099" rIns="38099" bIns="38099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id-ID" altLang="id-ID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1" name="Group 252">
              <a:extLst>
                <a:ext uri="{FF2B5EF4-FFF2-40B4-BE49-F238E27FC236}">
                  <a16:creationId xmlns:a16="http://schemas.microsoft.com/office/drawing/2014/main" xmlns="" id="{6CFC3309-1BB3-4BE5-8EFC-A0C5E2B698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0"/>
              <a:ext cx="869076" cy="1255430"/>
              <a:chOff x="0" y="0"/>
              <a:chExt cx="869074" cy="1255429"/>
            </a:xfrm>
          </p:grpSpPr>
          <p:sp>
            <p:nvSpPr>
              <p:cNvPr id="23" name="Shape 250">
                <a:extLst>
                  <a:ext uri="{FF2B5EF4-FFF2-40B4-BE49-F238E27FC236}">
                    <a16:creationId xmlns:a16="http://schemas.microsoft.com/office/drawing/2014/main" xmlns="" id="{F30728BB-6633-4585-9E24-E479C19B1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869074" cy="1255429"/>
              </a:xfrm>
              <a:prstGeom prst="rect">
                <a:avLst/>
              </a:prstGeom>
              <a:gradFill rotWithShape="1">
                <a:gsLst>
                  <a:gs pos="0">
                    <a:srgbClr val="4D4D5F"/>
                  </a:gs>
                  <a:gs pos="50000">
                    <a:srgbClr val="9595B9"/>
                  </a:gs>
                  <a:gs pos="100000">
                    <a:srgbClr val="4D4D5F"/>
                  </a:gs>
                </a:gsLst>
                <a:lin ang="0"/>
              </a:gradFill>
              <a:ln>
                <a:noFill/>
              </a:ln>
              <a:effectLst>
                <a:outerShdw dist="63500" dir="5400000" rotWithShape="0">
                  <a:srgbClr val="59596F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099" tIns="38099" rIns="38099" bIns="38099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id-ID" altLang="id-ID" sz="1800" b="1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" name="Shape 251">
                <a:extLst>
                  <a:ext uri="{FF2B5EF4-FFF2-40B4-BE49-F238E27FC236}">
                    <a16:creationId xmlns:a16="http://schemas.microsoft.com/office/drawing/2014/main" xmlns="" id="{48438FCE-7BD4-4ABC-A76A-20DF0BC98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15350"/>
                <a:ext cx="630938" cy="424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38099" tIns="38099" rIns="38099" bIns="38099" anchor="ctr">
                <a:spAutoFit/>
              </a:bodyPr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d-ID" altLang="id-ID" sz="18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     2</a:t>
                </a:r>
              </a:p>
            </p:txBody>
          </p:sp>
        </p:grpSp>
        <p:sp>
          <p:nvSpPr>
            <p:cNvPr id="22" name="Shape 253">
              <a:extLst>
                <a:ext uri="{FF2B5EF4-FFF2-40B4-BE49-F238E27FC236}">
                  <a16:creationId xmlns:a16="http://schemas.microsoft.com/office/drawing/2014/main" xmlns="" id="{D6954742-5CD8-40F3-8809-261431DAA273}"/>
                </a:ext>
              </a:extLst>
            </p:cNvPr>
            <p:cNvSpPr/>
            <p:nvPr/>
          </p:nvSpPr>
          <p:spPr>
            <a:xfrm>
              <a:off x="977172" y="-28082"/>
              <a:ext cx="5975420" cy="12021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wrap="square" lIns="38099" tIns="38099" rIns="38099" bIns="38099">
              <a:spAutoFit/>
            </a:bodyPr>
            <a:lstStyle>
              <a:lvl1pPr>
                <a:defRPr sz="2000"/>
              </a:lvl1pPr>
            </a:lstStyle>
            <a:p>
              <a:pPr>
                <a:defRPr/>
              </a:pPr>
              <a:r>
                <a:rPr sz="1600" b="1" dirty="0"/>
                <a:t>Penerapan sistem daring (online) </a:t>
              </a:r>
              <a:r>
                <a:rPr sz="1600" dirty="0"/>
                <a:t>resep obat untuk memudahkan pasien membeli obat dari berbagai </a:t>
              </a:r>
              <a:r>
                <a:rPr sz="1600" dirty="0" err="1"/>
                <a:t>apotek</a:t>
              </a:r>
              <a:r>
                <a:rPr sz="1600" dirty="0"/>
                <a:t> </a:t>
              </a:r>
              <a:endParaRPr lang="en-ID" sz="1600" dirty="0"/>
            </a:p>
            <a:p>
              <a:pPr>
                <a:defRPr/>
              </a:pPr>
              <a:r>
                <a:rPr sz="1600" dirty="0"/>
                <a:t>agar tidak terjadi monopoli pada tahun 2016</a:t>
              </a:r>
            </a:p>
          </p:txBody>
        </p:sp>
      </p:grpSp>
      <p:grpSp>
        <p:nvGrpSpPr>
          <p:cNvPr id="25" name="Group 260">
            <a:extLst>
              <a:ext uri="{FF2B5EF4-FFF2-40B4-BE49-F238E27FC236}">
                <a16:creationId xmlns:a16="http://schemas.microsoft.com/office/drawing/2014/main" xmlns="" id="{0707EF2B-C0D3-466D-9379-677697F8B579}"/>
              </a:ext>
            </a:extLst>
          </p:cNvPr>
          <p:cNvGrpSpPr>
            <a:grpSpLocks/>
          </p:cNvGrpSpPr>
          <p:nvPr/>
        </p:nvGrpSpPr>
        <p:grpSpPr bwMode="auto">
          <a:xfrm>
            <a:off x="1115616" y="3224242"/>
            <a:ext cx="6336704" cy="1133834"/>
            <a:chOff x="-1" y="-52592"/>
            <a:chExt cx="6952593" cy="1611312"/>
          </a:xfrm>
        </p:grpSpPr>
        <p:sp>
          <p:nvSpPr>
            <p:cNvPr id="26" name="Shape 255">
              <a:extLst>
                <a:ext uri="{FF2B5EF4-FFF2-40B4-BE49-F238E27FC236}">
                  <a16:creationId xmlns:a16="http://schemas.microsoft.com/office/drawing/2014/main" xmlns="" id="{FC87AE52-3E48-4C9F-92FF-7F3CD1A12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39" y="0"/>
              <a:ext cx="6192153" cy="1558719"/>
            </a:xfrm>
            <a:prstGeom prst="rect">
              <a:avLst/>
            </a:prstGeom>
            <a:gradFill rotWithShape="1">
              <a:gsLst>
                <a:gs pos="0">
                  <a:srgbClr val="C9AA5D"/>
                </a:gs>
                <a:gs pos="50000">
                  <a:srgbClr val="EBE0C4"/>
                </a:gs>
                <a:gs pos="100000">
                  <a:srgbClr val="C9AA5D"/>
                </a:gs>
              </a:gsLst>
              <a:lin ang="2700000"/>
            </a:gradFill>
            <a:ln>
              <a:noFill/>
            </a:ln>
            <a:effectLst>
              <a:outerShdw dist="63500" dir="5400000" rotWithShape="0">
                <a:srgbClr val="796638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099" tIns="38099" rIns="38099" bIns="38099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85000"/>
                </a:lnSpc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id-ID" altLang="id-ID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7" name="Group 258">
              <a:extLst>
                <a:ext uri="{FF2B5EF4-FFF2-40B4-BE49-F238E27FC236}">
                  <a16:creationId xmlns:a16="http://schemas.microsoft.com/office/drawing/2014/main" xmlns="" id="{E4DB7900-F5FD-4FBA-95B0-A610808345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-1"/>
              <a:ext cx="869076" cy="1558721"/>
              <a:chOff x="0" y="-1"/>
              <a:chExt cx="869074" cy="1558720"/>
            </a:xfrm>
          </p:grpSpPr>
          <p:sp>
            <p:nvSpPr>
              <p:cNvPr id="29" name="Shape 256">
                <a:extLst>
                  <a:ext uri="{FF2B5EF4-FFF2-40B4-BE49-F238E27FC236}">
                    <a16:creationId xmlns:a16="http://schemas.microsoft.com/office/drawing/2014/main" xmlns="" id="{70AF5E6E-237C-446B-9B9E-3DDF9AA22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-1"/>
                <a:ext cx="869074" cy="1558720"/>
              </a:xfrm>
              <a:prstGeom prst="rect">
                <a:avLst/>
              </a:prstGeom>
              <a:gradFill rotWithShape="1">
                <a:gsLst>
                  <a:gs pos="0">
                    <a:srgbClr val="675730"/>
                  </a:gs>
                  <a:gs pos="50000">
                    <a:srgbClr val="C9AA5D"/>
                  </a:gs>
                  <a:gs pos="100000">
                    <a:srgbClr val="675730"/>
                  </a:gs>
                </a:gsLst>
                <a:lin ang="0"/>
              </a:gradFill>
              <a:ln>
                <a:noFill/>
              </a:ln>
              <a:effectLst>
                <a:outerShdw dist="63500" dir="5400000" rotWithShape="0">
                  <a:srgbClr val="796638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099" tIns="38099" rIns="38099" bIns="38099" anchor="ctr"/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id-ID" altLang="id-ID" sz="1800" b="1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" name="Shape 257">
                <a:extLst>
                  <a:ext uri="{FF2B5EF4-FFF2-40B4-BE49-F238E27FC236}">
                    <a16:creationId xmlns:a16="http://schemas.microsoft.com/office/drawing/2014/main" xmlns="" id="{71C0DD6C-9413-4A96-B2BB-6208A89F6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66995"/>
                <a:ext cx="630938" cy="424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38099" tIns="38099" rIns="38099" bIns="38099" anchor="ctr">
                <a:spAutoFit/>
              </a:bodyPr>
              <a:lstStyle>
                <a:lvl1pPr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lnSpc>
                    <a:spcPct val="85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d-ID" altLang="id-ID" sz="18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     3</a:t>
                </a:r>
              </a:p>
            </p:txBody>
          </p:sp>
        </p:grpSp>
        <p:sp>
          <p:nvSpPr>
            <p:cNvPr id="28" name="Shape 259">
              <a:extLst>
                <a:ext uri="{FF2B5EF4-FFF2-40B4-BE49-F238E27FC236}">
                  <a16:creationId xmlns:a16="http://schemas.microsoft.com/office/drawing/2014/main" xmlns="" id="{DBE5112B-AB47-4755-BED8-A7482741267E}"/>
                </a:ext>
              </a:extLst>
            </p:cNvPr>
            <p:cNvSpPr/>
            <p:nvPr/>
          </p:nvSpPr>
          <p:spPr>
            <a:xfrm>
              <a:off x="977172" y="-52592"/>
              <a:ext cx="5975420" cy="1567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wrap="square" lIns="38099" tIns="38099" rIns="38099" bIns="38099">
              <a:spAutoFit/>
            </a:bodyPr>
            <a:lstStyle/>
            <a:p>
              <a:pPr>
                <a:defRPr sz="2000"/>
              </a:pPr>
              <a:r>
                <a:rPr sz="1600" dirty="0"/>
                <a:t>Pemutakhiran data dan informasi kegiatan </a:t>
              </a:r>
              <a:r>
                <a:rPr sz="1600" dirty="0" err="1"/>
                <a:t>layanan</a:t>
              </a:r>
              <a:r>
                <a:rPr sz="1600" dirty="0"/>
                <a:t> </a:t>
              </a:r>
              <a:r>
                <a:rPr lang="en-ID" sz="1600" dirty="0"/>
                <a:t>       </a:t>
              </a:r>
              <a:r>
                <a:rPr sz="1600" dirty="0" err="1"/>
                <a:t>Puskesmas</a:t>
              </a:r>
              <a:r>
                <a:rPr sz="1600" dirty="0"/>
                <a:t> melalui optimalisasi penggunaan </a:t>
              </a:r>
              <a:r>
                <a:rPr sz="1600" b="1" dirty="0" err="1"/>
                <a:t>sistem</a:t>
              </a:r>
              <a:r>
                <a:rPr sz="1600" b="1" dirty="0"/>
                <a:t> </a:t>
              </a:r>
              <a:r>
                <a:rPr lang="en-ID" sz="1600" b="1" dirty="0"/>
                <a:t>      </a:t>
              </a:r>
              <a:r>
                <a:rPr sz="1600" b="1" dirty="0"/>
                <a:t>daring (online) </a:t>
              </a:r>
              <a:r>
                <a:rPr sz="1600" dirty="0"/>
                <a:t>hingga 40% dari jumlah Puskesmas pada  2015 dan 100% pada  2019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D36A9CB-843D-4D9D-B91C-E551DB48D18C}"/>
              </a:ext>
            </a:extLst>
          </p:cNvPr>
          <p:cNvSpPr/>
          <p:nvPr/>
        </p:nvSpPr>
        <p:spPr>
          <a:xfrm>
            <a:off x="1142786" y="4914546"/>
            <a:ext cx="6857999" cy="228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Pusat Data dan </a:t>
            </a:r>
            <a:r>
              <a:rPr lang="en-US" sz="1000" b="1" dirty="0" err="1"/>
              <a:t>Informasi</a:t>
            </a:r>
            <a:r>
              <a:rPr lang="en-US" sz="1000" b="1" dirty="0"/>
              <a:t> – Kementerian </a:t>
            </a:r>
            <a:r>
              <a:rPr lang="en-US" sz="1000" b="1" dirty="0" err="1"/>
              <a:t>Kesehatan</a:t>
            </a:r>
            <a:r>
              <a:rPr lang="en-US" sz="1000" b="1" dirty="0"/>
              <a:t> – Better Information – Better Decision – Better Health </a:t>
            </a:r>
          </a:p>
        </p:txBody>
      </p:sp>
    </p:spTree>
    <p:extLst>
      <p:ext uri="{BB962C8B-B14F-4D97-AF65-F5344CB8AC3E}">
        <p14:creationId xmlns:p14="http://schemas.microsoft.com/office/powerpoint/2010/main" val="2507226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>
            <a:extLst>
              <a:ext uri="{FF2B5EF4-FFF2-40B4-BE49-F238E27FC236}">
                <a16:creationId xmlns:a16="http://schemas.microsoft.com/office/drawing/2014/main" xmlns="" id="{CB8935C3-6E71-4584-BFF1-00C1D48B52DB}"/>
              </a:ext>
            </a:extLst>
          </p:cNvPr>
          <p:cNvSpPr txBox="1">
            <a:spLocks/>
          </p:cNvSpPr>
          <p:nvPr/>
        </p:nvSpPr>
        <p:spPr>
          <a:xfrm>
            <a:off x="1475655" y="921587"/>
            <a:ext cx="6840761" cy="498035"/>
          </a:xfr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725" dirty="0" err="1">
                <a:latin typeface="Cambria" panose="02040503050406030204" pitchFamily="18" charset="0"/>
                <a:ea typeface="Cambria" panose="02040503050406030204" pitchFamily="18" charset="0"/>
              </a:rPr>
              <a:t>Merupakan</a:t>
            </a:r>
            <a:r>
              <a:rPr lang="en-AU" sz="172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AU" sz="1725" dirty="0" err="1">
                <a:latin typeface="Cambria" panose="02040503050406030204" pitchFamily="18" charset="0"/>
                <a:ea typeface="Cambria" panose="02040503050406030204" pitchFamily="18" charset="0"/>
              </a:rPr>
              <a:t>sebuah</a:t>
            </a:r>
            <a:r>
              <a:rPr lang="en-AU" sz="172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AU" sz="1725" dirty="0" err="1">
                <a:latin typeface="Cambria" panose="02040503050406030204" pitchFamily="18" charset="0"/>
                <a:ea typeface="Cambria" panose="02040503050406030204" pitchFamily="18" charset="0"/>
              </a:rPr>
              <a:t>inisiatif</a:t>
            </a:r>
            <a:r>
              <a:rPr lang="en-AU" sz="172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AU" sz="1725" dirty="0" err="1">
                <a:latin typeface="Cambria" panose="02040503050406030204" pitchFamily="18" charset="0"/>
                <a:ea typeface="Cambria" panose="02040503050406030204" pitchFamily="18" charset="0"/>
              </a:rPr>
              <a:t>Pemerintah</a:t>
            </a:r>
            <a:r>
              <a:rPr lang="en-AU" sz="1725" dirty="0">
                <a:latin typeface="Cambria" panose="02040503050406030204" pitchFamily="18" charset="0"/>
                <a:ea typeface="Cambria" panose="02040503050406030204" pitchFamily="18" charset="0"/>
              </a:rPr>
              <a:t> Indonesia </a:t>
            </a:r>
            <a:r>
              <a:rPr lang="en-AU" sz="1725" dirty="0" err="1">
                <a:latin typeface="Cambria" panose="02040503050406030204" pitchFamily="18" charset="0"/>
                <a:ea typeface="Cambria" panose="02040503050406030204" pitchFamily="18" charset="0"/>
              </a:rPr>
              <a:t>untuk</a:t>
            </a:r>
            <a:r>
              <a:rPr lang="en-AU" sz="172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AU" sz="1725" dirty="0" err="1">
                <a:latin typeface="Cambria" panose="02040503050406030204" pitchFamily="18" charset="0"/>
                <a:ea typeface="Cambria" panose="02040503050406030204" pitchFamily="18" charset="0"/>
              </a:rPr>
              <a:t>meningkatkan</a:t>
            </a:r>
            <a:r>
              <a:rPr lang="en-AU" sz="172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AU" sz="1725" dirty="0" err="1">
                <a:latin typeface="Cambria" panose="02040503050406030204" pitchFamily="18" charset="0"/>
                <a:ea typeface="Cambria" panose="02040503050406030204" pitchFamily="18" charset="0"/>
              </a:rPr>
              <a:t>interoperabilitas</a:t>
            </a:r>
            <a:r>
              <a:rPr lang="en-AU" sz="1725" dirty="0">
                <a:latin typeface="Cambria" panose="02040503050406030204" pitchFamily="18" charset="0"/>
                <a:ea typeface="Cambria" panose="02040503050406030204" pitchFamily="18" charset="0"/>
              </a:rPr>
              <a:t> dan </a:t>
            </a:r>
            <a:r>
              <a:rPr lang="en-AU" sz="1725" dirty="0" err="1">
                <a:latin typeface="Cambria" panose="02040503050406030204" pitchFamily="18" charset="0"/>
                <a:ea typeface="Cambria" panose="02040503050406030204" pitchFamily="18" charset="0"/>
              </a:rPr>
              <a:t>pemanfaatan</a:t>
            </a:r>
            <a:r>
              <a:rPr lang="en-AU" sz="1725" dirty="0">
                <a:latin typeface="Cambria" panose="02040503050406030204" pitchFamily="18" charset="0"/>
                <a:ea typeface="Cambria" panose="02040503050406030204" pitchFamily="18" charset="0"/>
              </a:rPr>
              <a:t> data </a:t>
            </a:r>
            <a:r>
              <a:rPr lang="en-AU" sz="1725" dirty="0" err="1">
                <a:latin typeface="Cambria" panose="02040503050406030204" pitchFamily="18" charset="0"/>
                <a:ea typeface="Cambria" panose="02040503050406030204" pitchFamily="18" charset="0"/>
              </a:rPr>
              <a:t>pemerintah</a:t>
            </a:r>
            <a:r>
              <a:rPr lang="en-AU" sz="1725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6" name="Content Placeholder 13" descr="logo satu data.png">
            <a:extLst>
              <a:ext uri="{FF2B5EF4-FFF2-40B4-BE49-F238E27FC236}">
                <a16:creationId xmlns:a16="http://schemas.microsoft.com/office/drawing/2014/main" xmlns="" id="{06379E6A-E489-40CC-9D56-3A26BF34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-5865" b="-5865"/>
          <a:stretch/>
        </p:blipFill>
        <p:spPr>
          <a:xfrm>
            <a:off x="434473" y="1138700"/>
            <a:ext cx="1799441" cy="10972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DA9AFEB-3677-47AC-B35E-834D9DB931E8}"/>
              </a:ext>
            </a:extLst>
          </p:cNvPr>
          <p:cNvGrpSpPr/>
          <p:nvPr/>
        </p:nvGrpSpPr>
        <p:grpSpPr>
          <a:xfrm>
            <a:off x="361352" y="2294783"/>
            <a:ext cx="1985959" cy="680320"/>
            <a:chOff x="1112291" y="3758787"/>
            <a:chExt cx="6182436" cy="20833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01BD98F-5796-47CE-B34A-FD57F7C10804}"/>
                </a:ext>
              </a:extLst>
            </p:cNvPr>
            <p:cNvSpPr/>
            <p:nvPr/>
          </p:nvSpPr>
          <p:spPr>
            <a:xfrm>
              <a:off x="1112291" y="3808602"/>
              <a:ext cx="6182436" cy="203351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pic>
          <p:nvPicPr>
            <p:cNvPr id="9" name="Picture 2" descr="http://opengovindonesia.org/wp-content/uploads/2012/08/LogoOGI.png">
              <a:extLst>
                <a:ext uri="{FF2B5EF4-FFF2-40B4-BE49-F238E27FC236}">
                  <a16:creationId xmlns:a16="http://schemas.microsoft.com/office/drawing/2014/main" xmlns="" id="{C2ACC59D-A849-415E-9102-6C2D1ED10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241" y="3758787"/>
              <a:ext cx="5868537" cy="2083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8DDA501-3772-4445-8704-CF1D0D5E7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49" y="3147541"/>
            <a:ext cx="3379211" cy="180047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6E3A1F9-D46A-4F84-953F-93208B0CD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570" y="2941073"/>
            <a:ext cx="3330374" cy="178638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74B08B-9211-4893-8259-3594374FD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032" y="3156508"/>
            <a:ext cx="3382809" cy="176456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13" name="Group 6">
            <a:extLst>
              <a:ext uri="{FF2B5EF4-FFF2-40B4-BE49-F238E27FC236}">
                <a16:creationId xmlns:a16="http://schemas.microsoft.com/office/drawing/2014/main" xmlns="" id="{41224DE8-2852-41DD-953F-20851A5F86B7}"/>
              </a:ext>
            </a:extLst>
          </p:cNvPr>
          <p:cNvGrpSpPr/>
          <p:nvPr/>
        </p:nvGrpSpPr>
        <p:grpSpPr>
          <a:xfrm>
            <a:off x="3977930" y="1513348"/>
            <a:ext cx="3330374" cy="1274426"/>
            <a:chOff x="683568" y="1916832"/>
            <a:chExt cx="7776864" cy="3024336"/>
          </a:xfrm>
        </p:grpSpPr>
        <p:sp>
          <p:nvSpPr>
            <p:cNvPr id="14" name="Oval 3">
              <a:extLst>
                <a:ext uri="{FF2B5EF4-FFF2-40B4-BE49-F238E27FC236}">
                  <a16:creationId xmlns:a16="http://schemas.microsoft.com/office/drawing/2014/main" xmlns="" id="{E6CBA535-DE8B-4536-A6BB-B8512093E924}"/>
                </a:ext>
              </a:extLst>
            </p:cNvPr>
            <p:cNvSpPr/>
            <p:nvPr/>
          </p:nvSpPr>
          <p:spPr>
            <a:xfrm>
              <a:off x="683568" y="1916832"/>
              <a:ext cx="3024336" cy="302433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1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Cambria" panose="02040503050406030204" pitchFamily="18" charset="0"/>
                  <a:ea typeface="Cambria" panose="02040503050406030204" pitchFamily="18" charset="0"/>
                </a:rPr>
                <a:t>Satu </a:t>
              </a:r>
            </a:p>
            <a:p>
              <a:pPr algn="ctr"/>
              <a:r>
                <a:rPr lang="en-US" sz="15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Standar</a:t>
              </a:r>
              <a:r>
                <a:rPr lang="en-US" sz="15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Data</a:t>
              </a:r>
            </a:p>
          </p:txBody>
        </p:sp>
        <p:sp>
          <p:nvSpPr>
            <p:cNvPr id="15" name="Oval 4">
              <a:extLst>
                <a:ext uri="{FF2B5EF4-FFF2-40B4-BE49-F238E27FC236}">
                  <a16:creationId xmlns:a16="http://schemas.microsoft.com/office/drawing/2014/main" xmlns="" id="{8C33D5FB-E4E2-47C3-9F7F-D8B28EFBD873}"/>
                </a:ext>
              </a:extLst>
            </p:cNvPr>
            <p:cNvSpPr/>
            <p:nvPr/>
          </p:nvSpPr>
          <p:spPr>
            <a:xfrm>
              <a:off x="3033998" y="1916832"/>
              <a:ext cx="3024335" cy="3024336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Cambria" panose="02040503050406030204" pitchFamily="18" charset="0"/>
                  <a:ea typeface="Cambria" panose="02040503050406030204" pitchFamily="18" charset="0"/>
                </a:rPr>
                <a:t>Satu </a:t>
              </a:r>
            </a:p>
            <a:p>
              <a:pPr algn="ctr"/>
              <a:r>
                <a:rPr lang="en-US" sz="1500" b="1" dirty="0">
                  <a:latin typeface="Cambria" panose="02040503050406030204" pitchFamily="18" charset="0"/>
                  <a:ea typeface="Cambria" panose="02040503050406030204" pitchFamily="18" charset="0"/>
                </a:rPr>
                <a:t>Meta</a:t>
              </a:r>
            </a:p>
            <a:p>
              <a:pPr algn="ctr"/>
              <a:r>
                <a:rPr lang="en-US" sz="1500" b="1" dirty="0">
                  <a:latin typeface="Cambria" panose="02040503050406030204" pitchFamily="18" charset="0"/>
                  <a:ea typeface="Cambria" panose="02040503050406030204" pitchFamily="18" charset="0"/>
                </a:rPr>
                <a:t>data</a:t>
              </a: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xmlns="" id="{67BC2CB8-17BC-4FCC-9818-8777C09FC28D}"/>
                </a:ext>
              </a:extLst>
            </p:cNvPr>
            <p:cNvSpPr/>
            <p:nvPr/>
          </p:nvSpPr>
          <p:spPr>
            <a:xfrm>
              <a:off x="5436096" y="1916832"/>
              <a:ext cx="3024336" cy="3024336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Cambria" panose="02040503050406030204" pitchFamily="18" charset="0"/>
                  <a:ea typeface="Cambria" panose="02040503050406030204" pitchFamily="18" charset="0"/>
                </a:rPr>
                <a:t>Satu </a:t>
              </a:r>
            </a:p>
            <a:p>
              <a:pPr algn="ctr"/>
              <a:r>
                <a:rPr lang="en-US" sz="1500" b="1" dirty="0">
                  <a:latin typeface="Cambria" panose="02040503050406030204" pitchFamily="18" charset="0"/>
                  <a:ea typeface="Cambria" panose="02040503050406030204" pitchFamily="18" charset="0"/>
                </a:rPr>
                <a:t>Portal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FC220FF-48F1-4035-8606-7E4FE2F71BC2}"/>
              </a:ext>
            </a:extLst>
          </p:cNvPr>
          <p:cNvSpPr/>
          <p:nvPr/>
        </p:nvSpPr>
        <p:spPr>
          <a:xfrm>
            <a:off x="1143000" y="270030"/>
            <a:ext cx="3861048" cy="141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8570414-04FF-416F-88D2-DCAA6D3F8AA5}"/>
              </a:ext>
            </a:extLst>
          </p:cNvPr>
          <p:cNvGrpSpPr/>
          <p:nvPr/>
        </p:nvGrpSpPr>
        <p:grpSpPr>
          <a:xfrm>
            <a:off x="6894257" y="51470"/>
            <a:ext cx="1600455" cy="828092"/>
            <a:chOff x="6610168" y="791166"/>
            <a:chExt cx="2012088" cy="1287903"/>
          </a:xfrm>
        </p:grpSpPr>
        <p:pic>
          <p:nvPicPr>
            <p:cNvPr id="25" name="Picture 24" descr="logo satu data.png">
              <a:extLst>
                <a:ext uri="{FF2B5EF4-FFF2-40B4-BE49-F238E27FC236}">
                  <a16:creationId xmlns:a16="http://schemas.microsoft.com/office/drawing/2014/main" xmlns="" id="{C279EB5A-F274-4E36-8992-859B83975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264" y="791166"/>
              <a:ext cx="1224136" cy="67016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C305A66-2426-47AD-B3BA-329CAC5AA6ED}"/>
                </a:ext>
              </a:extLst>
            </p:cNvPr>
            <p:cNvSpPr txBox="1"/>
            <p:nvPr/>
          </p:nvSpPr>
          <p:spPr>
            <a:xfrm>
              <a:off x="6610168" y="1495818"/>
              <a:ext cx="2012088" cy="58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Cambria" pitchFamily="18" charset="0"/>
                </a:rPr>
                <a:t>#2020SATUDATAKESEHATAN</a:t>
              </a:r>
              <a:endParaRPr lang="en-US" sz="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itchFamily="18" charset="0"/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1C4259BF-E111-4903-B5D1-24CECED3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19" y="411510"/>
            <a:ext cx="4425751" cy="490710"/>
          </a:xfrm>
        </p:spPr>
        <p:txBody>
          <a:bodyPr>
            <a:noAutofit/>
          </a:bodyPr>
          <a:lstStyle/>
          <a:p>
            <a:r>
              <a:rPr lang="en-ID" sz="2100" dirty="0">
                <a:latin typeface="Cambria" pitchFamily="18" charset="0"/>
                <a:ea typeface="Cambria" pitchFamily="18" charset="0"/>
              </a:rPr>
              <a:t>MEWUJUDKAN SATU DATA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52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3233</TotalTime>
  <Words>2741</Words>
  <Application>Microsoft Macintosh PowerPoint</Application>
  <PresentationFormat>On-screen Show (16:9)</PresentationFormat>
  <Paragraphs>609</Paragraphs>
  <Slides>46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Custom Design</vt:lpstr>
      <vt:lpstr>PENERAPAN SIKDA GENERIK MODUL PUSKESMAS</vt:lpstr>
      <vt:lpstr>DASAR HUKUM</vt:lpstr>
      <vt:lpstr>LATAR BELAKANG</vt:lpstr>
      <vt:lpstr>Ekosistem kesehatan:  sangat kompleks &amp; masih parsial</vt:lpstr>
      <vt:lpstr>MASALAH UTAMA</vt:lpstr>
      <vt:lpstr>ARAH KEBIJAKAN SIK</vt:lpstr>
      <vt:lpstr>PowerPoint Presentation</vt:lpstr>
      <vt:lpstr>INDIKATOR KUNCI E-KESEHATAN (NAWACITA)</vt:lpstr>
      <vt:lpstr>MEWUJUDKAN SATU DATA</vt:lpstr>
      <vt:lpstr>PERPRES SPBE (Sistem Pemerintahan Berbasis Elektronik) </vt:lpstr>
      <vt:lpstr>PowerPoint Presentation</vt:lpstr>
      <vt:lpstr>PowerPoint Presentation</vt:lpstr>
      <vt:lpstr>PRINSIP SPBE</vt:lpstr>
      <vt:lpstr>PENGUATAN SIK</vt:lpstr>
      <vt:lpstr>LANGKAH-LANGKAH PRIORITAS PENGUATAN SIK</vt:lpstr>
      <vt:lpstr>PENATAAN DATA TRANSAKSI DI FASYANKES</vt:lpstr>
      <vt:lpstr>OPTIMALISASI ALIRAN DAN INTEGRASI DATA</vt:lpstr>
      <vt:lpstr>INISIATIF PUSDATIN</vt:lpstr>
      <vt:lpstr>PowerPoint Presentation</vt:lpstr>
      <vt:lpstr>PENINGKATAN PEMANFAATAN DATA DAN INFORMASI</vt:lpstr>
      <vt:lpstr>SIKDA GENERIK</vt:lpstr>
      <vt:lpstr>SIKDA GENERIK versi 1.4</vt:lpstr>
      <vt:lpstr>Pengguna sikda generik</vt:lpstr>
      <vt:lpstr>SEBARAN PENGGUNA SIKDA GENERIK 1.4</vt:lpstr>
      <vt:lpstr>TOPOLOGI SIKDA GENERIK</vt:lpstr>
      <vt:lpstr>Alur proses pelayanan di dalam sikda generik</vt:lpstr>
      <vt:lpstr>PROSES IMPLEMENTASI INTEROPERABILITY  SIKDA GENERIK</vt:lpstr>
      <vt:lpstr>PowerPoint Presentation</vt:lpstr>
      <vt:lpstr>INTEROPERABILITY DENGAN PCARE BPJS</vt:lpstr>
      <vt:lpstr>Interoperability SIKDAGenerik &amp; SISDMK</vt:lpstr>
      <vt:lpstr>PowerPoint Presentation</vt:lpstr>
      <vt:lpstr>PERTUKARAN DATA SI-SDMK – SIKDA GENERIK 1.4</vt:lpstr>
      <vt:lpstr>PowerPoint Presentation</vt:lpstr>
      <vt:lpstr>Interoperability SIKDAGenerik dengan ASDK</vt:lpstr>
      <vt:lpstr>Pengembangan SIKDA GENERIK</vt:lpstr>
      <vt:lpstr>PowerPoint Presentation</vt:lpstr>
      <vt:lpstr>PowerPoint Presentation</vt:lpstr>
      <vt:lpstr>SIKDAGenerik  Mobile</vt:lpstr>
      <vt:lpstr> I-HeFF</vt:lpstr>
      <vt:lpstr>PowerPoint Presentation</vt:lpstr>
      <vt:lpstr>Dukungan Infrastruktur</vt:lpstr>
      <vt:lpstr>Data Centre</vt:lpstr>
      <vt:lpstr>Spesifikasi Data Center  </vt:lpstr>
      <vt:lpstr>PENYEDIAAN AKSES INTERNET DI WILAYAH 3T</vt:lpstr>
      <vt:lpstr>PENYEDIAAN JARINGAN VPN</vt:lpstr>
      <vt:lpstr>Terima Kasih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Nana Suryana</cp:lastModifiedBy>
  <cp:revision>98</cp:revision>
  <dcterms:created xsi:type="dcterms:W3CDTF">2014-04-01T16:27:38Z</dcterms:created>
  <dcterms:modified xsi:type="dcterms:W3CDTF">2019-03-25T23:56:41Z</dcterms:modified>
</cp:coreProperties>
</file>