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0" r:id="rId1"/>
  </p:sldMasterIdLst>
  <p:sldIdLst>
    <p:sldId id="257" r:id="rId2"/>
    <p:sldId id="258" r:id="rId3"/>
    <p:sldId id="261" r:id="rId4"/>
    <p:sldId id="262" r:id="rId5"/>
    <p:sldId id="263" r:id="rId6"/>
    <p:sldId id="265" r:id="rId7"/>
    <p:sldId id="264" r:id="rId8"/>
    <p:sldId id="266" r:id="rId9"/>
    <p:sldId id="267" r:id="rId10"/>
    <p:sldId id="268" r:id="rId11"/>
    <p:sldId id="269" r:id="rId12"/>
    <p:sldId id="271" r:id="rId13"/>
    <p:sldId id="272" r:id="rId14"/>
    <p:sldId id="273" r:id="rId15"/>
    <p:sldId id="274" r:id="rId16"/>
    <p:sldId id="275" r:id="rId17"/>
    <p:sldId id="279" r:id="rId18"/>
    <p:sldId id="280" r:id="rId19"/>
    <p:sldId id="281" r:id="rId20"/>
    <p:sldId id="282" r:id="rId21"/>
    <p:sldId id="283" r:id="rId22"/>
    <p:sldId id="288" r:id="rId23"/>
    <p:sldId id="284" r:id="rId24"/>
    <p:sldId id="285" r:id="rId25"/>
    <p:sldId id="286" r:id="rId26"/>
    <p:sldId id="289" r:id="rId27"/>
    <p:sldId id="287" r:id="rId28"/>
    <p:sldId id="290"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0DE4575-0ABA-4E6A-B7B8-F93EE44788EB}" type="datetimeFigureOut">
              <a:rPr lang="en-US" smtClean="0"/>
              <a:t>3/23/2018</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B66BECA-9C44-4539-A180-A7F2C615F6E6}" type="slidenum">
              <a:rPr lang="en-US" smtClean="0"/>
              <a:t>‹#›</a:t>
            </a:fld>
            <a:endParaRPr lang="en-US"/>
          </a:p>
        </p:txBody>
      </p:sp>
    </p:spTree>
    <p:extLst>
      <p:ext uri="{BB962C8B-B14F-4D97-AF65-F5344CB8AC3E}">
        <p14:creationId xmlns:p14="http://schemas.microsoft.com/office/powerpoint/2010/main" val="4219928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0DE4575-0ABA-4E6A-B7B8-F93EE44788EB}" type="datetimeFigureOut">
              <a:rPr lang="en-US" smtClean="0"/>
              <a:t>3/23/2018</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B66BECA-9C44-4539-A180-A7F2C615F6E6}" type="slidenum">
              <a:rPr lang="en-US" smtClean="0"/>
              <a:t>‹#›</a:t>
            </a:fld>
            <a:endParaRPr lang="en-US"/>
          </a:p>
        </p:txBody>
      </p:sp>
    </p:spTree>
    <p:extLst>
      <p:ext uri="{BB962C8B-B14F-4D97-AF65-F5344CB8AC3E}">
        <p14:creationId xmlns:p14="http://schemas.microsoft.com/office/powerpoint/2010/main" val="2650369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0DE4575-0ABA-4E6A-B7B8-F93EE44788EB}" type="datetimeFigureOut">
              <a:rPr lang="en-US" smtClean="0"/>
              <a:t>3/23/2018</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B66BECA-9C44-4539-A180-A7F2C615F6E6}"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755688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70DE4575-0ABA-4E6A-B7B8-F93EE44788EB}" type="datetimeFigureOut">
              <a:rPr lang="en-US" smtClean="0"/>
              <a:t>3/23/2018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B66BECA-9C44-4539-A180-A7F2C615F6E6}" type="slidenum">
              <a:rPr lang="en-US" smtClean="0"/>
              <a:t>‹#›</a:t>
            </a:fld>
            <a:endParaRPr lang="en-US"/>
          </a:p>
        </p:txBody>
      </p:sp>
    </p:spTree>
    <p:extLst>
      <p:ext uri="{BB962C8B-B14F-4D97-AF65-F5344CB8AC3E}">
        <p14:creationId xmlns:p14="http://schemas.microsoft.com/office/powerpoint/2010/main" val="21906281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70DE4575-0ABA-4E6A-B7B8-F93EE44788EB}" type="datetimeFigureOut">
              <a:rPr lang="en-US" smtClean="0"/>
              <a:t>3/23/2018</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B66BECA-9C44-4539-A180-A7F2C615F6E6}"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93814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70DE4575-0ABA-4E6A-B7B8-F93EE44788EB}" type="datetimeFigureOut">
              <a:rPr lang="en-US" smtClean="0"/>
              <a:t>3/23/2018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B66BECA-9C44-4539-A180-A7F2C615F6E6}" type="slidenum">
              <a:rPr lang="en-US" smtClean="0"/>
              <a:t>‹#›</a:t>
            </a:fld>
            <a:endParaRPr lang="en-US"/>
          </a:p>
        </p:txBody>
      </p:sp>
    </p:spTree>
    <p:extLst>
      <p:ext uri="{BB962C8B-B14F-4D97-AF65-F5344CB8AC3E}">
        <p14:creationId xmlns:p14="http://schemas.microsoft.com/office/powerpoint/2010/main" val="39257447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0DE4575-0ABA-4E6A-B7B8-F93EE44788EB}" type="datetimeFigureOut">
              <a:rPr lang="en-US" smtClean="0"/>
              <a:t>3/23/2018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B66BECA-9C44-4539-A180-A7F2C615F6E6}" type="slidenum">
              <a:rPr lang="en-US" smtClean="0"/>
              <a:t>‹#›</a:t>
            </a:fld>
            <a:endParaRPr lang="en-US"/>
          </a:p>
        </p:txBody>
      </p:sp>
    </p:spTree>
    <p:extLst>
      <p:ext uri="{BB962C8B-B14F-4D97-AF65-F5344CB8AC3E}">
        <p14:creationId xmlns:p14="http://schemas.microsoft.com/office/powerpoint/2010/main" val="23045262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0DE4575-0ABA-4E6A-B7B8-F93EE44788EB}" type="datetimeFigureOut">
              <a:rPr lang="en-US" smtClean="0"/>
              <a:t>3/23/2018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B66BECA-9C44-4539-A180-A7F2C615F6E6}" type="slidenum">
              <a:rPr lang="en-US" smtClean="0"/>
              <a:t>‹#›</a:t>
            </a:fld>
            <a:endParaRPr lang="en-US"/>
          </a:p>
        </p:txBody>
      </p:sp>
    </p:spTree>
    <p:extLst>
      <p:ext uri="{BB962C8B-B14F-4D97-AF65-F5344CB8AC3E}">
        <p14:creationId xmlns:p14="http://schemas.microsoft.com/office/powerpoint/2010/main" val="2321976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0DE4575-0ABA-4E6A-B7B8-F93EE44788EB}" type="datetimeFigureOut">
              <a:rPr lang="en-US" smtClean="0"/>
              <a:t>3/23/2018</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B66BECA-9C44-4539-A180-A7F2C615F6E6}" type="slidenum">
              <a:rPr lang="en-US" smtClean="0"/>
              <a:t>‹#›</a:t>
            </a:fld>
            <a:endParaRPr lang="en-US"/>
          </a:p>
        </p:txBody>
      </p:sp>
    </p:spTree>
    <p:extLst>
      <p:ext uri="{BB962C8B-B14F-4D97-AF65-F5344CB8AC3E}">
        <p14:creationId xmlns:p14="http://schemas.microsoft.com/office/powerpoint/2010/main" val="3292957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0DE4575-0ABA-4E6A-B7B8-F93EE44788EB}" type="datetimeFigureOut">
              <a:rPr lang="en-US" smtClean="0"/>
              <a:t>3/23/2018</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B66BECA-9C44-4539-A180-A7F2C615F6E6}" type="slidenum">
              <a:rPr lang="en-US" smtClean="0"/>
              <a:t>‹#›</a:t>
            </a:fld>
            <a:endParaRPr lang="en-US"/>
          </a:p>
        </p:txBody>
      </p:sp>
    </p:spTree>
    <p:extLst>
      <p:ext uri="{BB962C8B-B14F-4D97-AF65-F5344CB8AC3E}">
        <p14:creationId xmlns:p14="http://schemas.microsoft.com/office/powerpoint/2010/main" val="1018105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0DE4575-0ABA-4E6A-B7B8-F93EE44788EB}" type="datetimeFigureOut">
              <a:rPr lang="en-US" smtClean="0"/>
              <a:t>3/23/2018</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B66BECA-9C44-4539-A180-A7F2C615F6E6}" type="slidenum">
              <a:rPr lang="en-US" smtClean="0"/>
              <a:t>‹#›</a:t>
            </a:fld>
            <a:endParaRPr lang="en-US"/>
          </a:p>
        </p:txBody>
      </p:sp>
    </p:spTree>
    <p:extLst>
      <p:ext uri="{BB962C8B-B14F-4D97-AF65-F5344CB8AC3E}">
        <p14:creationId xmlns:p14="http://schemas.microsoft.com/office/powerpoint/2010/main" val="352783374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0DE4575-0ABA-4E6A-B7B8-F93EE44788EB}" type="datetimeFigureOut">
              <a:rPr lang="en-US" smtClean="0"/>
              <a:t>3/23/2018</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B66BECA-9C44-4539-A180-A7F2C615F6E6}" type="slidenum">
              <a:rPr lang="en-US" smtClean="0"/>
              <a:t>‹#›</a:t>
            </a:fld>
            <a:endParaRPr lang="en-US"/>
          </a:p>
        </p:txBody>
      </p:sp>
    </p:spTree>
    <p:extLst>
      <p:ext uri="{BB962C8B-B14F-4D97-AF65-F5344CB8AC3E}">
        <p14:creationId xmlns:p14="http://schemas.microsoft.com/office/powerpoint/2010/main" val="220434890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0DE4575-0ABA-4E6A-B7B8-F93EE44788EB}" type="datetimeFigureOut">
              <a:rPr lang="en-US" smtClean="0"/>
              <a:t>3/23/2018</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B66BECA-9C44-4539-A180-A7F2C615F6E6}" type="slidenum">
              <a:rPr lang="en-US" smtClean="0"/>
              <a:t>‹#›</a:t>
            </a:fld>
            <a:endParaRPr lang="en-US"/>
          </a:p>
        </p:txBody>
      </p:sp>
    </p:spTree>
    <p:extLst>
      <p:ext uri="{BB962C8B-B14F-4D97-AF65-F5344CB8AC3E}">
        <p14:creationId xmlns:p14="http://schemas.microsoft.com/office/powerpoint/2010/main" val="3643907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DE4575-0ABA-4E6A-B7B8-F93EE44788EB}" type="datetimeFigureOut">
              <a:rPr lang="en-US" smtClean="0"/>
              <a:t>3/23/2018</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B66BECA-9C44-4539-A180-A7F2C615F6E6}" type="slidenum">
              <a:rPr lang="en-US" smtClean="0"/>
              <a:t>‹#›</a:t>
            </a:fld>
            <a:endParaRPr lang="en-US"/>
          </a:p>
        </p:txBody>
      </p:sp>
    </p:spTree>
    <p:extLst>
      <p:ext uri="{BB962C8B-B14F-4D97-AF65-F5344CB8AC3E}">
        <p14:creationId xmlns:p14="http://schemas.microsoft.com/office/powerpoint/2010/main" val="858350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70DE4575-0ABA-4E6A-B7B8-F93EE44788EB}" type="datetimeFigureOut">
              <a:rPr lang="en-US" smtClean="0"/>
              <a:t>3/23/2018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B66BECA-9C44-4539-A180-A7F2C615F6E6}" type="slidenum">
              <a:rPr lang="en-US" smtClean="0"/>
              <a:t>‹#›</a:t>
            </a:fld>
            <a:endParaRPr lang="en-US"/>
          </a:p>
        </p:txBody>
      </p:sp>
    </p:spTree>
    <p:extLst>
      <p:ext uri="{BB962C8B-B14F-4D97-AF65-F5344CB8AC3E}">
        <p14:creationId xmlns:p14="http://schemas.microsoft.com/office/powerpoint/2010/main" val="339933520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70DE4575-0ABA-4E6A-B7B8-F93EE44788EB}" type="datetimeFigureOut">
              <a:rPr lang="en-US" smtClean="0"/>
              <a:t>3/23/2018</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B66BECA-9C44-4539-A180-A7F2C615F6E6}" type="slidenum">
              <a:rPr lang="en-US" smtClean="0"/>
              <a:t>‹#›</a:t>
            </a:fld>
            <a:endParaRPr lang="en-US"/>
          </a:p>
        </p:txBody>
      </p:sp>
    </p:spTree>
    <p:extLst>
      <p:ext uri="{BB962C8B-B14F-4D97-AF65-F5344CB8AC3E}">
        <p14:creationId xmlns:p14="http://schemas.microsoft.com/office/powerpoint/2010/main" val="476685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0DE4575-0ABA-4E6A-B7B8-F93EE44788EB}" type="datetimeFigureOut">
              <a:rPr lang="en-US" smtClean="0"/>
              <a:t>3/23/2018</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B66BECA-9C44-4539-A180-A7F2C615F6E6}" type="slidenum">
              <a:rPr lang="en-US" smtClean="0"/>
              <a:t>‹#›</a:t>
            </a:fld>
            <a:endParaRPr lang="en-US"/>
          </a:p>
        </p:txBody>
      </p:sp>
    </p:spTree>
    <p:extLst>
      <p:ext uri="{BB962C8B-B14F-4D97-AF65-F5344CB8AC3E}">
        <p14:creationId xmlns:p14="http://schemas.microsoft.com/office/powerpoint/2010/main" val="1176769551"/>
      </p:ext>
    </p:extLst>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57" r:id="rId7"/>
    <p:sldLayoutId id="2147483858" r:id="rId8"/>
    <p:sldLayoutId id="2147483859" r:id="rId9"/>
    <p:sldLayoutId id="2147483860" r:id="rId10"/>
    <p:sldLayoutId id="2147483861" r:id="rId11"/>
    <p:sldLayoutId id="2147483862" r:id="rId12"/>
    <p:sldLayoutId id="2147483863" r:id="rId13"/>
    <p:sldLayoutId id="2147483864" r:id="rId14"/>
    <p:sldLayoutId id="2147483865" r:id="rId15"/>
    <p:sldLayoutId id="214748386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661890"/>
          </a:xfrm>
        </p:spPr>
        <p:txBody>
          <a:bodyPr/>
          <a:lstStyle/>
          <a:p>
            <a:pPr algn="r" rtl="1"/>
            <a:r>
              <a:rPr lang="ar-EG" dirty="0" smtClean="0"/>
              <a:t>بسم الله الرحمن الرحيم</a:t>
            </a:r>
            <a:br>
              <a:rPr lang="ar-EG" dirty="0" smtClean="0"/>
            </a:br>
            <a:r>
              <a:rPr lang="ar-EG" dirty="0" smtClean="0"/>
              <a:t>السلام عليكم ورحمة الله وبركاته</a:t>
            </a:r>
            <a:endParaRPr lang="en-US" dirty="0"/>
          </a:p>
        </p:txBody>
      </p:sp>
      <p:sp>
        <p:nvSpPr>
          <p:cNvPr id="3" name="Content Placeholder 2"/>
          <p:cNvSpPr>
            <a:spLocks noGrp="1"/>
          </p:cNvSpPr>
          <p:nvPr>
            <p:ph idx="1"/>
          </p:nvPr>
        </p:nvSpPr>
        <p:spPr>
          <a:xfrm>
            <a:off x="2589212" y="2604655"/>
            <a:ext cx="8915400" cy="3306566"/>
          </a:xfrm>
        </p:spPr>
        <p:txBody>
          <a:bodyPr/>
          <a:lstStyle/>
          <a:p>
            <a:r>
              <a:rPr lang="id-ID" sz="2400" dirty="0" smtClean="0"/>
              <a:t>Apa yang dimaksud dengan agama?</a:t>
            </a:r>
          </a:p>
          <a:p>
            <a:r>
              <a:rPr lang="id-ID" sz="2400" dirty="0" smtClean="0"/>
              <a:t>Bagaimana Muhammadiyah memahami agama Islam?</a:t>
            </a:r>
          </a:p>
          <a:p>
            <a:r>
              <a:rPr lang="id-ID" sz="2400" dirty="0" smtClean="0"/>
              <a:t>Muhammadiyah dan gerakan lain?</a:t>
            </a:r>
          </a:p>
          <a:p>
            <a:endParaRPr lang="en-US" dirty="0"/>
          </a:p>
        </p:txBody>
      </p:sp>
    </p:spTree>
    <p:extLst>
      <p:ext uri="{BB962C8B-B14F-4D97-AF65-F5344CB8AC3E}">
        <p14:creationId xmlns:p14="http://schemas.microsoft.com/office/powerpoint/2010/main" val="12795955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1011381"/>
            <a:ext cx="8911687" cy="3532909"/>
          </a:xfrm>
        </p:spPr>
        <p:txBody>
          <a:bodyPr>
            <a:normAutofit/>
          </a:bodyPr>
          <a:lstStyle/>
          <a:p>
            <a:r>
              <a:rPr lang="id-ID" dirty="0" smtClean="0"/>
              <a:t>Bagaimana Muhammadiyah Memahami Agama Islam/Bagaimana Agama Islam yang Dipahami oleh Muhammadiyah?</a:t>
            </a:r>
            <a:endParaRPr lang="en-US" dirty="0"/>
          </a:p>
        </p:txBody>
      </p:sp>
    </p:spTree>
    <p:extLst>
      <p:ext uri="{BB962C8B-B14F-4D97-AF65-F5344CB8AC3E}">
        <p14:creationId xmlns:p14="http://schemas.microsoft.com/office/powerpoint/2010/main" val="12190009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id-ID" altLang="en-US" dirty="0" smtClean="0"/>
              <a:t>Muhammadiyah Memahami Agama Islam Melalui Kegiatan Tarjih</a:t>
            </a:r>
            <a:endParaRPr lang="ar-SA" altLang="en-US" dirty="0" smtClean="0"/>
          </a:p>
        </p:txBody>
      </p:sp>
      <p:sp>
        <p:nvSpPr>
          <p:cNvPr id="12291" name="Content Placeholder 2"/>
          <p:cNvSpPr>
            <a:spLocks noGrp="1"/>
          </p:cNvSpPr>
          <p:nvPr>
            <p:ph idx="1"/>
          </p:nvPr>
        </p:nvSpPr>
        <p:spPr/>
        <p:txBody>
          <a:bodyPr/>
          <a:lstStyle/>
          <a:p>
            <a:pPr algn="l" rtl="0" eaLnBrk="1" hangingPunct="1"/>
            <a:r>
              <a:rPr lang="en-US" altLang="en-US" sz="2000" dirty="0" err="1" smtClean="0"/>
              <a:t>Muhammadiyah</a:t>
            </a:r>
            <a:r>
              <a:rPr lang="en-US" altLang="en-US" sz="2000" dirty="0" smtClean="0"/>
              <a:t> </a:t>
            </a:r>
            <a:r>
              <a:rPr lang="en-US" altLang="en-US" sz="2000" dirty="0" err="1" smtClean="0"/>
              <a:t>adalah</a:t>
            </a:r>
            <a:r>
              <a:rPr lang="en-US" altLang="en-US" sz="2000" dirty="0" smtClean="0"/>
              <a:t> </a:t>
            </a:r>
            <a:r>
              <a:rPr lang="en-US" altLang="en-US" sz="2000" dirty="0" err="1" smtClean="0"/>
              <a:t>Gerakan</a:t>
            </a:r>
            <a:r>
              <a:rPr lang="en-US" altLang="en-US" sz="2000" dirty="0" smtClean="0"/>
              <a:t> Islam, </a:t>
            </a:r>
            <a:r>
              <a:rPr lang="en-US" altLang="en-US" sz="2000" dirty="0" err="1" smtClean="0"/>
              <a:t>Dakwah</a:t>
            </a:r>
            <a:r>
              <a:rPr lang="en-US" altLang="en-US" sz="2000" dirty="0" smtClean="0"/>
              <a:t> Amar </a:t>
            </a:r>
            <a:r>
              <a:rPr lang="en-US" altLang="en-US" sz="2000" dirty="0" err="1" smtClean="0"/>
              <a:t>Makruf</a:t>
            </a:r>
            <a:r>
              <a:rPr lang="en-US" altLang="en-US" sz="2000" dirty="0" smtClean="0"/>
              <a:t> </a:t>
            </a:r>
            <a:r>
              <a:rPr lang="en-US" altLang="en-US" sz="2000" dirty="0" err="1" smtClean="0"/>
              <a:t>Nahi</a:t>
            </a:r>
            <a:r>
              <a:rPr lang="en-US" altLang="en-US" sz="2000" dirty="0" smtClean="0"/>
              <a:t> </a:t>
            </a:r>
            <a:r>
              <a:rPr lang="en-US" altLang="en-US" sz="2000" dirty="0" err="1" smtClean="0"/>
              <a:t>Mungkar</a:t>
            </a:r>
            <a:r>
              <a:rPr lang="en-US" altLang="en-US" sz="2000" dirty="0" smtClean="0"/>
              <a:t> </a:t>
            </a:r>
            <a:r>
              <a:rPr lang="en-US" altLang="en-US" sz="2000" dirty="0" err="1" smtClean="0"/>
              <a:t>dan</a:t>
            </a:r>
            <a:r>
              <a:rPr lang="en-US" altLang="en-US" sz="2000" dirty="0" smtClean="0"/>
              <a:t> </a:t>
            </a:r>
            <a:r>
              <a:rPr lang="en-US" altLang="en-US" sz="2000" dirty="0" err="1" smtClean="0"/>
              <a:t>Tajdid</a:t>
            </a:r>
            <a:r>
              <a:rPr lang="en-US" altLang="en-US" sz="2000" dirty="0" smtClean="0"/>
              <a:t>, </a:t>
            </a:r>
            <a:r>
              <a:rPr lang="en-US" altLang="en-US" sz="2000" dirty="0" err="1" smtClean="0"/>
              <a:t>bersumber</a:t>
            </a:r>
            <a:r>
              <a:rPr lang="en-US" altLang="en-US" sz="2000" dirty="0" smtClean="0"/>
              <a:t> </a:t>
            </a:r>
            <a:r>
              <a:rPr lang="en-US" altLang="en-US" sz="2000" dirty="0" err="1" smtClean="0"/>
              <a:t>pada</a:t>
            </a:r>
            <a:r>
              <a:rPr lang="en-US" altLang="en-US" sz="2000" dirty="0" smtClean="0"/>
              <a:t> Al-Quran </a:t>
            </a:r>
            <a:r>
              <a:rPr lang="en-US" altLang="en-US" sz="2000" dirty="0" err="1" smtClean="0"/>
              <a:t>dan</a:t>
            </a:r>
            <a:r>
              <a:rPr lang="en-US" altLang="en-US" sz="2000" dirty="0" smtClean="0"/>
              <a:t> As-Sunnah [AD, ps. 4 </a:t>
            </a:r>
            <a:r>
              <a:rPr lang="en-US" altLang="en-US" sz="2000" dirty="0" err="1" smtClean="0"/>
              <a:t>ayat</a:t>
            </a:r>
            <a:r>
              <a:rPr lang="en-US" altLang="en-US" sz="2000" dirty="0" smtClean="0"/>
              <a:t> (1)].</a:t>
            </a:r>
          </a:p>
          <a:p>
            <a:pPr algn="l" rtl="0" eaLnBrk="1" hangingPunct="1"/>
            <a:r>
              <a:rPr lang="en-US" altLang="en-US" sz="2000" dirty="0" err="1" smtClean="0"/>
              <a:t>Putusan</a:t>
            </a:r>
            <a:r>
              <a:rPr lang="en-US" altLang="en-US" sz="2000" dirty="0" smtClean="0"/>
              <a:t> </a:t>
            </a:r>
            <a:r>
              <a:rPr lang="en-US" altLang="en-US" sz="2000" dirty="0" err="1" smtClean="0"/>
              <a:t>Tarjih</a:t>
            </a:r>
            <a:r>
              <a:rPr lang="en-US" altLang="en-US" sz="2000" dirty="0" smtClean="0"/>
              <a:t> Jakarta 2000 Bab II </a:t>
            </a:r>
            <a:r>
              <a:rPr lang="en-US" altLang="en-US" sz="2000" dirty="0" err="1" smtClean="0"/>
              <a:t>angka</a:t>
            </a:r>
            <a:r>
              <a:rPr lang="en-US" altLang="en-US" sz="2000" dirty="0" smtClean="0"/>
              <a:t> 1 </a:t>
            </a:r>
            <a:r>
              <a:rPr lang="en-US" altLang="en-US" sz="2000" dirty="0" err="1" smtClean="0"/>
              <a:t>menegaskan</a:t>
            </a:r>
            <a:r>
              <a:rPr lang="en-US" altLang="en-US" sz="2000" dirty="0" smtClean="0"/>
              <a:t>:</a:t>
            </a:r>
            <a:br>
              <a:rPr lang="en-US" altLang="en-US" sz="2000" dirty="0" smtClean="0"/>
            </a:br>
            <a:r>
              <a:rPr lang="en-US" altLang="en-US" sz="2000" dirty="0" smtClean="0"/>
              <a:t/>
            </a:r>
            <a:br>
              <a:rPr lang="en-US" altLang="en-US" sz="2000" dirty="0" smtClean="0"/>
            </a:br>
            <a:r>
              <a:rPr lang="en-US" altLang="en-US" sz="2000" dirty="0" smtClean="0"/>
              <a:t> “</a:t>
            </a:r>
            <a:r>
              <a:rPr lang="en-US" altLang="en-US" sz="2000" dirty="0" err="1" smtClean="0"/>
              <a:t>Sumber</a:t>
            </a:r>
            <a:r>
              <a:rPr lang="en-US" altLang="en-US" sz="2000" dirty="0" smtClean="0"/>
              <a:t> </a:t>
            </a:r>
            <a:r>
              <a:rPr lang="en-US" altLang="en-US" sz="2000" dirty="0" err="1" smtClean="0"/>
              <a:t>ajaran</a:t>
            </a:r>
            <a:r>
              <a:rPr lang="en-US" altLang="en-US" sz="2000" dirty="0" smtClean="0"/>
              <a:t> Islam </a:t>
            </a:r>
            <a:r>
              <a:rPr lang="en-US" altLang="en-US" sz="2000" dirty="0" err="1" smtClean="0"/>
              <a:t>adalah</a:t>
            </a:r>
            <a:r>
              <a:rPr lang="en-US" altLang="en-US" sz="2000" dirty="0" smtClean="0"/>
              <a:t> al-Quran </a:t>
            </a:r>
            <a:r>
              <a:rPr lang="en-US" altLang="en-US" sz="2000" dirty="0" err="1" smtClean="0"/>
              <a:t>dan</a:t>
            </a:r>
            <a:r>
              <a:rPr lang="en-US" altLang="en-US" sz="2000" dirty="0" smtClean="0"/>
              <a:t> as-Sunnah al-</a:t>
            </a:r>
            <a:r>
              <a:rPr lang="en-US" altLang="en-US" sz="2000" dirty="0" err="1" smtClean="0"/>
              <a:t>Maqbūlah</a:t>
            </a:r>
            <a:r>
              <a:rPr lang="en-US" altLang="en-US" sz="2000" dirty="0" smtClean="0"/>
              <a:t> (</a:t>
            </a:r>
            <a:r>
              <a:rPr lang="ar-SA" altLang="en-US" sz="2000" dirty="0" smtClean="0"/>
              <a:t>السنة المقبولة</a:t>
            </a:r>
            <a:r>
              <a:rPr lang="en-US" altLang="en-US" sz="2000" dirty="0" smtClean="0"/>
              <a:t>).”</a:t>
            </a:r>
            <a:endParaRPr lang="id-ID" altLang="en-US" sz="2000" dirty="0" smtClean="0"/>
          </a:p>
          <a:p>
            <a:r>
              <a:rPr lang="en-US" altLang="en-US" sz="2000" dirty="0" err="1"/>
              <a:t>Pemahaman</a:t>
            </a:r>
            <a:r>
              <a:rPr lang="en-US" altLang="en-US" sz="2000" dirty="0"/>
              <a:t> agama Islam </a:t>
            </a:r>
            <a:r>
              <a:rPr lang="en-US" altLang="en-US" sz="2000" dirty="0" err="1"/>
              <a:t>dilakukan</a:t>
            </a:r>
            <a:r>
              <a:rPr lang="en-US" altLang="en-US" sz="2000" dirty="0"/>
              <a:t> </a:t>
            </a:r>
            <a:r>
              <a:rPr lang="en-US" altLang="en-US" sz="2000" dirty="0" err="1"/>
              <a:t>melalui</a:t>
            </a:r>
            <a:r>
              <a:rPr lang="en-US" altLang="en-US" sz="2000" dirty="0"/>
              <a:t> </a:t>
            </a:r>
            <a:r>
              <a:rPr lang="en-US" altLang="en-US" sz="2000" dirty="0" err="1"/>
              <a:t>kegiatan</a:t>
            </a:r>
            <a:r>
              <a:rPr lang="en-US" altLang="en-US" sz="2000" dirty="0"/>
              <a:t> </a:t>
            </a:r>
            <a:r>
              <a:rPr lang="en-US" altLang="en-US" sz="2000" dirty="0" err="1" smtClean="0"/>
              <a:t>tarjih</a:t>
            </a:r>
            <a:endParaRPr lang="id-ID" altLang="en-US" sz="2000" dirty="0" smtClean="0"/>
          </a:p>
          <a:p>
            <a:r>
              <a:rPr lang="id-ID" altLang="en-US" sz="2000" dirty="0" smtClean="0"/>
              <a:t>Untuk melakukan tarjih digunakan cara tertentu yang disebut </a:t>
            </a:r>
            <a:r>
              <a:rPr lang="id-ID" altLang="en-US" sz="2000" b="1" dirty="0" smtClean="0"/>
              <a:t>manhaj tarjih</a:t>
            </a:r>
            <a:endParaRPr lang="ar-SA" altLang="en-US" b="1" dirty="0" smtClean="0"/>
          </a:p>
        </p:txBody>
      </p:sp>
    </p:spTree>
    <p:extLst>
      <p:ext uri="{BB962C8B-B14F-4D97-AF65-F5344CB8AC3E}">
        <p14:creationId xmlns:p14="http://schemas.microsoft.com/office/powerpoint/2010/main" val="16903103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1981200" y="1295401"/>
            <a:ext cx="8229600" cy="4678363"/>
          </a:xfrm>
        </p:spPr>
        <p:txBody>
          <a:bodyPr/>
          <a:lstStyle/>
          <a:p>
            <a:pPr algn="l" rtl="0" eaLnBrk="1" hangingPunct="1"/>
            <a:r>
              <a:rPr lang="en-US" altLang="en-US" i="1" smtClean="0"/>
              <a:t>Tarjih:</a:t>
            </a:r>
            <a:r>
              <a:rPr lang="en-US" altLang="en-US" smtClean="0"/>
              <a:t> </a:t>
            </a:r>
            <a:br>
              <a:rPr lang="en-US" altLang="en-US" smtClean="0"/>
            </a:br>
            <a:r>
              <a:rPr lang="en-US" altLang="en-US" smtClean="0"/>
              <a:t/>
            </a:r>
            <a:br>
              <a:rPr lang="en-US" altLang="en-US" smtClean="0"/>
            </a:br>
            <a:r>
              <a:rPr lang="en-US" altLang="en-US" smtClean="0"/>
              <a:t>Kegiatan intelektual untuk memahami agama guna merespon berbagai problem sosial-budaya dari sudut pandang agama Islam</a:t>
            </a:r>
            <a:endParaRPr lang="ar-SA" altLang="en-US" smtClean="0"/>
          </a:p>
        </p:txBody>
      </p:sp>
    </p:spTree>
    <p:extLst>
      <p:ext uri="{BB962C8B-B14F-4D97-AF65-F5344CB8AC3E}">
        <p14:creationId xmlns:p14="http://schemas.microsoft.com/office/powerpoint/2010/main" val="38043430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981200" y="274638"/>
            <a:ext cx="8229600" cy="6278562"/>
          </a:xfrm>
        </p:spPr>
        <p:txBody>
          <a:bodyPr>
            <a:normAutofit/>
          </a:bodyPr>
          <a:lstStyle/>
          <a:p>
            <a:pPr algn="l" rtl="0" eaLnBrk="1" hangingPunct="1"/>
            <a:r>
              <a:rPr lang="en-US" altLang="en-US" sz="4000" dirty="0" err="1" smtClean="0"/>
              <a:t>Manhaj</a:t>
            </a:r>
            <a:r>
              <a:rPr lang="en-US" altLang="en-US" sz="4000" dirty="0" smtClean="0"/>
              <a:t> </a:t>
            </a:r>
            <a:r>
              <a:rPr lang="en-US" altLang="en-US" sz="4000" dirty="0" err="1"/>
              <a:t>Tarjih</a:t>
            </a:r>
            <a:r>
              <a:rPr lang="en-US" altLang="en-US" sz="4000" dirty="0"/>
              <a:t>, </a:t>
            </a:r>
            <a:r>
              <a:rPr lang="en-US" altLang="en-US" sz="4000" dirty="0" err="1"/>
              <a:t>yaitu</a:t>
            </a:r>
            <a:r>
              <a:rPr lang="en-US" altLang="en-US" sz="4000" dirty="0"/>
              <a:t>:</a:t>
            </a:r>
            <a:br>
              <a:rPr lang="en-US" altLang="en-US" sz="4000" dirty="0"/>
            </a:br>
            <a:r>
              <a:rPr lang="en-US" altLang="en-US" sz="4000" dirty="0"/>
              <a:t/>
            </a:r>
            <a:br>
              <a:rPr lang="en-US" altLang="en-US" sz="4000" dirty="0"/>
            </a:br>
            <a:r>
              <a:rPr lang="en-US" altLang="en-US" sz="4000" dirty="0" err="1"/>
              <a:t>Suatu</a:t>
            </a:r>
            <a:r>
              <a:rPr lang="en-US" altLang="en-US" sz="4000" dirty="0"/>
              <a:t> </a:t>
            </a:r>
            <a:r>
              <a:rPr lang="en-US" altLang="en-US" sz="4000" dirty="0" err="1"/>
              <a:t>sistem</a:t>
            </a:r>
            <a:r>
              <a:rPr lang="en-US" altLang="en-US" sz="4000" dirty="0"/>
              <a:t> yang </a:t>
            </a:r>
            <a:r>
              <a:rPr lang="en-US" altLang="en-US" sz="4000" dirty="0" err="1"/>
              <a:t>memuat</a:t>
            </a:r>
            <a:r>
              <a:rPr lang="en-US" altLang="en-US" sz="4000" dirty="0"/>
              <a:t> </a:t>
            </a:r>
            <a:r>
              <a:rPr lang="en-US" altLang="en-US" sz="4000" dirty="0" err="1"/>
              <a:t>seperangkat</a:t>
            </a:r>
            <a:r>
              <a:rPr lang="en-US" altLang="en-US" sz="4000" dirty="0"/>
              <a:t> </a:t>
            </a:r>
            <a:r>
              <a:rPr lang="en-US" altLang="en-US" sz="4000" dirty="0" err="1"/>
              <a:t>wawasan</a:t>
            </a:r>
            <a:r>
              <a:rPr lang="en-US" altLang="en-US" sz="4000" dirty="0"/>
              <a:t>/</a:t>
            </a:r>
            <a:r>
              <a:rPr lang="en-US" altLang="en-US" sz="4000" dirty="0" err="1"/>
              <a:t>semangat</a:t>
            </a:r>
            <a:r>
              <a:rPr lang="en-US" altLang="en-US" sz="4000" dirty="0"/>
              <a:t>, </a:t>
            </a:r>
            <a:r>
              <a:rPr lang="en-US" altLang="en-US" sz="4000" dirty="0" err="1"/>
              <a:t>sumber</a:t>
            </a:r>
            <a:r>
              <a:rPr lang="en-US" altLang="en-US" sz="4000" dirty="0"/>
              <a:t>, </a:t>
            </a:r>
            <a:r>
              <a:rPr lang="en-US" altLang="en-US" sz="4000" dirty="0" err="1"/>
              <a:t>pendekatan</a:t>
            </a:r>
            <a:r>
              <a:rPr lang="en-US" altLang="en-US" sz="4000" dirty="0"/>
              <a:t>, </a:t>
            </a:r>
            <a:r>
              <a:rPr lang="en-US" altLang="en-US" sz="4000" dirty="0" err="1"/>
              <a:t>dan</a:t>
            </a:r>
            <a:r>
              <a:rPr lang="en-US" altLang="en-US" sz="4000" dirty="0"/>
              <a:t> </a:t>
            </a:r>
            <a:r>
              <a:rPr lang="en-US" altLang="en-US" sz="4000" dirty="0" err="1"/>
              <a:t>prosedur-prosedur</a:t>
            </a:r>
            <a:r>
              <a:rPr lang="en-US" altLang="en-US" sz="4000" dirty="0"/>
              <a:t> </a:t>
            </a:r>
            <a:r>
              <a:rPr lang="en-US" altLang="en-US" sz="4000" dirty="0" err="1"/>
              <a:t>tehnis</a:t>
            </a:r>
            <a:r>
              <a:rPr lang="en-US" altLang="en-US" sz="4000" dirty="0"/>
              <a:t> (</a:t>
            </a:r>
            <a:r>
              <a:rPr lang="en-US" altLang="en-US" sz="4000" dirty="0" err="1"/>
              <a:t>metode</a:t>
            </a:r>
            <a:r>
              <a:rPr lang="en-US" altLang="en-US" sz="4000" dirty="0"/>
              <a:t>) yang </a:t>
            </a:r>
            <a:r>
              <a:rPr lang="en-US" altLang="en-US" sz="4000" dirty="0" err="1"/>
              <a:t>menjadi</a:t>
            </a:r>
            <a:r>
              <a:rPr lang="en-US" altLang="en-US" sz="4000" dirty="0"/>
              <a:t> </a:t>
            </a:r>
            <a:r>
              <a:rPr lang="en-US" altLang="en-US" sz="4000" dirty="0" err="1"/>
              <a:t>landasan</a:t>
            </a:r>
            <a:r>
              <a:rPr lang="en-US" altLang="en-US" sz="4000" dirty="0"/>
              <a:t> </a:t>
            </a:r>
            <a:r>
              <a:rPr lang="en-US" altLang="en-US" sz="4000" dirty="0" err="1"/>
              <a:t>kegiatan</a:t>
            </a:r>
            <a:r>
              <a:rPr lang="en-US" altLang="en-US" sz="4000" dirty="0"/>
              <a:t> </a:t>
            </a:r>
            <a:r>
              <a:rPr lang="en-US" altLang="en-US" sz="4000" dirty="0" err="1"/>
              <a:t>ketarjihan</a:t>
            </a:r>
            <a:r>
              <a:rPr lang="en-US" altLang="en-US" sz="4000" dirty="0"/>
              <a:t>. </a:t>
            </a:r>
            <a:endParaRPr lang="ar-SA" altLang="en-US" sz="4000" dirty="0"/>
          </a:p>
        </p:txBody>
      </p:sp>
    </p:spTree>
    <p:extLst>
      <p:ext uri="{BB962C8B-B14F-4D97-AF65-F5344CB8AC3E}">
        <p14:creationId xmlns:p14="http://schemas.microsoft.com/office/powerpoint/2010/main" val="7253562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981200" y="274638"/>
            <a:ext cx="8229600" cy="6049962"/>
          </a:xfrm>
        </p:spPr>
        <p:txBody>
          <a:bodyPr/>
          <a:lstStyle/>
          <a:p>
            <a:pPr marL="742950" indent="-742950"/>
            <a:r>
              <a:rPr lang="en-US" altLang="en-US" dirty="0" err="1" smtClean="0"/>
              <a:t>Wawasan</a:t>
            </a:r>
            <a:r>
              <a:rPr lang="en-US" altLang="en-US" dirty="0" smtClean="0"/>
              <a:t>/</a:t>
            </a:r>
            <a:r>
              <a:rPr lang="en-US" altLang="en-US" dirty="0" err="1" smtClean="0"/>
              <a:t>semangat</a:t>
            </a:r>
            <a:r>
              <a:rPr lang="en-US" altLang="en-US" dirty="0" smtClean="0"/>
              <a:t>:</a:t>
            </a:r>
            <a:br>
              <a:rPr lang="en-US" altLang="en-US" dirty="0" smtClean="0"/>
            </a:br>
            <a:r>
              <a:rPr lang="en-US" altLang="en-US" dirty="0" smtClean="0"/>
              <a:t/>
            </a:r>
            <a:br>
              <a:rPr lang="en-US" altLang="en-US" dirty="0" smtClean="0"/>
            </a:br>
            <a:r>
              <a:rPr lang="en-US" altLang="en-US" dirty="0" smtClean="0"/>
              <a:t>1. </a:t>
            </a:r>
            <a:r>
              <a:rPr lang="en-US" altLang="en-US" dirty="0" err="1" smtClean="0"/>
              <a:t>tajdid</a:t>
            </a:r>
            <a:r>
              <a:rPr lang="en-US" altLang="en-US" dirty="0" smtClean="0"/>
              <a:t>,</a:t>
            </a:r>
            <a:br>
              <a:rPr lang="en-US" altLang="en-US" dirty="0" smtClean="0"/>
            </a:br>
            <a:r>
              <a:rPr lang="en-US" altLang="en-US" dirty="0" smtClean="0"/>
              <a:t>2. </a:t>
            </a:r>
            <a:r>
              <a:rPr lang="fr-FR" altLang="en-US" dirty="0" err="1" smtClean="0"/>
              <a:t>toleran</a:t>
            </a:r>
            <a:r>
              <a:rPr lang="fr-FR" altLang="en-US" dirty="0" smtClean="0"/>
              <a:t>, </a:t>
            </a:r>
            <a:br>
              <a:rPr lang="fr-FR" altLang="en-US" dirty="0" smtClean="0"/>
            </a:br>
            <a:r>
              <a:rPr lang="fr-FR" altLang="en-US" dirty="0" smtClean="0"/>
              <a:t>3. </a:t>
            </a:r>
            <a:r>
              <a:rPr lang="fr-FR" altLang="en-US" dirty="0" err="1" smtClean="0"/>
              <a:t>terbuka</a:t>
            </a:r>
            <a:r>
              <a:rPr lang="fr-FR" altLang="en-US" dirty="0" smtClean="0"/>
              <a:t>, dan </a:t>
            </a:r>
            <a:br>
              <a:rPr lang="fr-FR" altLang="en-US" dirty="0" smtClean="0"/>
            </a:br>
            <a:r>
              <a:rPr lang="fr-FR" altLang="en-US" dirty="0" smtClean="0"/>
              <a:t>4. </a:t>
            </a:r>
            <a:r>
              <a:rPr lang="fr-FR" altLang="en-US" dirty="0" err="1" smtClean="0"/>
              <a:t>tidak</a:t>
            </a:r>
            <a:r>
              <a:rPr lang="fr-FR" altLang="en-US" dirty="0" smtClean="0"/>
              <a:t> </a:t>
            </a:r>
            <a:r>
              <a:rPr lang="fr-FR" altLang="en-US" dirty="0" err="1" smtClean="0"/>
              <a:t>berafiliasi</a:t>
            </a:r>
            <a:r>
              <a:rPr lang="fr-FR" altLang="en-US" dirty="0" smtClean="0"/>
              <a:t> </a:t>
            </a:r>
            <a:r>
              <a:rPr lang="fr-FR" altLang="en-US" dirty="0" err="1" smtClean="0"/>
              <a:t>mazhab</a:t>
            </a:r>
            <a:r>
              <a:rPr lang="fr-FR" altLang="en-US" dirty="0" smtClean="0"/>
              <a:t> </a:t>
            </a:r>
            <a:r>
              <a:rPr lang="fr-FR" altLang="en-US" dirty="0" err="1" smtClean="0"/>
              <a:t>tertentu</a:t>
            </a:r>
            <a:r>
              <a:rPr lang="fr-FR" altLang="en-US" dirty="0" smtClean="0"/>
              <a:t> </a:t>
            </a:r>
            <a:r>
              <a:rPr lang="en-US" altLang="en-US" dirty="0" smtClean="0"/>
              <a:t/>
            </a:r>
            <a:br>
              <a:rPr lang="en-US" altLang="en-US" dirty="0" smtClean="0"/>
            </a:br>
            <a:endParaRPr lang="ar-SA" altLang="en-US" dirty="0" smtClean="0"/>
          </a:p>
        </p:txBody>
      </p:sp>
    </p:spTree>
    <p:extLst>
      <p:ext uri="{BB962C8B-B14F-4D97-AF65-F5344CB8AC3E}">
        <p14:creationId xmlns:p14="http://schemas.microsoft.com/office/powerpoint/2010/main" val="9120860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6278562"/>
          </a:xfrm>
        </p:spPr>
        <p:txBody>
          <a:bodyPr>
            <a:normAutofit fontScale="90000"/>
          </a:bodyPr>
          <a:lstStyle/>
          <a:p>
            <a:pPr marL="180000" indent="-180000">
              <a:defRPr/>
            </a:pPr>
            <a:r>
              <a:rPr lang="en-US" sz="4800" dirty="0" err="1"/>
              <a:t>Tajdid</a:t>
            </a:r>
            <a:r>
              <a:rPr lang="en-US" sz="4800" dirty="0"/>
              <a:t>:</a:t>
            </a:r>
            <a:r>
              <a:rPr lang="en-US" dirty="0"/>
              <a:t/>
            </a:r>
            <a:br>
              <a:rPr lang="en-US" dirty="0"/>
            </a:br>
            <a:r>
              <a:rPr lang="en-US" dirty="0"/>
              <a:t/>
            </a:r>
            <a:br>
              <a:rPr lang="en-US" dirty="0"/>
            </a:br>
            <a:r>
              <a:rPr lang="en-US" dirty="0"/>
              <a:t>1. </a:t>
            </a:r>
            <a:r>
              <a:rPr lang="en-US" dirty="0" err="1"/>
              <a:t>Dalam</a:t>
            </a:r>
            <a:r>
              <a:rPr lang="en-US" dirty="0"/>
              <a:t> </a:t>
            </a:r>
            <a:r>
              <a:rPr lang="en-US" dirty="0" err="1"/>
              <a:t>bidang</a:t>
            </a:r>
            <a:r>
              <a:rPr lang="en-US" dirty="0"/>
              <a:t> </a:t>
            </a:r>
            <a:r>
              <a:rPr lang="en-US" dirty="0" err="1"/>
              <a:t>akidah</a:t>
            </a:r>
            <a:r>
              <a:rPr lang="en-US" dirty="0"/>
              <a:t> </a:t>
            </a:r>
            <a:r>
              <a:rPr lang="en-US" dirty="0" err="1"/>
              <a:t>dan</a:t>
            </a:r>
            <a:r>
              <a:rPr lang="en-US" dirty="0"/>
              <a:t> </a:t>
            </a:r>
            <a:r>
              <a:rPr lang="en-US" dirty="0" err="1"/>
              <a:t>ibadah</a:t>
            </a:r>
            <a:r>
              <a:rPr lang="en-US" dirty="0"/>
              <a:t>, </a:t>
            </a:r>
            <a:r>
              <a:rPr lang="en-US" dirty="0" err="1"/>
              <a:t>tajdid</a:t>
            </a:r>
            <a:r>
              <a:rPr lang="en-US" dirty="0"/>
              <a:t> </a:t>
            </a:r>
            <a:r>
              <a:rPr lang="en-US" dirty="0" err="1"/>
              <a:t>bermakna</a:t>
            </a:r>
            <a:r>
              <a:rPr lang="en-US" dirty="0"/>
              <a:t> </a:t>
            </a:r>
            <a:r>
              <a:rPr lang="en-US" dirty="0" err="1"/>
              <a:t>pemurnian</a:t>
            </a:r>
            <a:r>
              <a:rPr lang="en-US" dirty="0"/>
              <a:t> </a:t>
            </a:r>
            <a:r>
              <a:rPr lang="en-US" dirty="0" err="1"/>
              <a:t>dalam</a:t>
            </a:r>
            <a:r>
              <a:rPr lang="en-US" dirty="0"/>
              <a:t> </a:t>
            </a:r>
            <a:r>
              <a:rPr lang="en-US" dirty="0" err="1"/>
              <a:t>arti</a:t>
            </a:r>
            <a:r>
              <a:rPr lang="en-US" dirty="0"/>
              <a:t> </a:t>
            </a:r>
            <a:r>
              <a:rPr lang="en-US" dirty="0" err="1"/>
              <a:t>mengembalikan</a:t>
            </a:r>
            <a:r>
              <a:rPr lang="en-US" dirty="0"/>
              <a:t> </a:t>
            </a:r>
            <a:r>
              <a:rPr lang="en-US" dirty="0" err="1"/>
              <a:t>akidah</a:t>
            </a:r>
            <a:r>
              <a:rPr lang="en-US" dirty="0"/>
              <a:t> </a:t>
            </a:r>
            <a:r>
              <a:rPr lang="en-US" dirty="0" err="1"/>
              <a:t>dan</a:t>
            </a:r>
            <a:r>
              <a:rPr lang="en-US" dirty="0"/>
              <a:t> </a:t>
            </a:r>
            <a:r>
              <a:rPr lang="en-US" dirty="0" err="1"/>
              <a:t>ibadah</a:t>
            </a:r>
            <a:r>
              <a:rPr lang="en-US" dirty="0"/>
              <a:t> </a:t>
            </a:r>
            <a:r>
              <a:rPr lang="en-US" dirty="0" err="1"/>
              <a:t>kepada</a:t>
            </a:r>
            <a:r>
              <a:rPr lang="en-US" dirty="0"/>
              <a:t> </a:t>
            </a:r>
            <a:r>
              <a:rPr lang="en-US" dirty="0" err="1"/>
              <a:t>kemurniannya</a:t>
            </a:r>
            <a:r>
              <a:rPr lang="en-US" dirty="0"/>
              <a:t> </a:t>
            </a:r>
            <a:r>
              <a:rPr lang="en-US" dirty="0" err="1"/>
              <a:t>sesuai</a:t>
            </a:r>
            <a:r>
              <a:rPr lang="en-US" dirty="0"/>
              <a:t> </a:t>
            </a:r>
            <a:r>
              <a:rPr lang="en-US" dirty="0" err="1"/>
              <a:t>dengan</a:t>
            </a:r>
            <a:r>
              <a:rPr lang="en-US" dirty="0"/>
              <a:t> </a:t>
            </a:r>
            <a:r>
              <a:rPr lang="en-US" dirty="0" err="1"/>
              <a:t>Sunnah</a:t>
            </a:r>
            <a:r>
              <a:rPr lang="en-US" dirty="0"/>
              <a:t> </a:t>
            </a:r>
            <a:r>
              <a:rPr lang="en-US" dirty="0" err="1"/>
              <a:t>Nabi</a:t>
            </a:r>
            <a:r>
              <a:rPr lang="en-US" dirty="0"/>
              <a:t> saw.</a:t>
            </a:r>
            <a:br>
              <a:rPr lang="en-US" dirty="0"/>
            </a:br>
            <a:r>
              <a:rPr lang="en-US" dirty="0"/>
              <a:t/>
            </a:r>
            <a:br>
              <a:rPr lang="en-US" dirty="0"/>
            </a:br>
            <a:r>
              <a:rPr lang="en-US" dirty="0"/>
              <a:t>2. </a:t>
            </a:r>
            <a:r>
              <a:rPr lang="en-US" sz="3200" dirty="0" err="1"/>
              <a:t>Dalam</a:t>
            </a:r>
            <a:r>
              <a:rPr lang="en-US" sz="3200" dirty="0"/>
              <a:t> </a:t>
            </a:r>
            <a:r>
              <a:rPr lang="en-US" sz="3200" dirty="0" err="1"/>
              <a:t>bidang</a:t>
            </a:r>
            <a:r>
              <a:rPr lang="en-US" sz="3200" dirty="0"/>
              <a:t> </a:t>
            </a:r>
            <a:r>
              <a:rPr lang="en-US" sz="3200" dirty="0" err="1"/>
              <a:t>muamalat</a:t>
            </a:r>
            <a:r>
              <a:rPr lang="en-US" sz="3200" dirty="0"/>
              <a:t> </a:t>
            </a:r>
            <a:r>
              <a:rPr lang="en-US" sz="3200" dirty="0" err="1"/>
              <a:t>duniawiah</a:t>
            </a:r>
            <a:r>
              <a:rPr lang="en-US" sz="3200" dirty="0"/>
              <a:t>, </a:t>
            </a:r>
            <a:r>
              <a:rPr lang="en-US" sz="3200" dirty="0" err="1"/>
              <a:t>tajdid</a:t>
            </a:r>
            <a:r>
              <a:rPr lang="en-US" sz="3200" dirty="0"/>
              <a:t> </a:t>
            </a:r>
            <a:r>
              <a:rPr lang="en-US" sz="3200" dirty="0" err="1"/>
              <a:t>berarti</a:t>
            </a:r>
            <a:r>
              <a:rPr lang="en-US" sz="3200" dirty="0"/>
              <a:t> </a:t>
            </a:r>
            <a:r>
              <a:rPr lang="en-US" sz="3200" dirty="0" err="1"/>
              <a:t>mendinamisasikan</a:t>
            </a:r>
            <a:r>
              <a:rPr lang="en-US" sz="3200" dirty="0"/>
              <a:t> </a:t>
            </a:r>
            <a:r>
              <a:rPr lang="en-US" sz="3200" dirty="0" err="1"/>
              <a:t>kehidupan</a:t>
            </a:r>
            <a:r>
              <a:rPr lang="en-US" sz="3200" dirty="0"/>
              <a:t> </a:t>
            </a:r>
            <a:r>
              <a:rPr lang="en-US" sz="3200" dirty="0" err="1"/>
              <a:t>masyarakat</a:t>
            </a:r>
            <a:r>
              <a:rPr lang="en-US" sz="3200" dirty="0"/>
              <a:t> </a:t>
            </a:r>
            <a:r>
              <a:rPr lang="en-US" sz="3200" dirty="0" err="1"/>
              <a:t>dengan</a:t>
            </a:r>
            <a:r>
              <a:rPr lang="en-US" sz="3200" dirty="0"/>
              <a:t> </a:t>
            </a:r>
            <a:r>
              <a:rPr lang="en-US" sz="3200" dirty="0" err="1"/>
              <a:t>semangat</a:t>
            </a:r>
            <a:r>
              <a:rPr lang="en-US" sz="3200" dirty="0"/>
              <a:t> </a:t>
            </a:r>
            <a:r>
              <a:rPr lang="en-US" sz="3200" dirty="0" err="1"/>
              <a:t>kreatif</a:t>
            </a:r>
            <a:r>
              <a:rPr lang="en-US" sz="3200" dirty="0"/>
              <a:t> </a:t>
            </a:r>
            <a:r>
              <a:rPr lang="en-US" sz="3200" dirty="0" err="1"/>
              <a:t>sesuai</a:t>
            </a:r>
            <a:r>
              <a:rPr lang="en-US" sz="3200" dirty="0"/>
              <a:t> </a:t>
            </a:r>
            <a:r>
              <a:rPr lang="en-US" sz="3200" dirty="0" err="1"/>
              <a:t>tuntutan</a:t>
            </a:r>
            <a:r>
              <a:rPr lang="en-US" sz="3200" dirty="0"/>
              <a:t> </a:t>
            </a:r>
            <a:r>
              <a:rPr lang="en-US" sz="3200" dirty="0" err="1"/>
              <a:t>zaman</a:t>
            </a:r>
            <a:r>
              <a:rPr lang="en-US" sz="3200" dirty="0"/>
              <a:t>.</a:t>
            </a:r>
            <a:endParaRPr lang="ar-SA" sz="3200" dirty="0"/>
          </a:p>
        </p:txBody>
      </p:sp>
    </p:spTree>
    <p:extLst>
      <p:ext uri="{BB962C8B-B14F-4D97-AF65-F5344CB8AC3E}">
        <p14:creationId xmlns:p14="http://schemas.microsoft.com/office/powerpoint/2010/main" val="8305611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981200" y="274638"/>
            <a:ext cx="8229600" cy="5973762"/>
          </a:xfrm>
        </p:spPr>
        <p:txBody>
          <a:bodyPr/>
          <a:lstStyle/>
          <a:p>
            <a:pPr algn="l" rtl="0" eaLnBrk="1" hangingPunct="1"/>
            <a:r>
              <a:rPr lang="en-US" altLang="en-US" dirty="0" err="1" smtClean="0"/>
              <a:t>Sumber</a:t>
            </a:r>
            <a:r>
              <a:rPr lang="en-US" altLang="en-US" dirty="0" smtClean="0"/>
              <a:t>:</a:t>
            </a:r>
            <a:br>
              <a:rPr lang="en-US" altLang="en-US" dirty="0" smtClean="0"/>
            </a:br>
            <a:r>
              <a:rPr lang="en-US" altLang="en-US" dirty="0" smtClean="0"/>
              <a:t/>
            </a:r>
            <a:br>
              <a:rPr lang="en-US" altLang="en-US" dirty="0" smtClean="0"/>
            </a:br>
            <a:r>
              <a:rPr lang="en-US" altLang="en-US" dirty="0" smtClean="0"/>
              <a:t>1. Al-Quran</a:t>
            </a:r>
            <a:br>
              <a:rPr lang="en-US" altLang="en-US" dirty="0" smtClean="0"/>
            </a:br>
            <a:r>
              <a:rPr lang="en-US" altLang="en-US" dirty="0" smtClean="0"/>
              <a:t>2. </a:t>
            </a:r>
            <a:r>
              <a:rPr lang="id-ID" altLang="en-US" dirty="0" smtClean="0"/>
              <a:t>As-</a:t>
            </a:r>
            <a:r>
              <a:rPr lang="en-US" altLang="en-US" dirty="0" smtClean="0"/>
              <a:t>Sunnah </a:t>
            </a:r>
            <a:r>
              <a:rPr lang="id-ID" altLang="en-US" dirty="0" smtClean="0"/>
              <a:t>al-</a:t>
            </a:r>
            <a:r>
              <a:rPr lang="en-US" altLang="en-US" dirty="0" err="1" smtClean="0"/>
              <a:t>Maqbulah</a:t>
            </a:r>
            <a:r>
              <a:rPr lang="en-US" altLang="en-US" dirty="0" smtClean="0"/>
              <a:t/>
            </a:r>
            <a:br>
              <a:rPr lang="en-US" altLang="en-US" dirty="0" smtClean="0"/>
            </a:br>
            <a:endParaRPr lang="ar-SA" altLang="en-US" dirty="0" smtClean="0"/>
          </a:p>
        </p:txBody>
      </p:sp>
    </p:spTree>
    <p:extLst>
      <p:ext uri="{BB962C8B-B14F-4D97-AF65-F5344CB8AC3E}">
        <p14:creationId xmlns:p14="http://schemas.microsoft.com/office/powerpoint/2010/main" val="23736976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6202362"/>
          </a:xfrm>
        </p:spPr>
        <p:txBody>
          <a:bodyPr>
            <a:normAutofit/>
          </a:bodyPr>
          <a:lstStyle/>
          <a:p>
            <a:pPr algn="ctr" eaLnBrk="1" hangingPunct="1">
              <a:defRPr/>
            </a:pPr>
            <a:r>
              <a:rPr lang="en-US" dirty="0" smtClean="0"/>
              <a:t>1. </a:t>
            </a:r>
            <a:r>
              <a:rPr lang="en-US" dirty="0" err="1" smtClean="0"/>
              <a:t>Prosedur</a:t>
            </a:r>
            <a:r>
              <a:rPr lang="en-US" dirty="0" smtClean="0"/>
              <a:t> </a:t>
            </a:r>
            <a:r>
              <a:rPr lang="en-US" dirty="0" err="1" smtClean="0"/>
              <a:t>teknis</a:t>
            </a:r>
            <a:r>
              <a:rPr lang="en-US" dirty="0" smtClean="0"/>
              <a:t>:</a:t>
            </a:r>
            <a:br>
              <a:rPr lang="en-US" dirty="0" smtClean="0"/>
            </a:br>
            <a:r>
              <a:rPr lang="en-US" dirty="0" smtClean="0"/>
              <a:t/>
            </a:r>
            <a:br>
              <a:rPr lang="en-US" dirty="0" smtClean="0"/>
            </a:br>
            <a:r>
              <a:rPr lang="ar-SA" dirty="0" smtClean="0"/>
              <a:t>وَمَتىَ اسْتَدْعَتِ الظُّرُوْفُ عِنْدَ مُواَجَهَةِ أُمُوْرٍ وَقَعَتْ وَدَعَتِ اْلحاَجَةُ إِلىَ ال</a:t>
            </a:r>
            <a:r>
              <a:rPr lang="ar-EG" dirty="0" smtClean="0"/>
              <a:t>ْ</a:t>
            </a:r>
            <a:r>
              <a:rPr lang="ar-SA" dirty="0" smtClean="0"/>
              <a:t>عَمَلِ بِهاَ وَلَيْسَتْ هِيَ مِنْ أُمُوْرِ اْلعِبَادَاتِ اْلمَحْضَةِ وَلمَ ْيَرِدْ فِيْ حُكْمِهاَ نَصٌّ صَرِيْحٌ مِنَ اْلقُرْآنِ أَوِ السُّنَّةِ الصَّحِيْحَةِ فَاْلوُصُوْلُ إِلىَ مَعْرِفَةِ حُكْمِهاَ عَنْ طَرِيْقِ اْلاِجْتِهاَدِ وَاْلاِسْتِنْباَطِ مِنَ النُّصُوْصِ اْلوَارِدَةِ عَلَى أَساَسِ تَساَوِي اْلعِلَلِ كَماَ جَرَى عَلَيْهِ اْلعَمَلُ عِنْدَ عُلَماَءِ السَّلَفِ وَاْلخَلَفِ .</a:t>
            </a:r>
          </a:p>
        </p:txBody>
      </p:sp>
    </p:spTree>
    <p:extLst>
      <p:ext uri="{BB962C8B-B14F-4D97-AF65-F5344CB8AC3E}">
        <p14:creationId xmlns:p14="http://schemas.microsoft.com/office/powerpoint/2010/main" val="2900244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981200" y="274638"/>
            <a:ext cx="8229600" cy="6126162"/>
          </a:xfrm>
        </p:spPr>
        <p:txBody>
          <a:bodyPr/>
          <a:lstStyle/>
          <a:p>
            <a:pPr algn="l" rtl="0" eaLnBrk="1" hangingPunct="1"/>
            <a:r>
              <a:rPr lang="en-US" altLang="en-US" sz="3200" dirty="0" err="1"/>
              <a:t>Dalam</a:t>
            </a:r>
            <a:r>
              <a:rPr lang="en-US" altLang="en-US" sz="3200" dirty="0"/>
              <a:t> </a:t>
            </a:r>
            <a:r>
              <a:rPr lang="en-US" altLang="en-US" sz="3200" dirty="0" err="1"/>
              <a:t>praktik</a:t>
            </a:r>
            <a:r>
              <a:rPr lang="en-US" altLang="en-US" sz="3200" dirty="0"/>
              <a:t> </a:t>
            </a:r>
            <a:r>
              <a:rPr lang="en-US" altLang="en-US" sz="3200" dirty="0" err="1"/>
              <a:t>Muhammadiyah</a:t>
            </a:r>
            <a:r>
              <a:rPr lang="en-US" altLang="en-US" sz="3200" dirty="0"/>
              <a:t> (</a:t>
            </a:r>
            <a:r>
              <a:rPr lang="en-US" altLang="en-US" sz="3200" dirty="0" err="1"/>
              <a:t>Tarjih</a:t>
            </a:r>
            <a:r>
              <a:rPr lang="en-US" altLang="en-US" sz="3200" dirty="0"/>
              <a:t>) </a:t>
            </a:r>
            <a:r>
              <a:rPr lang="en-US" altLang="en-US" sz="3200" dirty="0" err="1"/>
              <a:t>metode-metode</a:t>
            </a:r>
            <a:r>
              <a:rPr lang="en-US" altLang="en-US" sz="3200" dirty="0"/>
              <a:t> ijtihad </a:t>
            </a:r>
            <a:r>
              <a:rPr lang="en-US" altLang="en-US" sz="3200" dirty="0" err="1"/>
              <a:t>lainnya</a:t>
            </a:r>
            <a:r>
              <a:rPr lang="en-US" altLang="en-US" sz="3200" dirty="0"/>
              <a:t> </a:t>
            </a:r>
            <a:r>
              <a:rPr lang="en-US" altLang="en-US" sz="3200" dirty="0" err="1"/>
              <a:t>seperti</a:t>
            </a:r>
            <a:r>
              <a:rPr lang="en-US" altLang="en-US" sz="3200" dirty="0"/>
              <a:t> </a:t>
            </a:r>
            <a:r>
              <a:rPr lang="en-US" altLang="en-US" sz="3200" dirty="0" err="1"/>
              <a:t>penggunaan</a:t>
            </a:r>
            <a:r>
              <a:rPr lang="en-US" altLang="en-US" sz="3200" dirty="0"/>
              <a:t> </a:t>
            </a:r>
            <a:r>
              <a:rPr lang="en-US" altLang="en-US" sz="3200" dirty="0" err="1"/>
              <a:t>maslahah</a:t>
            </a:r>
            <a:r>
              <a:rPr lang="en-US" altLang="en-US" sz="3200" dirty="0"/>
              <a:t>, </a:t>
            </a:r>
            <a:r>
              <a:rPr lang="en-US" altLang="en-US" sz="3200" dirty="0" err="1"/>
              <a:t>istihsan</a:t>
            </a:r>
            <a:r>
              <a:rPr lang="en-US" altLang="en-US" sz="3200" dirty="0"/>
              <a:t> </a:t>
            </a:r>
            <a:r>
              <a:rPr lang="en-US" altLang="en-US" sz="3200" dirty="0" err="1"/>
              <a:t>dan</a:t>
            </a:r>
            <a:r>
              <a:rPr lang="en-US" altLang="en-US" sz="3200" dirty="0"/>
              <a:t> lain-lain </a:t>
            </a:r>
            <a:r>
              <a:rPr lang="en-US" altLang="en-US" sz="3200" dirty="0" err="1"/>
              <a:t>juga</a:t>
            </a:r>
            <a:r>
              <a:rPr lang="en-US" altLang="en-US" sz="3200" dirty="0"/>
              <a:t> </a:t>
            </a:r>
            <a:r>
              <a:rPr lang="en-US" altLang="en-US" sz="3200" dirty="0" err="1"/>
              <a:t>dapat</a:t>
            </a:r>
            <a:r>
              <a:rPr lang="en-US" altLang="en-US" sz="3200" dirty="0"/>
              <a:t> </a:t>
            </a:r>
            <a:r>
              <a:rPr lang="en-US" altLang="en-US" sz="3200" dirty="0" err="1"/>
              <a:t>dilakukan</a:t>
            </a:r>
            <a:r>
              <a:rPr lang="en-US" altLang="en-US" sz="3200" dirty="0"/>
              <a:t>. </a:t>
            </a:r>
            <a:r>
              <a:rPr lang="en-US" altLang="en-US" sz="3200" dirty="0" err="1"/>
              <a:t>Misalnya</a:t>
            </a:r>
            <a:r>
              <a:rPr lang="en-US" altLang="en-US" sz="3200" dirty="0"/>
              <a:t> </a:t>
            </a:r>
            <a:r>
              <a:rPr lang="en-US" altLang="en-US" sz="3200" dirty="0" err="1"/>
              <a:t>dalam</a:t>
            </a:r>
            <a:r>
              <a:rPr lang="en-US" altLang="en-US" sz="3200" dirty="0"/>
              <a:t> fatwa </a:t>
            </a:r>
            <a:r>
              <a:rPr lang="en-US" altLang="en-US" sz="3200" dirty="0" err="1"/>
              <a:t>Tarjih</a:t>
            </a:r>
            <a:r>
              <a:rPr lang="en-US" altLang="en-US" sz="3200" dirty="0"/>
              <a:t> </a:t>
            </a:r>
            <a:r>
              <a:rPr lang="en-US" altLang="en-US" sz="3200" dirty="0" err="1"/>
              <a:t>tentang</a:t>
            </a:r>
            <a:r>
              <a:rPr lang="en-US" altLang="en-US" sz="3200" dirty="0"/>
              <a:t> </a:t>
            </a:r>
            <a:r>
              <a:rPr lang="en-US" altLang="en-US" sz="3200" dirty="0" err="1"/>
              <a:t>penjatuhan</a:t>
            </a:r>
            <a:r>
              <a:rPr lang="en-US" altLang="en-US" sz="3200" dirty="0"/>
              <a:t> </a:t>
            </a:r>
            <a:r>
              <a:rPr lang="en-US" altLang="en-US" sz="3200" dirty="0" err="1"/>
              <a:t>talak</a:t>
            </a:r>
            <a:r>
              <a:rPr lang="en-US" altLang="en-US" sz="3200" dirty="0"/>
              <a:t> di </a:t>
            </a:r>
            <a:r>
              <a:rPr lang="en-US" altLang="en-US" sz="3200" dirty="0" err="1"/>
              <a:t>rumah</a:t>
            </a:r>
            <a:r>
              <a:rPr lang="en-US" altLang="en-US" sz="3200" dirty="0"/>
              <a:t> </a:t>
            </a:r>
            <a:r>
              <a:rPr lang="en-US" altLang="en-US" sz="3200" dirty="0" err="1"/>
              <a:t>secara</a:t>
            </a:r>
            <a:r>
              <a:rPr lang="en-US" altLang="en-US" sz="3200" dirty="0"/>
              <a:t> </a:t>
            </a:r>
            <a:r>
              <a:rPr lang="en-US" altLang="en-US" sz="3200" dirty="0" err="1"/>
              <a:t>sepihak</a:t>
            </a:r>
            <a:r>
              <a:rPr lang="en-US" altLang="en-US" sz="3200" dirty="0"/>
              <a:t> </a:t>
            </a:r>
            <a:r>
              <a:rPr lang="en-US" altLang="en-US" sz="3200" dirty="0" err="1"/>
              <a:t>oleh</a:t>
            </a:r>
            <a:r>
              <a:rPr lang="en-US" altLang="en-US" sz="3200" dirty="0"/>
              <a:t> </a:t>
            </a:r>
            <a:r>
              <a:rPr lang="en-US" altLang="en-US" sz="3200" dirty="0" err="1"/>
              <a:t>suami</a:t>
            </a:r>
            <a:r>
              <a:rPr lang="en-US" altLang="en-US" sz="3200" dirty="0"/>
              <a:t> </a:t>
            </a:r>
            <a:r>
              <a:rPr lang="en-US" altLang="en-US" sz="3200" dirty="0" err="1"/>
              <a:t>dinyatakan</a:t>
            </a:r>
            <a:r>
              <a:rPr lang="en-US" altLang="en-US" sz="3200" dirty="0"/>
              <a:t> </a:t>
            </a:r>
            <a:r>
              <a:rPr lang="en-US" altLang="en-US" sz="3200" dirty="0" err="1"/>
              <a:t>tidak</a:t>
            </a:r>
            <a:r>
              <a:rPr lang="en-US" altLang="en-US" sz="3200" dirty="0"/>
              <a:t> </a:t>
            </a:r>
            <a:r>
              <a:rPr lang="en-US" altLang="en-US" sz="3200" dirty="0" err="1"/>
              <a:t>berlaku</a:t>
            </a:r>
            <a:r>
              <a:rPr lang="en-US" altLang="en-US" sz="3200" dirty="0"/>
              <a:t>. </a:t>
            </a:r>
            <a:r>
              <a:rPr lang="en-US" altLang="en-US" sz="3200" dirty="0" err="1"/>
              <a:t>Talak</a:t>
            </a:r>
            <a:r>
              <a:rPr lang="en-US" altLang="en-US" sz="3200" dirty="0"/>
              <a:t> </a:t>
            </a:r>
            <a:r>
              <a:rPr lang="en-US" altLang="en-US" sz="3200" dirty="0" err="1"/>
              <a:t>dalam</a:t>
            </a:r>
            <a:r>
              <a:rPr lang="en-US" altLang="en-US" sz="3200" dirty="0"/>
              <a:t> fatwa </a:t>
            </a:r>
            <a:r>
              <a:rPr lang="en-US" altLang="en-US" sz="3200" dirty="0" err="1"/>
              <a:t>itu</a:t>
            </a:r>
            <a:r>
              <a:rPr lang="en-US" altLang="en-US" sz="3200" dirty="0"/>
              <a:t> </a:t>
            </a:r>
            <a:r>
              <a:rPr lang="en-US" altLang="en-US" sz="3200" dirty="0" err="1"/>
              <a:t>harus</a:t>
            </a:r>
            <a:r>
              <a:rPr lang="en-US" altLang="en-US" sz="3200" dirty="0"/>
              <a:t> </a:t>
            </a:r>
            <a:r>
              <a:rPr lang="en-US" altLang="en-US" sz="3200" dirty="0" err="1" smtClean="0"/>
              <a:t>dijatuhkan</a:t>
            </a:r>
            <a:r>
              <a:rPr lang="en-US" altLang="en-US" sz="3200" dirty="0" smtClean="0"/>
              <a:t> </a:t>
            </a:r>
            <a:r>
              <a:rPr lang="en-US" altLang="en-US" sz="3200" dirty="0"/>
              <a:t>di </a:t>
            </a:r>
            <a:r>
              <a:rPr lang="en-US" altLang="en-US" sz="3200" dirty="0" err="1"/>
              <a:t>depan</a:t>
            </a:r>
            <a:r>
              <a:rPr lang="en-US" altLang="en-US" sz="3200" dirty="0"/>
              <a:t> </a:t>
            </a:r>
            <a:r>
              <a:rPr lang="en-US" altLang="en-US" sz="3200" dirty="0" err="1"/>
              <a:t>sidang</a:t>
            </a:r>
            <a:r>
              <a:rPr lang="en-US" altLang="en-US" sz="3200" dirty="0"/>
              <a:t> </a:t>
            </a:r>
            <a:r>
              <a:rPr lang="en-US" altLang="en-US" sz="3200" dirty="0" err="1"/>
              <a:t>Pengadilan</a:t>
            </a:r>
            <a:r>
              <a:rPr lang="en-US" altLang="en-US" sz="3200" dirty="0"/>
              <a:t> Agama. </a:t>
            </a:r>
            <a:r>
              <a:rPr lang="en-US" altLang="en-US" sz="3200" dirty="0" err="1"/>
              <a:t>Landasannya</a:t>
            </a:r>
            <a:r>
              <a:rPr lang="en-US" altLang="en-US" sz="3200" dirty="0"/>
              <a:t> </a:t>
            </a:r>
            <a:r>
              <a:rPr lang="en-US" altLang="en-US" sz="3200" dirty="0" err="1"/>
              <a:t>antara</a:t>
            </a:r>
            <a:r>
              <a:rPr lang="en-US" altLang="en-US" sz="3200" dirty="0"/>
              <a:t> lain </a:t>
            </a:r>
            <a:r>
              <a:rPr lang="en-US" altLang="en-US" sz="3200" dirty="0" err="1"/>
              <a:t>adalah</a:t>
            </a:r>
            <a:r>
              <a:rPr lang="en-US" altLang="en-US" sz="3200" dirty="0"/>
              <a:t> </a:t>
            </a:r>
            <a:r>
              <a:rPr lang="en-US" altLang="en-US" sz="3200" dirty="0" err="1"/>
              <a:t>prinsip</a:t>
            </a:r>
            <a:r>
              <a:rPr lang="en-US" altLang="en-US" sz="3200" dirty="0"/>
              <a:t> </a:t>
            </a:r>
            <a:r>
              <a:rPr lang="en-US" altLang="en-US" sz="3200" dirty="0" err="1"/>
              <a:t>maslahat</a:t>
            </a:r>
            <a:r>
              <a:rPr lang="en-US" altLang="en-US" sz="3200" dirty="0"/>
              <a:t>.</a:t>
            </a:r>
            <a:endParaRPr lang="ar-SA" altLang="en-US" sz="3200" dirty="0"/>
          </a:p>
        </p:txBody>
      </p:sp>
    </p:spTree>
    <p:extLst>
      <p:ext uri="{BB962C8B-B14F-4D97-AF65-F5344CB8AC3E}">
        <p14:creationId xmlns:p14="http://schemas.microsoft.com/office/powerpoint/2010/main" val="17471443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1981200" y="274638"/>
            <a:ext cx="8229600" cy="6278562"/>
          </a:xfrm>
        </p:spPr>
        <p:txBody>
          <a:bodyPr/>
          <a:lstStyle/>
          <a:p>
            <a:pPr algn="l" rtl="0" eaLnBrk="1" hangingPunct="1"/>
            <a:r>
              <a:rPr lang="en-US" altLang="en-US" smtClean="0"/>
              <a:t>2. Operasionalisasi Sumber dan Metode Pemahamannya</a:t>
            </a:r>
            <a:br>
              <a:rPr lang="en-US" altLang="en-US" smtClean="0"/>
            </a:br>
            <a:r>
              <a:rPr lang="en-US" altLang="en-US" smtClean="0"/>
              <a:t> </a:t>
            </a:r>
            <a:br>
              <a:rPr lang="en-US" altLang="en-US" smtClean="0"/>
            </a:br>
            <a:r>
              <a:rPr lang="en-US" altLang="en-US"/>
              <a:t>Dalam mengoperasionalisasikan sumber dan metode pemahamannya dilakukan berdasarkan </a:t>
            </a:r>
            <a:r>
              <a:rPr lang="en-US" altLang="en-US" i="1"/>
              <a:t>istiqrā’ ma‘nawī</a:t>
            </a:r>
            <a:r>
              <a:rPr lang="en-US" altLang="en-US"/>
              <a:t>.</a:t>
            </a:r>
            <a:endParaRPr lang="ar-SA" altLang="en-US"/>
          </a:p>
        </p:txBody>
      </p:sp>
    </p:spTree>
    <p:extLst>
      <p:ext uri="{BB962C8B-B14F-4D97-AF65-F5344CB8AC3E}">
        <p14:creationId xmlns:p14="http://schemas.microsoft.com/office/powerpoint/2010/main" val="1896451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2410690"/>
            <a:ext cx="8911687" cy="1648691"/>
          </a:xfrm>
        </p:spPr>
        <p:txBody>
          <a:bodyPr>
            <a:normAutofit fontScale="90000"/>
          </a:bodyPr>
          <a:lstStyle/>
          <a:p>
            <a:pPr algn="ctr"/>
            <a:r>
              <a:rPr lang="ar-EG" sz="4000" dirty="0" smtClean="0"/>
              <a:t>مَا هُوَ الدِّيْنُ ؟ وَ مَا هُوَ الدِّيْنُ الْاِسْلاَمِيُّ ؟</a:t>
            </a:r>
            <a:br>
              <a:rPr lang="ar-EG" sz="4000" dirty="0" smtClean="0"/>
            </a:br>
            <a:r>
              <a:rPr lang="id-ID" sz="4000" dirty="0" smtClean="0"/>
              <a:t>Apa itu agama? Apa itu agama Islam?</a:t>
            </a:r>
            <a:endParaRPr lang="en-US" sz="4000" dirty="0"/>
          </a:p>
        </p:txBody>
      </p:sp>
    </p:spTree>
    <p:extLst>
      <p:ext uri="{BB962C8B-B14F-4D97-AF65-F5344CB8AC3E}">
        <p14:creationId xmlns:p14="http://schemas.microsoft.com/office/powerpoint/2010/main" val="22890604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981200" y="274638"/>
            <a:ext cx="8229600" cy="5821362"/>
          </a:xfrm>
        </p:spPr>
        <p:txBody>
          <a:bodyPr>
            <a:normAutofit fontScale="90000"/>
          </a:bodyPr>
          <a:lstStyle/>
          <a:p>
            <a:pPr algn="l" rtl="0" eaLnBrk="1" hangingPunct="1"/>
            <a:r>
              <a:rPr lang="en-US" altLang="en-US" smtClean="0"/>
              <a:t>Pendekatan”</a:t>
            </a:r>
            <a:br>
              <a:rPr lang="en-US" altLang="en-US" smtClean="0"/>
            </a:br>
            <a:r>
              <a:rPr lang="en-US" altLang="en-US" smtClean="0"/>
              <a:t/>
            </a:r>
            <a:br>
              <a:rPr lang="en-US" altLang="en-US" smtClean="0"/>
            </a:br>
            <a:r>
              <a:rPr lang="en-US" altLang="en-US" sz="4000"/>
              <a:t>Dalam Putusan Tarjih tahun 2000 di Jakarta dijelaskan bahwa pendekatan dalam ijtihad Muhammadiyah menggunakan</a:t>
            </a:r>
            <a:br>
              <a:rPr lang="en-US" altLang="en-US" sz="4000"/>
            </a:br>
            <a:r>
              <a:rPr lang="en-US" altLang="en-US" sz="4000"/>
              <a:t>pendekatan: </a:t>
            </a:r>
            <a:br>
              <a:rPr lang="en-US" altLang="en-US" sz="4000"/>
            </a:br>
            <a:r>
              <a:rPr lang="en-US" altLang="en-US" sz="4000"/>
              <a:t>1. bayani, </a:t>
            </a:r>
            <a:br>
              <a:rPr lang="en-US" altLang="en-US" sz="4000"/>
            </a:br>
            <a:r>
              <a:rPr lang="en-US" altLang="en-US" sz="4000"/>
              <a:t>2. burhani, dan </a:t>
            </a:r>
            <a:br>
              <a:rPr lang="en-US" altLang="en-US" sz="4000"/>
            </a:br>
            <a:r>
              <a:rPr lang="en-US" altLang="en-US" sz="4000"/>
              <a:t>3. irfani.</a:t>
            </a:r>
            <a:endParaRPr lang="ar-SA" altLang="en-US" sz="4000"/>
          </a:p>
        </p:txBody>
      </p:sp>
    </p:spTree>
    <p:extLst>
      <p:ext uri="{BB962C8B-B14F-4D97-AF65-F5344CB8AC3E}">
        <p14:creationId xmlns:p14="http://schemas.microsoft.com/office/powerpoint/2010/main" val="13637933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2258291"/>
            <a:ext cx="8911687" cy="2798617"/>
          </a:xfrm>
        </p:spPr>
        <p:txBody>
          <a:bodyPr/>
          <a:lstStyle/>
          <a:p>
            <a:r>
              <a:rPr lang="id-ID" dirty="0" smtClean="0"/>
              <a:t>Di mana Posisi Muhammadiyah dalam Memahami Agama Islam?</a:t>
            </a:r>
            <a:endParaRPr lang="en-US" dirty="0"/>
          </a:p>
        </p:txBody>
      </p:sp>
    </p:spTree>
    <p:extLst>
      <p:ext uri="{BB962C8B-B14F-4D97-AF65-F5344CB8AC3E}">
        <p14:creationId xmlns:p14="http://schemas.microsoft.com/office/powerpoint/2010/main" val="23746322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id-ID" dirty="0" smtClean="0">
                <a:solidFill>
                  <a:schemeClr val="tx2">
                    <a:satMod val="200000"/>
                  </a:schemeClr>
                </a:solidFill>
              </a:rPr>
              <a:t>Aliran Teologis:</a:t>
            </a:r>
            <a:br>
              <a:rPr lang="id-ID" dirty="0" smtClean="0">
                <a:solidFill>
                  <a:schemeClr val="tx2">
                    <a:satMod val="200000"/>
                  </a:schemeClr>
                </a:solidFill>
              </a:rPr>
            </a:br>
            <a:endParaRPr lang="id-ID" dirty="0">
              <a:solidFill>
                <a:schemeClr val="tx2">
                  <a:satMod val="200000"/>
                </a:schemeClr>
              </a:solidFill>
            </a:endParaRPr>
          </a:p>
        </p:txBody>
      </p:sp>
      <p:sp>
        <p:nvSpPr>
          <p:cNvPr id="12291" name="Content Placeholder 2"/>
          <p:cNvSpPr>
            <a:spLocks noGrp="1"/>
          </p:cNvSpPr>
          <p:nvPr>
            <p:ph idx="1"/>
          </p:nvPr>
        </p:nvSpPr>
        <p:spPr/>
        <p:txBody>
          <a:bodyPr/>
          <a:lstStyle/>
          <a:p>
            <a:pPr eaLnBrk="1" hangingPunct="1"/>
            <a:r>
              <a:rPr lang="id-ID" altLang="en-US" smtClean="0"/>
              <a:t>Ahlus Sunnah wal Jama’ah</a:t>
            </a:r>
          </a:p>
          <a:p>
            <a:pPr eaLnBrk="1" hangingPunct="1"/>
            <a:r>
              <a:rPr lang="id-ID" altLang="en-US" smtClean="0"/>
              <a:t>Muktazilah</a:t>
            </a:r>
          </a:p>
          <a:p>
            <a:pPr eaLnBrk="1" hangingPunct="1"/>
            <a:r>
              <a:rPr lang="id-ID" altLang="en-US" smtClean="0"/>
              <a:t>Jahmiyah</a:t>
            </a:r>
          </a:p>
          <a:p>
            <a:pPr eaLnBrk="1" hangingPunct="1"/>
            <a:r>
              <a:rPr lang="id-ID" altLang="en-US" smtClean="0"/>
              <a:t>Qadariyah</a:t>
            </a:r>
          </a:p>
          <a:p>
            <a:pPr eaLnBrk="1" hangingPunct="1"/>
            <a:r>
              <a:rPr lang="id-ID" altLang="en-US" smtClean="0"/>
              <a:t>Jabariyah</a:t>
            </a:r>
          </a:p>
          <a:p>
            <a:pPr eaLnBrk="1" hangingPunct="1"/>
            <a:r>
              <a:rPr lang="id-ID" altLang="en-US" smtClean="0"/>
              <a:t>Syi’ah</a:t>
            </a:r>
          </a:p>
          <a:p>
            <a:pPr eaLnBrk="1" hangingPunct="1"/>
            <a:r>
              <a:rPr lang="id-ID" altLang="en-US" smtClean="0"/>
              <a:t>dll</a:t>
            </a:r>
          </a:p>
        </p:txBody>
      </p:sp>
    </p:spTree>
    <p:extLst>
      <p:ext uri="{BB962C8B-B14F-4D97-AF65-F5344CB8AC3E}">
        <p14:creationId xmlns:p14="http://schemas.microsoft.com/office/powerpoint/2010/main" val="16984992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id-ID" dirty="0" smtClean="0">
                <a:solidFill>
                  <a:schemeClr val="tx2">
                    <a:satMod val="200000"/>
                  </a:schemeClr>
                </a:solidFill>
              </a:rPr>
              <a:t>Manhaj </a:t>
            </a:r>
            <a:r>
              <a:rPr lang="en-US" dirty="0" err="1" smtClean="0">
                <a:solidFill>
                  <a:schemeClr val="tx2">
                    <a:satMod val="200000"/>
                  </a:schemeClr>
                </a:solidFill>
              </a:rPr>
              <a:t>Muhammadiyah</a:t>
            </a:r>
            <a:endParaRPr lang="id-ID" dirty="0">
              <a:solidFill>
                <a:schemeClr val="tx2">
                  <a:satMod val="200000"/>
                </a:schemeClr>
              </a:solidFill>
            </a:endParaRPr>
          </a:p>
        </p:txBody>
      </p:sp>
      <p:sp>
        <p:nvSpPr>
          <p:cNvPr id="10243" name="Content Placeholder 2"/>
          <p:cNvSpPr>
            <a:spLocks noGrp="1"/>
          </p:cNvSpPr>
          <p:nvPr>
            <p:ph idx="1"/>
          </p:nvPr>
        </p:nvSpPr>
        <p:spPr/>
        <p:txBody>
          <a:bodyPr/>
          <a:lstStyle/>
          <a:p>
            <a:pPr eaLnBrk="1" hangingPunct="1"/>
            <a:r>
              <a:rPr lang="id-ID" altLang="en-US" sz="4400"/>
              <a:t>Berpegang teguh dengan Al-Qur’an dan As-Sunnah, tidak  terikat dengan aliran teologis, madzhab fiqh dan tariqah shufiyah mana pun</a:t>
            </a:r>
            <a:r>
              <a:rPr lang="id-ID" altLang="en-US" smtClean="0"/>
              <a:t>.</a:t>
            </a:r>
          </a:p>
        </p:txBody>
      </p:sp>
    </p:spTree>
    <p:extLst>
      <p:ext uri="{BB962C8B-B14F-4D97-AF65-F5344CB8AC3E}">
        <p14:creationId xmlns:p14="http://schemas.microsoft.com/office/powerpoint/2010/main" val="29032021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id-ID" dirty="0" smtClean="0">
                <a:solidFill>
                  <a:schemeClr val="tx2">
                    <a:satMod val="200000"/>
                  </a:schemeClr>
                </a:solidFill>
              </a:rPr>
              <a:t>Madzhab Fiqh:</a:t>
            </a:r>
            <a:br>
              <a:rPr lang="id-ID" dirty="0" smtClean="0">
                <a:solidFill>
                  <a:schemeClr val="tx2">
                    <a:satMod val="200000"/>
                  </a:schemeClr>
                </a:solidFill>
              </a:rPr>
            </a:br>
            <a:endParaRPr lang="id-ID" dirty="0">
              <a:solidFill>
                <a:schemeClr val="tx2">
                  <a:satMod val="200000"/>
                </a:schemeClr>
              </a:solidFill>
            </a:endParaRPr>
          </a:p>
        </p:txBody>
      </p:sp>
      <p:sp>
        <p:nvSpPr>
          <p:cNvPr id="13315" name="Content Placeholder 2"/>
          <p:cNvSpPr>
            <a:spLocks noGrp="1"/>
          </p:cNvSpPr>
          <p:nvPr>
            <p:ph idx="1"/>
          </p:nvPr>
        </p:nvSpPr>
        <p:spPr/>
        <p:txBody>
          <a:bodyPr>
            <a:normAutofit lnSpcReduction="10000"/>
          </a:bodyPr>
          <a:lstStyle/>
          <a:p>
            <a:pPr eaLnBrk="1" hangingPunct="1"/>
            <a:r>
              <a:rPr lang="id-ID" altLang="en-US" sz="6000"/>
              <a:t>Hanafi-Hanafiyah</a:t>
            </a:r>
          </a:p>
          <a:p>
            <a:pPr eaLnBrk="1" hangingPunct="1"/>
            <a:r>
              <a:rPr lang="id-ID" altLang="en-US" sz="6000"/>
              <a:t>Maliki-Malikiyah</a:t>
            </a:r>
          </a:p>
          <a:p>
            <a:pPr eaLnBrk="1" hangingPunct="1"/>
            <a:r>
              <a:rPr lang="id-ID" altLang="en-US" sz="6000"/>
              <a:t>Syafi’i-Syafi’iyah</a:t>
            </a:r>
          </a:p>
          <a:p>
            <a:pPr eaLnBrk="1" hangingPunct="1"/>
            <a:r>
              <a:rPr lang="id-ID" altLang="en-US" sz="6000"/>
              <a:t>Hanbali-Hanbaliyah</a:t>
            </a:r>
          </a:p>
        </p:txBody>
      </p:sp>
    </p:spTree>
    <p:extLst>
      <p:ext uri="{BB962C8B-B14F-4D97-AF65-F5344CB8AC3E}">
        <p14:creationId xmlns:p14="http://schemas.microsoft.com/office/powerpoint/2010/main" val="38547650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id-ID" dirty="0" smtClean="0">
                <a:solidFill>
                  <a:schemeClr val="tx2">
                    <a:satMod val="200000"/>
                  </a:schemeClr>
                </a:solidFill>
              </a:rPr>
              <a:t>Fiqh Manhaji Muhammadiyah:</a:t>
            </a:r>
            <a:endParaRPr lang="id-ID" dirty="0">
              <a:solidFill>
                <a:schemeClr val="tx2">
                  <a:satMod val="200000"/>
                </a:schemeClr>
              </a:solidFill>
            </a:endParaRPr>
          </a:p>
        </p:txBody>
      </p:sp>
      <p:sp>
        <p:nvSpPr>
          <p:cNvPr id="15363" name="Content Placeholder 2"/>
          <p:cNvSpPr>
            <a:spLocks noGrp="1"/>
          </p:cNvSpPr>
          <p:nvPr>
            <p:ph idx="1"/>
          </p:nvPr>
        </p:nvSpPr>
        <p:spPr/>
        <p:txBody>
          <a:bodyPr>
            <a:normAutofit fontScale="92500"/>
          </a:bodyPr>
          <a:lstStyle/>
          <a:p>
            <a:pPr eaLnBrk="1" hangingPunct="1"/>
            <a:r>
              <a:rPr lang="id-ID" altLang="en-US" sz="3600"/>
              <a:t>Muhammadiyah tidak mengikuti madzhab tertentu, tetapi bukan berarti anti madzhab. Muhammadiyah berorientasi kepada dalil dan istidlal bukan kepada qaul minal aqwal.</a:t>
            </a:r>
          </a:p>
          <a:p>
            <a:pPr eaLnBrk="1" hangingPunct="1"/>
            <a:r>
              <a:rPr lang="id-ID" altLang="en-US" sz="3600"/>
              <a:t>Fiqh Muhammadiyah adalah Fiqh Manhaji, bukan Fiqh Madzhabi</a:t>
            </a:r>
            <a:r>
              <a:rPr lang="id-ID" altLang="en-US" smtClean="0"/>
              <a:t>.</a:t>
            </a:r>
          </a:p>
        </p:txBody>
      </p:sp>
    </p:spTree>
    <p:extLst>
      <p:ext uri="{BB962C8B-B14F-4D97-AF65-F5344CB8AC3E}">
        <p14:creationId xmlns:p14="http://schemas.microsoft.com/office/powerpoint/2010/main" val="15364287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id-ID" dirty="0" smtClean="0">
                <a:solidFill>
                  <a:schemeClr val="tx2">
                    <a:satMod val="200000"/>
                  </a:schemeClr>
                </a:solidFill>
              </a:rPr>
              <a:t>Thariqah Shufiyah:</a:t>
            </a:r>
            <a:endParaRPr lang="id-ID" dirty="0">
              <a:solidFill>
                <a:schemeClr val="tx2">
                  <a:satMod val="200000"/>
                </a:schemeClr>
              </a:solidFill>
            </a:endParaRPr>
          </a:p>
        </p:txBody>
      </p:sp>
      <p:sp>
        <p:nvSpPr>
          <p:cNvPr id="16387" name="Content Placeholder 2"/>
          <p:cNvSpPr>
            <a:spLocks noGrp="1"/>
          </p:cNvSpPr>
          <p:nvPr>
            <p:ph idx="1"/>
          </p:nvPr>
        </p:nvSpPr>
        <p:spPr/>
        <p:txBody>
          <a:bodyPr/>
          <a:lstStyle/>
          <a:p>
            <a:pPr eaLnBrk="1" hangingPunct="1"/>
            <a:r>
              <a:rPr lang="id-ID" altLang="en-US" sz="2400" dirty="0" smtClean="0"/>
              <a:t>Naqsyabandiyah</a:t>
            </a:r>
          </a:p>
          <a:p>
            <a:pPr eaLnBrk="1" hangingPunct="1"/>
            <a:r>
              <a:rPr lang="id-ID" altLang="en-US" sz="2400" dirty="0" smtClean="0"/>
              <a:t>Qadiriyah</a:t>
            </a:r>
          </a:p>
          <a:p>
            <a:pPr eaLnBrk="1" hangingPunct="1"/>
            <a:r>
              <a:rPr lang="id-ID" altLang="en-US" sz="2400" dirty="0" smtClean="0"/>
              <a:t>Syadzaliyah</a:t>
            </a:r>
          </a:p>
          <a:p>
            <a:pPr eaLnBrk="1" hangingPunct="1"/>
            <a:r>
              <a:rPr lang="id-ID" altLang="en-US" sz="2400" dirty="0" smtClean="0"/>
              <a:t>Rifa’iyah</a:t>
            </a:r>
          </a:p>
          <a:p>
            <a:pPr eaLnBrk="1" hangingPunct="1"/>
            <a:r>
              <a:rPr lang="id-ID" altLang="en-US" sz="2400" dirty="0" smtClean="0"/>
              <a:t>Sanusiyah</a:t>
            </a:r>
          </a:p>
          <a:p>
            <a:pPr eaLnBrk="1" hangingPunct="1"/>
            <a:r>
              <a:rPr lang="id-ID" altLang="en-US" sz="2400" dirty="0" smtClean="0"/>
              <a:t>Dll</a:t>
            </a:r>
            <a:endParaRPr lang="id-ID" altLang="en-US" dirty="0" smtClean="0"/>
          </a:p>
        </p:txBody>
      </p:sp>
    </p:spTree>
    <p:extLst>
      <p:ext uri="{BB962C8B-B14F-4D97-AF65-F5344CB8AC3E}">
        <p14:creationId xmlns:p14="http://schemas.microsoft.com/office/powerpoint/2010/main" val="219759602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id-ID" dirty="0" smtClean="0">
                <a:solidFill>
                  <a:schemeClr val="tx2">
                    <a:satMod val="200000"/>
                  </a:schemeClr>
                </a:solidFill>
              </a:rPr>
              <a:t>Akhlaq: Ihsan</a:t>
            </a:r>
            <a:endParaRPr lang="id-ID" dirty="0">
              <a:solidFill>
                <a:schemeClr val="tx2">
                  <a:satMod val="200000"/>
                </a:schemeClr>
              </a:solidFill>
            </a:endParaRPr>
          </a:p>
        </p:txBody>
      </p:sp>
      <p:sp>
        <p:nvSpPr>
          <p:cNvPr id="17411" name="Content Placeholder 2"/>
          <p:cNvSpPr>
            <a:spLocks noGrp="1"/>
          </p:cNvSpPr>
          <p:nvPr>
            <p:ph idx="1"/>
          </p:nvPr>
        </p:nvSpPr>
        <p:spPr/>
        <p:txBody>
          <a:bodyPr/>
          <a:lstStyle/>
          <a:p>
            <a:pPr eaLnBrk="1" hangingPunct="1"/>
            <a:r>
              <a:rPr lang="id-ID" altLang="en-US" sz="3600"/>
              <a:t>Muammadiyah tidak  menggunakan tasawuf, tetapi tidak pula mengatakan tasawuf sesat. </a:t>
            </a:r>
          </a:p>
          <a:p>
            <a:pPr eaLnBrk="1" hangingPunct="1"/>
            <a:r>
              <a:rPr lang="id-ID" altLang="en-US" sz="3600"/>
              <a:t>Tasawuf:  Nazhari (Falsafi) dan Amali</a:t>
            </a:r>
          </a:p>
          <a:p>
            <a:pPr eaLnBrk="1" hangingPunct="1"/>
            <a:r>
              <a:rPr lang="id-ID" altLang="en-US" sz="3600"/>
              <a:t>Amali: Sunni dan Bida’i</a:t>
            </a:r>
          </a:p>
          <a:p>
            <a:pPr eaLnBrk="1" hangingPunct="1"/>
            <a:r>
              <a:rPr lang="id-ID" altLang="en-US" sz="3600"/>
              <a:t>Muhammadiyah: Akhlaq-Ihsan</a:t>
            </a:r>
          </a:p>
          <a:p>
            <a:pPr eaLnBrk="1" hangingPunct="1">
              <a:buFont typeface="Wingdings" panose="05000000000000000000" pitchFamily="2" charset="2"/>
              <a:buNone/>
            </a:pPr>
            <a:endParaRPr lang="id-ID" altLang="en-US" smtClean="0"/>
          </a:p>
        </p:txBody>
      </p:sp>
    </p:spTree>
    <p:extLst>
      <p:ext uri="{BB962C8B-B14F-4D97-AF65-F5344CB8AC3E}">
        <p14:creationId xmlns:p14="http://schemas.microsoft.com/office/powerpoint/2010/main" val="38437734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Terima Kasih</a:t>
            </a:r>
            <a:endParaRPr lang="en-US" dirty="0"/>
          </a:p>
        </p:txBody>
      </p:sp>
      <p:sp>
        <p:nvSpPr>
          <p:cNvPr id="3" name="Content Placeholder 2"/>
          <p:cNvSpPr>
            <a:spLocks noGrp="1"/>
          </p:cNvSpPr>
          <p:nvPr>
            <p:ph idx="1"/>
          </p:nvPr>
        </p:nvSpPr>
        <p:spPr>
          <a:xfrm>
            <a:off x="2589212" y="3186544"/>
            <a:ext cx="8915400" cy="2724677"/>
          </a:xfrm>
        </p:spPr>
        <p:txBody>
          <a:bodyPr>
            <a:normAutofit/>
          </a:bodyPr>
          <a:lstStyle/>
          <a:p>
            <a:pPr marL="0" indent="0" algn="ctr" rtl="1">
              <a:buNone/>
            </a:pPr>
            <a:r>
              <a:rPr lang="ar-EG" sz="4800" dirty="0" smtClean="0"/>
              <a:t>والسلام عليكم ورحمة الله وبركاته</a:t>
            </a:r>
            <a:endParaRPr lang="en-US" sz="4800" dirty="0"/>
          </a:p>
        </p:txBody>
      </p:sp>
    </p:spTree>
    <p:extLst>
      <p:ext uri="{BB962C8B-B14F-4D97-AF65-F5344CB8AC3E}">
        <p14:creationId xmlns:p14="http://schemas.microsoft.com/office/powerpoint/2010/main" val="3223223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en-US" smtClean="0"/>
              <a:t>Pengertian Agama</a:t>
            </a:r>
            <a:endParaRPr lang="ar-SA" altLang="en-US" smtClean="0"/>
          </a:p>
        </p:txBody>
      </p:sp>
      <p:sp>
        <p:nvSpPr>
          <p:cNvPr id="5123" name="Content Placeholder 2"/>
          <p:cNvSpPr>
            <a:spLocks noGrp="1"/>
          </p:cNvSpPr>
          <p:nvPr>
            <p:ph idx="1"/>
          </p:nvPr>
        </p:nvSpPr>
        <p:spPr/>
        <p:txBody>
          <a:bodyPr/>
          <a:lstStyle/>
          <a:p>
            <a:r>
              <a:rPr lang="en-US" altLang="en-US" dirty="0" err="1" smtClean="0"/>
              <a:t>Memahami</a:t>
            </a:r>
            <a:r>
              <a:rPr lang="en-US" altLang="en-US" dirty="0" smtClean="0"/>
              <a:t> </a:t>
            </a:r>
            <a:r>
              <a:rPr lang="en-US" altLang="en-US" dirty="0"/>
              <a:t>agama </a:t>
            </a:r>
            <a:r>
              <a:rPr lang="en-US" altLang="en-US" dirty="0" err="1"/>
              <a:t>dapat</a:t>
            </a:r>
            <a:r>
              <a:rPr lang="en-US" altLang="en-US" dirty="0"/>
              <a:t> </a:t>
            </a:r>
            <a:r>
              <a:rPr lang="en-US" altLang="en-US" dirty="0" err="1"/>
              <a:t>didekati</a:t>
            </a:r>
            <a:r>
              <a:rPr lang="en-US" altLang="en-US" dirty="0"/>
              <a:t> </a:t>
            </a:r>
            <a:r>
              <a:rPr lang="en-US" altLang="en-US" dirty="0" err="1"/>
              <a:t>dari</a:t>
            </a:r>
            <a:r>
              <a:rPr lang="en-US" altLang="en-US" dirty="0"/>
              <a:t> </a:t>
            </a:r>
            <a:r>
              <a:rPr lang="en-US" altLang="en-US" dirty="0" err="1"/>
              <a:t>dua</a:t>
            </a:r>
            <a:r>
              <a:rPr lang="en-US" altLang="en-US" dirty="0"/>
              <a:t> </a:t>
            </a:r>
            <a:r>
              <a:rPr lang="en-US" altLang="en-US" dirty="0" err="1"/>
              <a:t>dimensi</a:t>
            </a:r>
            <a:r>
              <a:rPr lang="en-US" altLang="en-US" dirty="0"/>
              <a:t>:</a:t>
            </a:r>
          </a:p>
          <a:p>
            <a:pPr marL="971550" lvl="1" indent="-514350">
              <a:buFontTx/>
              <a:buAutoNum type="arabicPeriod"/>
            </a:pPr>
            <a:r>
              <a:rPr lang="en-US" altLang="en-US" dirty="0" err="1"/>
              <a:t>Dimensi</a:t>
            </a:r>
            <a:r>
              <a:rPr lang="en-US" altLang="en-US" dirty="0"/>
              <a:t> </a:t>
            </a:r>
            <a:r>
              <a:rPr lang="en-US" altLang="en-US" dirty="0" err="1"/>
              <a:t>subyektif</a:t>
            </a:r>
            <a:endParaRPr lang="en-US" altLang="en-US" dirty="0"/>
          </a:p>
          <a:p>
            <a:pPr marL="971550" lvl="1" indent="-514350">
              <a:buFontTx/>
              <a:buAutoNum type="arabicPeriod"/>
            </a:pPr>
            <a:r>
              <a:rPr lang="en-US" altLang="en-US" dirty="0" err="1"/>
              <a:t>Dimensi</a:t>
            </a:r>
            <a:r>
              <a:rPr lang="en-US" altLang="en-US" dirty="0"/>
              <a:t> </a:t>
            </a:r>
            <a:r>
              <a:rPr lang="en-US" altLang="en-US" dirty="0" err="1" smtClean="0"/>
              <a:t>obyektif</a:t>
            </a:r>
            <a:endParaRPr lang="id-ID" altLang="en-US" dirty="0"/>
          </a:p>
          <a:p>
            <a:r>
              <a:rPr lang="en-US" altLang="en-US" dirty="0" smtClean="0"/>
              <a:t>Dari </a:t>
            </a:r>
            <a:r>
              <a:rPr lang="en-US" altLang="en-US" dirty="0" err="1"/>
              <a:t>dimensi</a:t>
            </a:r>
            <a:r>
              <a:rPr lang="en-US" altLang="en-US" dirty="0"/>
              <a:t> </a:t>
            </a:r>
            <a:r>
              <a:rPr lang="en-US" altLang="en-US" dirty="0" err="1"/>
              <a:t>subyektif</a:t>
            </a:r>
            <a:r>
              <a:rPr lang="en-US" altLang="en-US" dirty="0"/>
              <a:t>, agama </a:t>
            </a:r>
            <a:r>
              <a:rPr lang="en-US" altLang="en-US" dirty="0" err="1"/>
              <a:t>dapat</a:t>
            </a:r>
            <a:r>
              <a:rPr lang="en-US" altLang="en-US" dirty="0"/>
              <a:t> </a:t>
            </a:r>
            <a:r>
              <a:rPr lang="en-US" altLang="en-US" dirty="0" err="1"/>
              <a:t>didefinisikan</a:t>
            </a:r>
            <a:r>
              <a:rPr lang="en-US" altLang="en-US" dirty="0"/>
              <a:t> </a:t>
            </a:r>
            <a:r>
              <a:rPr lang="en-US" altLang="en-US" dirty="0" err="1"/>
              <a:t>sebagai</a:t>
            </a:r>
            <a:r>
              <a:rPr lang="en-US" altLang="en-US" dirty="0"/>
              <a:t>:</a:t>
            </a:r>
          </a:p>
          <a:p>
            <a:pPr>
              <a:buNone/>
            </a:pPr>
            <a:r>
              <a:rPr lang="en-US" altLang="en-US" dirty="0"/>
              <a:t>	</a:t>
            </a:r>
            <a:r>
              <a:rPr lang="en-US" altLang="en-US" i="1" dirty="0" err="1"/>
              <a:t>Pengalaman</a:t>
            </a:r>
            <a:r>
              <a:rPr lang="en-US" altLang="en-US" i="1" dirty="0"/>
              <a:t> </a:t>
            </a:r>
            <a:r>
              <a:rPr lang="en-US" altLang="en-US" i="1" dirty="0" err="1"/>
              <a:t>imani</a:t>
            </a:r>
            <a:r>
              <a:rPr lang="en-US" altLang="en-US" i="1" dirty="0"/>
              <a:t> yang </a:t>
            </a:r>
            <a:r>
              <a:rPr lang="en-US" altLang="en-US" i="1" dirty="0" err="1"/>
              <a:t>termanifestasi</a:t>
            </a:r>
            <a:r>
              <a:rPr lang="en-US" altLang="en-US" i="1" dirty="0"/>
              <a:t> </a:t>
            </a:r>
            <a:r>
              <a:rPr lang="en-US" altLang="en-US" i="1" dirty="0" err="1"/>
              <a:t>dalam</a:t>
            </a:r>
            <a:r>
              <a:rPr lang="en-US" altLang="en-US" i="1" dirty="0"/>
              <a:t> </a:t>
            </a:r>
            <a:r>
              <a:rPr lang="en-US" altLang="en-US" i="1" dirty="0" err="1"/>
              <a:t>wujud</a:t>
            </a:r>
            <a:r>
              <a:rPr lang="en-US" altLang="en-US" i="1" dirty="0"/>
              <a:t> </a:t>
            </a:r>
            <a:r>
              <a:rPr lang="en-US" altLang="en-US" i="1" dirty="0" err="1"/>
              <a:t>amal</a:t>
            </a:r>
            <a:r>
              <a:rPr lang="en-US" altLang="en-US" i="1" dirty="0"/>
              <a:t> </a:t>
            </a:r>
            <a:r>
              <a:rPr lang="en-US" altLang="en-US" i="1" dirty="0" err="1"/>
              <a:t>salih</a:t>
            </a:r>
            <a:r>
              <a:rPr lang="en-US" altLang="en-US" i="1" dirty="0"/>
              <a:t> </a:t>
            </a:r>
            <a:r>
              <a:rPr lang="en-US" altLang="en-US" i="1" dirty="0" err="1"/>
              <a:t>dalam</a:t>
            </a:r>
            <a:r>
              <a:rPr lang="en-US" altLang="en-US" i="1" dirty="0"/>
              <a:t> </a:t>
            </a:r>
            <a:r>
              <a:rPr lang="en-US" altLang="en-US" i="1" dirty="0" err="1"/>
              <a:t>suatu</a:t>
            </a:r>
            <a:r>
              <a:rPr lang="en-US" altLang="en-US" i="1" dirty="0"/>
              <a:t> </a:t>
            </a:r>
            <a:r>
              <a:rPr lang="en-US" altLang="en-US" i="1" dirty="0" err="1"/>
              <a:t>koridor</a:t>
            </a:r>
            <a:r>
              <a:rPr lang="en-US" altLang="en-US" i="1" dirty="0"/>
              <a:t> </a:t>
            </a:r>
            <a:r>
              <a:rPr lang="en-US" altLang="en-US" i="1" dirty="0" err="1"/>
              <a:t>normatif</a:t>
            </a:r>
            <a:r>
              <a:rPr lang="en-US" altLang="en-US" i="1" dirty="0"/>
              <a:t> </a:t>
            </a:r>
            <a:r>
              <a:rPr lang="en-US" altLang="en-US" i="1" dirty="0" err="1"/>
              <a:t>tertentu</a:t>
            </a:r>
            <a:r>
              <a:rPr lang="en-US" altLang="en-US" i="1" dirty="0"/>
              <a:t>.</a:t>
            </a:r>
            <a:endParaRPr lang="ar-SA" altLang="en-US" sz="2400" dirty="0"/>
          </a:p>
          <a:p>
            <a:pPr algn="l" rtl="0" eaLnBrk="1" hangingPunct="1">
              <a:buFontTx/>
              <a:buNone/>
            </a:pPr>
            <a:endParaRPr lang="ar-SA" altLang="en-US" dirty="0" smtClean="0"/>
          </a:p>
        </p:txBody>
      </p:sp>
    </p:spTree>
    <p:extLst>
      <p:ext uri="{BB962C8B-B14F-4D97-AF65-F5344CB8AC3E}">
        <p14:creationId xmlns:p14="http://schemas.microsoft.com/office/powerpoint/2010/main" val="23951239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altLang="en-US" smtClean="0"/>
              <a:t>Pengertian Agama</a:t>
            </a:r>
            <a:endParaRPr lang="ar-SA" altLang="en-US" smtClean="0"/>
          </a:p>
        </p:txBody>
      </p:sp>
      <p:sp>
        <p:nvSpPr>
          <p:cNvPr id="6147" name="Content Placeholder 2"/>
          <p:cNvSpPr>
            <a:spLocks noGrp="1"/>
          </p:cNvSpPr>
          <p:nvPr>
            <p:ph idx="1"/>
          </p:nvPr>
        </p:nvSpPr>
        <p:spPr>
          <a:xfrm>
            <a:off x="1981200" y="1600200"/>
            <a:ext cx="8229600" cy="5029200"/>
          </a:xfrm>
        </p:spPr>
        <p:txBody>
          <a:bodyPr/>
          <a:lstStyle/>
          <a:p>
            <a:pPr algn="l" rtl="0" eaLnBrk="1" hangingPunct="1"/>
            <a:r>
              <a:rPr lang="en-US" altLang="en-US" sz="2400" dirty="0" err="1" smtClean="0"/>
              <a:t>Unsur</a:t>
            </a:r>
            <a:r>
              <a:rPr lang="en-US" altLang="en-US" sz="2400" dirty="0" smtClean="0"/>
              <a:t> agama </a:t>
            </a:r>
            <a:r>
              <a:rPr lang="en-US" altLang="en-US" sz="2400" dirty="0" err="1" smtClean="0"/>
              <a:t>sebagai</a:t>
            </a:r>
            <a:r>
              <a:rPr lang="en-US" altLang="en-US" sz="2400" dirty="0" smtClean="0"/>
              <a:t> </a:t>
            </a:r>
            <a:r>
              <a:rPr lang="en-US" altLang="en-US" sz="2400" dirty="0" err="1" smtClean="0"/>
              <a:t>suatu</a:t>
            </a:r>
            <a:r>
              <a:rPr lang="en-US" altLang="en-US" sz="2400" dirty="0" smtClean="0"/>
              <a:t> </a:t>
            </a:r>
            <a:r>
              <a:rPr lang="en-US" altLang="en-US" sz="2400" dirty="0" err="1" smtClean="0"/>
              <a:t>pengalaman</a:t>
            </a:r>
            <a:r>
              <a:rPr lang="en-US" altLang="en-US" sz="2400" dirty="0" smtClean="0"/>
              <a:t>:</a:t>
            </a:r>
          </a:p>
          <a:p>
            <a:pPr marL="971550" lvl="1" indent="-514350">
              <a:buFontTx/>
              <a:buAutoNum type="arabicPeriod"/>
            </a:pPr>
            <a:r>
              <a:rPr lang="en-US" altLang="en-US" sz="2000" dirty="0" err="1" smtClean="0"/>
              <a:t>Substansi</a:t>
            </a:r>
            <a:r>
              <a:rPr lang="en-US" altLang="en-US" sz="2000" dirty="0" smtClean="0"/>
              <a:t>: </a:t>
            </a:r>
            <a:r>
              <a:rPr lang="en-US" altLang="en-US" sz="2000" dirty="0" err="1" smtClean="0"/>
              <a:t>Kesadaran</a:t>
            </a:r>
            <a:r>
              <a:rPr lang="en-US" altLang="en-US" sz="2000" dirty="0" smtClean="0"/>
              <a:t> </a:t>
            </a:r>
            <a:r>
              <a:rPr lang="en-US" altLang="en-US" sz="2000" dirty="0" err="1" smtClean="0"/>
              <a:t>terhadap</a:t>
            </a:r>
            <a:r>
              <a:rPr lang="en-US" altLang="en-US" sz="2000" dirty="0" smtClean="0"/>
              <a:t> </a:t>
            </a:r>
            <a:r>
              <a:rPr lang="en-US" altLang="en-US" sz="2000" dirty="0" err="1" smtClean="0"/>
              <a:t>kehadiran</a:t>
            </a:r>
            <a:r>
              <a:rPr lang="en-US" altLang="en-US" sz="2000" dirty="0" smtClean="0"/>
              <a:t> </a:t>
            </a:r>
            <a:r>
              <a:rPr lang="en-US" altLang="en-US" sz="2000" dirty="0" err="1" smtClean="0"/>
              <a:t>ilahi</a:t>
            </a:r>
            <a:endParaRPr lang="en-US" altLang="en-US" sz="2000" dirty="0" smtClean="0"/>
          </a:p>
          <a:p>
            <a:pPr marL="971550" lvl="1" indent="-514350">
              <a:buFontTx/>
              <a:buAutoNum type="arabicPeriod"/>
            </a:pPr>
            <a:r>
              <a:rPr lang="en-US" altLang="en-US" sz="2000" dirty="0" err="1" smtClean="0"/>
              <a:t>Manifestasi</a:t>
            </a:r>
            <a:r>
              <a:rPr lang="en-US" altLang="en-US" sz="2000" dirty="0" smtClean="0"/>
              <a:t>: </a:t>
            </a:r>
            <a:r>
              <a:rPr lang="en-US" altLang="en-US" sz="2000" dirty="0" err="1" smtClean="0"/>
              <a:t>amal</a:t>
            </a:r>
            <a:r>
              <a:rPr lang="en-US" altLang="en-US" sz="2000" dirty="0" smtClean="0"/>
              <a:t> </a:t>
            </a:r>
            <a:r>
              <a:rPr lang="en-US" altLang="en-US" sz="2000" dirty="0" err="1" smtClean="0"/>
              <a:t>salih</a:t>
            </a:r>
            <a:r>
              <a:rPr lang="en-US" altLang="en-US" sz="2000" dirty="0" smtClean="0"/>
              <a:t> yang </a:t>
            </a:r>
            <a:r>
              <a:rPr lang="en-US" altLang="en-US" sz="2000" dirty="0" err="1" smtClean="0"/>
              <a:t>oleh</a:t>
            </a:r>
            <a:r>
              <a:rPr lang="en-US" altLang="en-US" sz="2000" dirty="0" smtClean="0"/>
              <a:t> </a:t>
            </a:r>
            <a:r>
              <a:rPr lang="en-US" altLang="en-US" sz="2000" dirty="0" err="1" smtClean="0"/>
              <a:t>beberapa</a:t>
            </a:r>
            <a:r>
              <a:rPr lang="en-US" altLang="en-US" sz="2000" dirty="0" smtClean="0"/>
              <a:t> </a:t>
            </a:r>
            <a:r>
              <a:rPr lang="en-US" altLang="en-US" sz="2000" dirty="0" err="1" smtClean="0"/>
              <a:t>ahli</a:t>
            </a:r>
            <a:r>
              <a:rPr lang="en-US" altLang="en-US" sz="2000" dirty="0" smtClean="0"/>
              <a:t> </a:t>
            </a:r>
            <a:r>
              <a:rPr lang="en-US" altLang="en-US" sz="2000" dirty="0" err="1" smtClean="0"/>
              <a:t>dikategorikan</a:t>
            </a:r>
            <a:r>
              <a:rPr lang="en-US" altLang="en-US" sz="2000" dirty="0" smtClean="0"/>
              <a:t> </a:t>
            </a:r>
            <a:r>
              <a:rPr lang="en-US" altLang="en-US" sz="2000" dirty="0" err="1" smtClean="0"/>
              <a:t>menjadi</a:t>
            </a:r>
            <a:r>
              <a:rPr lang="en-US" altLang="en-US" sz="2000" dirty="0" smtClean="0"/>
              <a:t> </a:t>
            </a:r>
            <a:r>
              <a:rPr lang="en-US" altLang="en-US" sz="2000" dirty="0" err="1" smtClean="0"/>
              <a:t>tiga</a:t>
            </a:r>
            <a:r>
              <a:rPr lang="en-US" altLang="en-US" sz="2000" dirty="0" smtClean="0"/>
              <a:t>:</a:t>
            </a:r>
          </a:p>
          <a:p>
            <a:pPr marL="1371600" lvl="2" indent="-514350">
              <a:buFontTx/>
              <a:buAutoNum type="romanLcPeriod"/>
            </a:pPr>
            <a:r>
              <a:rPr lang="en-US" altLang="en-US" sz="1800" dirty="0" err="1" smtClean="0"/>
              <a:t>Dalam</a:t>
            </a:r>
            <a:r>
              <a:rPr lang="en-US" altLang="en-US" sz="1800" dirty="0" smtClean="0"/>
              <a:t> </a:t>
            </a:r>
            <a:r>
              <a:rPr lang="en-US" altLang="en-US" sz="1800" dirty="0" err="1" smtClean="0"/>
              <a:t>pemikiran</a:t>
            </a:r>
            <a:endParaRPr lang="en-US" altLang="en-US" sz="1800" dirty="0" smtClean="0"/>
          </a:p>
          <a:p>
            <a:pPr marL="1371600" lvl="2" indent="-514350">
              <a:buFontTx/>
              <a:buAutoNum type="romanLcPeriod"/>
            </a:pPr>
            <a:r>
              <a:rPr lang="en-US" altLang="en-US" sz="1800" dirty="0" err="1" smtClean="0"/>
              <a:t>Dalam</a:t>
            </a:r>
            <a:r>
              <a:rPr lang="en-US" altLang="en-US" sz="1800" dirty="0" smtClean="0"/>
              <a:t> </a:t>
            </a:r>
            <a:r>
              <a:rPr lang="en-US" altLang="en-US" sz="1800" dirty="0" err="1" smtClean="0"/>
              <a:t>perilaku</a:t>
            </a:r>
            <a:r>
              <a:rPr lang="en-US" altLang="en-US" sz="1800" dirty="0" smtClean="0"/>
              <a:t> individual</a:t>
            </a:r>
          </a:p>
          <a:p>
            <a:pPr marL="1371600" lvl="2" indent="-514350">
              <a:buFontTx/>
              <a:buAutoNum type="romanLcPeriod"/>
            </a:pPr>
            <a:r>
              <a:rPr lang="en-US" altLang="en-US" sz="1800" dirty="0" err="1" smtClean="0"/>
              <a:t>Dalam</a:t>
            </a:r>
            <a:r>
              <a:rPr lang="en-US" altLang="en-US" sz="1800" dirty="0" smtClean="0"/>
              <a:t> </a:t>
            </a:r>
            <a:r>
              <a:rPr lang="en-US" altLang="en-US" sz="1800" dirty="0" err="1" smtClean="0"/>
              <a:t>perilaku</a:t>
            </a:r>
            <a:r>
              <a:rPr lang="en-US" altLang="en-US" sz="1800" dirty="0" smtClean="0"/>
              <a:t> </a:t>
            </a:r>
            <a:r>
              <a:rPr lang="en-US" altLang="en-US" sz="1800" dirty="0" err="1" smtClean="0"/>
              <a:t>kolektif</a:t>
            </a:r>
            <a:endParaRPr lang="en-US" altLang="en-US" sz="1800" dirty="0" smtClean="0"/>
          </a:p>
          <a:p>
            <a:pPr marL="971550" lvl="1" indent="-514350">
              <a:buFontTx/>
              <a:buAutoNum type="arabicPeriod"/>
            </a:pPr>
            <a:r>
              <a:rPr lang="en-US" altLang="en-US" sz="2000" dirty="0" err="1" smtClean="0"/>
              <a:t>Bentuk</a:t>
            </a:r>
            <a:r>
              <a:rPr lang="en-US" altLang="en-US" sz="2000" dirty="0" smtClean="0"/>
              <a:t>: </a:t>
            </a:r>
            <a:r>
              <a:rPr lang="en-US" altLang="en-US" sz="2000" dirty="0" err="1" smtClean="0"/>
              <a:t>kaidah</a:t>
            </a:r>
            <a:r>
              <a:rPr lang="en-US" altLang="en-US" sz="2000" dirty="0" smtClean="0"/>
              <a:t> </a:t>
            </a:r>
            <a:r>
              <a:rPr lang="en-US" altLang="en-US" sz="2000" dirty="0" err="1" smtClean="0"/>
              <a:t>dan</a:t>
            </a:r>
            <a:r>
              <a:rPr lang="en-US" altLang="en-US" sz="2000" dirty="0" smtClean="0"/>
              <a:t> </a:t>
            </a:r>
            <a:r>
              <a:rPr lang="en-US" altLang="en-US" sz="2000" dirty="0" err="1" smtClean="0"/>
              <a:t>norma</a:t>
            </a:r>
            <a:endParaRPr lang="ar-SA" altLang="en-US" dirty="0" smtClean="0"/>
          </a:p>
        </p:txBody>
      </p:sp>
    </p:spTree>
    <p:extLst>
      <p:ext uri="{BB962C8B-B14F-4D97-AF65-F5344CB8AC3E}">
        <p14:creationId xmlns:p14="http://schemas.microsoft.com/office/powerpoint/2010/main" val="32136428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altLang="en-US" smtClean="0"/>
              <a:t>Pengertian Agama</a:t>
            </a:r>
            <a:endParaRPr lang="ar-SA" altLang="en-US" smtClean="0"/>
          </a:p>
        </p:txBody>
      </p:sp>
      <p:sp>
        <p:nvSpPr>
          <p:cNvPr id="7171" name="Content Placeholder 2"/>
          <p:cNvSpPr>
            <a:spLocks noGrp="1"/>
          </p:cNvSpPr>
          <p:nvPr>
            <p:ph idx="1"/>
          </p:nvPr>
        </p:nvSpPr>
        <p:spPr/>
        <p:txBody>
          <a:bodyPr/>
          <a:lstStyle/>
          <a:p>
            <a:pPr algn="l" rtl="0" eaLnBrk="1" hangingPunct="1"/>
            <a:r>
              <a:rPr lang="en-US" altLang="en-US" sz="2400" dirty="0" err="1" smtClean="0"/>
              <a:t>Pengertian</a:t>
            </a:r>
            <a:r>
              <a:rPr lang="en-US" altLang="en-US" sz="2400" dirty="0" smtClean="0"/>
              <a:t> agama </a:t>
            </a:r>
            <a:r>
              <a:rPr lang="en-US" altLang="en-US" sz="2400" dirty="0" err="1" smtClean="0"/>
              <a:t>dalam</a:t>
            </a:r>
            <a:r>
              <a:rPr lang="en-US" altLang="en-US" sz="2400" dirty="0" smtClean="0"/>
              <a:t> </a:t>
            </a:r>
            <a:r>
              <a:rPr lang="en-US" altLang="en-US" sz="2400" dirty="0" err="1" smtClean="0"/>
              <a:t>dimensi</a:t>
            </a:r>
            <a:r>
              <a:rPr lang="en-US" altLang="en-US" sz="2400" dirty="0" smtClean="0"/>
              <a:t> </a:t>
            </a:r>
            <a:r>
              <a:rPr lang="en-US" altLang="en-US" sz="2400" dirty="0" err="1" smtClean="0"/>
              <a:t>obyektif</a:t>
            </a:r>
            <a:r>
              <a:rPr lang="en-US" altLang="en-US" sz="2400" dirty="0" smtClean="0"/>
              <a:t>:</a:t>
            </a:r>
          </a:p>
          <a:p>
            <a:pPr eaLnBrk="1" hangingPunct="1"/>
            <a:r>
              <a:rPr lang="ar-SA" altLang="en-US" sz="2400" dirty="0" smtClean="0"/>
              <a:t>اَلدِّيْنُ : هُوَ ماَ شَرَعَهُ اللهُ عَلَى لِساَنِ أَنْبِياَئِهِ مِنَ اْلأَوَامِرِ وَالنَّوَاهِي وَاْلإِرْشاَداَتِ لِصَلاَحِ اْلعِباَدِ دُنْياَهُمْ وَأُخْرَاهُمْ .</a:t>
            </a:r>
            <a:endParaRPr lang="en-US" altLang="en-US" dirty="0"/>
          </a:p>
          <a:p>
            <a:pPr algn="l" rtl="0" eaLnBrk="1" hangingPunct="1"/>
            <a:r>
              <a:rPr lang="en-US" altLang="en-US" sz="2400" i="1" dirty="0" smtClean="0"/>
              <a:t>Agama </a:t>
            </a:r>
            <a:r>
              <a:rPr lang="en-US" altLang="en-US" sz="2400" i="1" dirty="0" err="1" smtClean="0"/>
              <a:t>adalah</a:t>
            </a:r>
            <a:r>
              <a:rPr lang="en-US" altLang="en-US" sz="2400" i="1" dirty="0" smtClean="0"/>
              <a:t> </a:t>
            </a:r>
            <a:r>
              <a:rPr lang="en-US" altLang="en-US" sz="2400" i="1" dirty="0" err="1" smtClean="0"/>
              <a:t>apa</a:t>
            </a:r>
            <a:r>
              <a:rPr lang="en-US" altLang="en-US" sz="2400" i="1" dirty="0" smtClean="0"/>
              <a:t> yang </a:t>
            </a:r>
            <a:r>
              <a:rPr lang="en-US" altLang="en-US" sz="2400" i="1" dirty="0" err="1" smtClean="0"/>
              <a:t>disyariatkan</a:t>
            </a:r>
            <a:r>
              <a:rPr lang="en-US" altLang="en-US" sz="2400" i="1" dirty="0" smtClean="0"/>
              <a:t> Allah </a:t>
            </a:r>
            <a:r>
              <a:rPr lang="en-US" altLang="en-US" sz="2400" i="1" dirty="0" err="1" smtClean="0"/>
              <a:t>dengan</a:t>
            </a:r>
            <a:r>
              <a:rPr lang="en-US" altLang="en-US" sz="2400" i="1" dirty="0" smtClean="0"/>
              <a:t> </a:t>
            </a:r>
            <a:r>
              <a:rPr lang="en-US" altLang="en-US" sz="2400" i="1" dirty="0" err="1" smtClean="0"/>
              <a:t>perantaraan</a:t>
            </a:r>
            <a:r>
              <a:rPr lang="en-US" altLang="en-US" sz="2400" i="1" dirty="0" smtClean="0"/>
              <a:t> </a:t>
            </a:r>
            <a:r>
              <a:rPr lang="en-US" altLang="en-US" sz="2400" i="1" dirty="0" err="1" smtClean="0"/>
              <a:t>nabi</a:t>
            </a:r>
            <a:r>
              <a:rPr lang="en-US" altLang="en-US" sz="2400" i="1" dirty="0" smtClean="0"/>
              <a:t>-</a:t>
            </a:r>
            <a:r>
              <a:rPr lang="en-US" altLang="en-US" sz="2400" i="1" dirty="0" err="1" smtClean="0"/>
              <a:t>nabi</a:t>
            </a:r>
            <a:r>
              <a:rPr lang="en-US" altLang="en-US" sz="2400" i="1" dirty="0" smtClean="0"/>
              <a:t>-Nya,  </a:t>
            </a:r>
            <a:r>
              <a:rPr lang="en-US" altLang="en-US" sz="2400" i="1" dirty="0" err="1" smtClean="0"/>
              <a:t>berupa</a:t>
            </a:r>
            <a:r>
              <a:rPr lang="en-US" altLang="en-US" sz="2400" i="1" dirty="0" smtClean="0"/>
              <a:t> </a:t>
            </a:r>
            <a:r>
              <a:rPr lang="en-US" altLang="en-US" sz="2400" i="1" dirty="0" err="1" smtClean="0"/>
              <a:t>perintah-perintah</a:t>
            </a:r>
            <a:r>
              <a:rPr lang="en-US" altLang="en-US" sz="2400" i="1" dirty="0" smtClean="0"/>
              <a:t> </a:t>
            </a:r>
            <a:r>
              <a:rPr lang="en-US" altLang="en-US" sz="2400" i="1" dirty="0" err="1" smtClean="0"/>
              <a:t>dan</a:t>
            </a:r>
            <a:r>
              <a:rPr lang="en-US" altLang="en-US" sz="2400" i="1" dirty="0" smtClean="0"/>
              <a:t> </a:t>
            </a:r>
            <a:r>
              <a:rPr lang="en-US" altLang="en-US" sz="2400" i="1" dirty="0" err="1" smtClean="0"/>
              <a:t>larangan-larangan</a:t>
            </a:r>
            <a:r>
              <a:rPr lang="en-US" altLang="en-US" sz="2400" i="1" dirty="0" smtClean="0"/>
              <a:t> </a:t>
            </a:r>
            <a:r>
              <a:rPr lang="en-US" altLang="en-US" sz="2400" i="1" dirty="0" err="1" smtClean="0"/>
              <a:t>berupa</a:t>
            </a:r>
            <a:r>
              <a:rPr lang="en-US" altLang="en-US" sz="2400" i="1" dirty="0" smtClean="0"/>
              <a:t> </a:t>
            </a:r>
            <a:r>
              <a:rPr lang="en-US" altLang="en-US" sz="2400" i="1" dirty="0" err="1" smtClean="0"/>
              <a:t>petunjuk</a:t>
            </a:r>
            <a:r>
              <a:rPr lang="en-US" altLang="en-US" sz="2400" i="1" dirty="0" smtClean="0"/>
              <a:t> </a:t>
            </a:r>
            <a:r>
              <a:rPr lang="en-US" altLang="en-US" sz="2400" i="1" dirty="0" err="1" smtClean="0"/>
              <a:t>untuk</a:t>
            </a:r>
            <a:r>
              <a:rPr lang="en-US" altLang="en-US" sz="2400" i="1" dirty="0" smtClean="0"/>
              <a:t> </a:t>
            </a:r>
            <a:r>
              <a:rPr lang="en-US" altLang="en-US" sz="2400" i="1" dirty="0" err="1" smtClean="0"/>
              <a:t>kebaikan</a:t>
            </a:r>
            <a:r>
              <a:rPr lang="en-US" altLang="en-US" sz="2400" i="1" dirty="0" smtClean="0"/>
              <a:t> </a:t>
            </a:r>
            <a:r>
              <a:rPr lang="en-US" altLang="en-US" sz="2400" i="1" dirty="0" err="1" smtClean="0"/>
              <a:t>manusia</a:t>
            </a:r>
            <a:r>
              <a:rPr lang="en-US" altLang="en-US" sz="2400" i="1" dirty="0" smtClean="0"/>
              <a:t> di </a:t>
            </a:r>
            <a:r>
              <a:rPr lang="en-US" altLang="en-US" sz="2400" i="1" dirty="0" err="1" smtClean="0"/>
              <a:t>Dunia</a:t>
            </a:r>
            <a:r>
              <a:rPr lang="en-US" altLang="en-US" sz="2400" i="1" dirty="0" smtClean="0"/>
              <a:t> </a:t>
            </a:r>
            <a:r>
              <a:rPr lang="en-US" altLang="en-US" sz="2400" i="1" dirty="0" err="1" smtClean="0"/>
              <a:t>dan</a:t>
            </a:r>
            <a:r>
              <a:rPr lang="en-US" altLang="en-US" sz="2400" i="1" dirty="0" smtClean="0"/>
              <a:t> </a:t>
            </a:r>
            <a:r>
              <a:rPr lang="en-US" altLang="en-US" sz="2400" i="1" dirty="0" err="1" smtClean="0"/>
              <a:t>Akhirat</a:t>
            </a:r>
            <a:r>
              <a:rPr lang="en-US" altLang="en-US" sz="2400" i="1" dirty="0" smtClean="0"/>
              <a:t> </a:t>
            </a:r>
            <a:r>
              <a:rPr lang="en-US" altLang="en-US" sz="2400" dirty="0" smtClean="0"/>
              <a:t>[HPT, 276].</a:t>
            </a:r>
            <a:endParaRPr lang="en-US" altLang="en-US" dirty="0" smtClean="0"/>
          </a:p>
          <a:p>
            <a:pPr lvl="1" algn="l" rtl="0" eaLnBrk="1" hangingPunct="1">
              <a:buFontTx/>
              <a:buNone/>
            </a:pPr>
            <a:r>
              <a:rPr lang="en-US" altLang="en-US" dirty="0" smtClean="0"/>
              <a:t> </a:t>
            </a:r>
            <a:endParaRPr lang="ar-SA" altLang="en-US" dirty="0" smtClean="0"/>
          </a:p>
        </p:txBody>
      </p:sp>
    </p:spTree>
    <p:extLst>
      <p:ext uri="{BB962C8B-B14F-4D97-AF65-F5344CB8AC3E}">
        <p14:creationId xmlns:p14="http://schemas.microsoft.com/office/powerpoint/2010/main" val="39429149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altLang="en-US" smtClean="0"/>
              <a:t>Pengertian Agama Islam</a:t>
            </a:r>
            <a:endParaRPr lang="ar-SA" altLang="en-US" smtClean="0"/>
          </a:p>
        </p:txBody>
      </p:sp>
      <p:sp>
        <p:nvSpPr>
          <p:cNvPr id="9219" name="Content Placeholder 2"/>
          <p:cNvSpPr>
            <a:spLocks noGrp="1"/>
          </p:cNvSpPr>
          <p:nvPr>
            <p:ph idx="1"/>
          </p:nvPr>
        </p:nvSpPr>
        <p:spPr/>
        <p:txBody>
          <a:bodyPr/>
          <a:lstStyle/>
          <a:p>
            <a:pPr lvl="1" eaLnBrk="1" hangingPunct="1">
              <a:buFontTx/>
              <a:buNone/>
            </a:pPr>
            <a:r>
              <a:rPr lang="ar-SA" altLang="en-US" smtClean="0"/>
              <a:t>اَلدِّيْنُ (أَيْ اَلدِّيْنُ اْلإسْلاَمِيُّ) الَّذِيْ جاَءِ بِهِ مُحَمَّدٌ صَلَّى اللهُ عَلَيْهِ وَسَلَّمَ : هُوَ ماَ أَنْزَلَ اللهُ فِي اْلقُرْآنِ وَماَ جَاءَتْ بِهِ السُّنَّةُ الصَّحِيْحَةُ [أَيِ اْلمَقْبُوْلَةُ كَمَا وَرَدَتْ فِيْ رَقْمِ 1] مِنَ اْلأَوَامِرِ وَالنَّوَاهِي وَاْلإِرْشاَداَتِ لِصَلاَحِ اْلعِباَدِ دُنْياَهُمْ وَأُخْرَاهُمْ .</a:t>
            </a:r>
          </a:p>
          <a:p>
            <a:pPr lvl="1" algn="l" rtl="0" eaLnBrk="1" hangingPunct="1">
              <a:buFontTx/>
              <a:buNone/>
            </a:pPr>
            <a:r>
              <a:rPr lang="en-US" altLang="en-US" sz="2400" i="1"/>
              <a:t>	Agama, yakni agama Islam yang dibawa oleh Nabi Muhammad saw, ialah apa yang diturunkan Allah di dalam al-Qur’an dan yang tersebut dalam Sunnah yang shahih </a:t>
            </a:r>
            <a:r>
              <a:rPr lang="en-US" altLang="en-US" sz="2400"/>
              <a:t>[maksudnya maqbulah, sesuai angka 1 di atas]</a:t>
            </a:r>
            <a:r>
              <a:rPr lang="en-US" altLang="en-US" sz="2400" i="1"/>
              <a:t>, berupa perintah-perintah dan larangan-larangan berupa petunjuk untuk kebaikan manusia di Dunia dan Akhirat </a:t>
            </a:r>
            <a:r>
              <a:rPr lang="en-US" altLang="en-US" sz="2400"/>
              <a:t>[Putusan Tarjih 2000]</a:t>
            </a:r>
            <a:r>
              <a:rPr lang="en-US" altLang="en-US" sz="2400" i="1"/>
              <a:t>.</a:t>
            </a:r>
            <a:endParaRPr lang="ar-SA" altLang="en-US" sz="2400"/>
          </a:p>
        </p:txBody>
      </p:sp>
    </p:spTree>
    <p:extLst>
      <p:ext uri="{BB962C8B-B14F-4D97-AF65-F5344CB8AC3E}">
        <p14:creationId xmlns:p14="http://schemas.microsoft.com/office/powerpoint/2010/main" val="34462289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altLang="en-US" smtClean="0"/>
              <a:t>Islam Agama Semua Nabi</a:t>
            </a:r>
            <a:endParaRPr lang="ar-SA" altLang="en-US" smtClean="0"/>
          </a:p>
        </p:txBody>
      </p:sp>
      <p:sp>
        <p:nvSpPr>
          <p:cNvPr id="8195" name="Content Placeholder 2"/>
          <p:cNvSpPr>
            <a:spLocks noGrp="1"/>
          </p:cNvSpPr>
          <p:nvPr>
            <p:ph idx="1"/>
          </p:nvPr>
        </p:nvSpPr>
        <p:spPr>
          <a:xfrm>
            <a:off x="1981200" y="1600200"/>
            <a:ext cx="8229600" cy="4953000"/>
          </a:xfrm>
        </p:spPr>
        <p:txBody>
          <a:bodyPr>
            <a:normAutofit fontScale="92500"/>
          </a:bodyPr>
          <a:lstStyle/>
          <a:p>
            <a:pPr algn="l" rtl="0" eaLnBrk="1" hangingPunct="1"/>
            <a:r>
              <a:rPr lang="en-US" altLang="en-US" sz="2400"/>
              <a:t>Islam merupakan semua nabi yang diutus oleh Allah.</a:t>
            </a:r>
            <a:endParaRPr lang="ar-SA" altLang="en-US" sz="2400"/>
          </a:p>
          <a:p>
            <a:pPr eaLnBrk="1" hangingPunct="1"/>
            <a:r>
              <a:rPr lang="ar-SA" altLang="en-US" sz="2400"/>
              <a:t>إِنَّ الدِّينَ عِنْدَ اللَّهِ الْإِسْلَامُ [آل عمران 19]</a:t>
            </a:r>
          </a:p>
          <a:p>
            <a:pPr algn="l" rtl="0" eaLnBrk="1" hangingPunct="1"/>
            <a:r>
              <a:rPr lang="en-US" altLang="en-US" sz="2400"/>
              <a:t>Sesungguhnya agama (yang diridhai) di sisi Allah hanyalah Islam. </a:t>
            </a:r>
          </a:p>
          <a:p>
            <a:pPr eaLnBrk="1" hangingPunct="1"/>
            <a:r>
              <a:rPr lang="ar-SA" altLang="en-US" sz="2400"/>
              <a:t>مَا كَانَ إِبْرَاهِيمُ يَهُودِيًّا وَلَا نَصْرَانِيًّا وَلَكِنْ كَانَ حَنِيفًا مُسْلِمًا وَمَا كَانَ مِنَ الْمُشْرِكِينَ [آل عمران 67]</a:t>
            </a:r>
          </a:p>
          <a:p>
            <a:pPr algn="l" rtl="0" eaLnBrk="1" hangingPunct="1"/>
            <a:r>
              <a:rPr lang="en-US" altLang="en-US" sz="2400"/>
              <a:t>Ibrahim bukan seorang Yahudi dan bukan (pula) seorang Nasrani, akan tetapi dia adalah seorang yang lurus lagi berserah diri (kepada Allah) dan sekali-kali bukanlah dia termasuk golongan orang-orang musyrik.“</a:t>
            </a:r>
          </a:p>
          <a:p>
            <a:pPr algn="l" rtl="0" eaLnBrk="1" hangingPunct="1"/>
            <a:r>
              <a:rPr lang="en-US" altLang="en-US" sz="2400"/>
              <a:t>Ayat-ayat lain: 2: 132; 3: 85; </a:t>
            </a:r>
            <a:endParaRPr lang="ar-SA" altLang="en-US" sz="2400"/>
          </a:p>
        </p:txBody>
      </p:sp>
    </p:spTree>
    <p:extLst>
      <p:ext uri="{BB962C8B-B14F-4D97-AF65-F5344CB8AC3E}">
        <p14:creationId xmlns:p14="http://schemas.microsoft.com/office/powerpoint/2010/main" val="22565304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id-ID" altLang="en-US" dirty="0" smtClean="0"/>
              <a:t>Agama Islam</a:t>
            </a:r>
            <a:endParaRPr lang="ar-SA" altLang="en-US" dirty="0" smtClean="0"/>
          </a:p>
        </p:txBody>
      </p:sp>
      <p:sp>
        <p:nvSpPr>
          <p:cNvPr id="10243" name="Content Placeholder 2"/>
          <p:cNvSpPr>
            <a:spLocks noGrp="1"/>
          </p:cNvSpPr>
          <p:nvPr>
            <p:ph idx="1"/>
          </p:nvPr>
        </p:nvSpPr>
        <p:spPr/>
        <p:txBody>
          <a:bodyPr/>
          <a:lstStyle/>
          <a:p>
            <a:pPr algn="l" rtl="0" eaLnBrk="1" hangingPunct="1"/>
            <a:r>
              <a:rPr lang="en-US" altLang="en-US" dirty="0" err="1" smtClean="0"/>
              <a:t>Dalam</a:t>
            </a:r>
            <a:r>
              <a:rPr lang="en-US" altLang="en-US" dirty="0" smtClean="0"/>
              <a:t> PHI</a:t>
            </a:r>
            <a:r>
              <a:rPr lang="id-ID" altLang="en-US" dirty="0" smtClean="0"/>
              <a:t>WM</a:t>
            </a:r>
            <a:r>
              <a:rPr lang="en-US" altLang="en-US" dirty="0" smtClean="0"/>
              <a:t> </a:t>
            </a:r>
            <a:r>
              <a:rPr lang="en-US" altLang="en-US" dirty="0" err="1" smtClean="0"/>
              <a:t>dinyatakan</a:t>
            </a:r>
            <a:r>
              <a:rPr lang="en-US" altLang="en-US" dirty="0" smtClean="0"/>
              <a:t> </a:t>
            </a:r>
            <a:r>
              <a:rPr lang="en-US" altLang="en-US" dirty="0" err="1" smtClean="0"/>
              <a:t>bahwa</a:t>
            </a:r>
            <a:r>
              <a:rPr lang="en-US" altLang="en-US" dirty="0" smtClean="0"/>
              <a:t> agama Islam </a:t>
            </a:r>
            <a:r>
              <a:rPr lang="en-US" altLang="en-US" dirty="0" err="1" smtClean="0"/>
              <a:t>difahami</a:t>
            </a:r>
            <a:r>
              <a:rPr lang="en-US" altLang="en-US" dirty="0" smtClean="0"/>
              <a:t> </a:t>
            </a:r>
            <a:r>
              <a:rPr lang="en-US" altLang="en-US" dirty="0" err="1" smtClean="0"/>
              <a:t>sebagai</a:t>
            </a:r>
            <a:r>
              <a:rPr lang="en-US" altLang="en-US" dirty="0" smtClean="0"/>
              <a:t> agama yang:</a:t>
            </a:r>
          </a:p>
          <a:p>
            <a:pPr marL="971550" lvl="1" indent="-514350">
              <a:buFontTx/>
              <a:buAutoNum type="arabicPeriod"/>
            </a:pPr>
            <a:r>
              <a:rPr lang="en-US" altLang="en-US" sz="2400" dirty="0"/>
              <a:t>Agama </a:t>
            </a:r>
            <a:r>
              <a:rPr lang="en-US" altLang="en-US" sz="2400" dirty="0" err="1"/>
              <a:t>penyerahan</a:t>
            </a:r>
            <a:r>
              <a:rPr lang="en-US" altLang="en-US" sz="2400" dirty="0"/>
              <a:t> </a:t>
            </a:r>
            <a:r>
              <a:rPr lang="en-US" altLang="en-US" sz="2400" dirty="0" err="1"/>
              <a:t>diri</a:t>
            </a:r>
            <a:r>
              <a:rPr lang="en-US" altLang="en-US" sz="2400" dirty="0"/>
              <a:t> </a:t>
            </a:r>
            <a:r>
              <a:rPr lang="en-US" altLang="en-US" sz="2400" dirty="0" err="1"/>
              <a:t>kepada</a:t>
            </a:r>
            <a:r>
              <a:rPr lang="en-US" altLang="en-US" sz="2400" dirty="0"/>
              <a:t> Allah [4: 125]</a:t>
            </a:r>
          </a:p>
          <a:p>
            <a:pPr marL="971550" lvl="1" indent="-514350">
              <a:buFontTx/>
              <a:buAutoNum type="arabicPeriod"/>
            </a:pPr>
            <a:r>
              <a:rPr lang="en-US" altLang="en-US" sz="2400" dirty="0"/>
              <a:t>Agama </a:t>
            </a:r>
            <a:r>
              <a:rPr lang="en-US" altLang="en-US" sz="2400" dirty="0" err="1"/>
              <a:t>semua</a:t>
            </a:r>
            <a:r>
              <a:rPr lang="en-US" altLang="en-US" sz="2400" dirty="0"/>
              <a:t> </a:t>
            </a:r>
            <a:r>
              <a:rPr lang="en-US" altLang="en-US" sz="2400" dirty="0" err="1"/>
              <a:t>nabi</a:t>
            </a:r>
            <a:r>
              <a:rPr lang="en-US" altLang="en-US" sz="2400" dirty="0"/>
              <a:t> [2: 136]</a:t>
            </a:r>
          </a:p>
          <a:p>
            <a:pPr marL="971550" lvl="1" indent="-514350">
              <a:buFontTx/>
              <a:buAutoNum type="arabicPeriod"/>
            </a:pPr>
            <a:r>
              <a:rPr lang="en-US" altLang="en-US" sz="2400" dirty="0"/>
              <a:t>Agama </a:t>
            </a:r>
            <a:r>
              <a:rPr lang="en-US" altLang="en-US" sz="2400" dirty="0" err="1"/>
              <a:t>sesuai</a:t>
            </a:r>
            <a:r>
              <a:rPr lang="en-US" altLang="en-US" sz="2400" dirty="0"/>
              <a:t> </a:t>
            </a:r>
            <a:r>
              <a:rPr lang="en-US" altLang="en-US" sz="2400" dirty="0" err="1"/>
              <a:t>fitrah</a:t>
            </a:r>
            <a:r>
              <a:rPr lang="en-US" altLang="en-US" sz="2400" dirty="0"/>
              <a:t> [30:30]</a:t>
            </a:r>
          </a:p>
          <a:p>
            <a:pPr marL="971550" lvl="1" indent="-514350">
              <a:buFontTx/>
              <a:buAutoNum type="arabicPeriod"/>
            </a:pPr>
            <a:r>
              <a:rPr lang="en-US" altLang="en-US" sz="2400" dirty="0"/>
              <a:t>Agama </a:t>
            </a:r>
            <a:r>
              <a:rPr lang="en-US" altLang="en-US" sz="2400" dirty="0" err="1"/>
              <a:t>rahmat</a:t>
            </a:r>
            <a:r>
              <a:rPr lang="en-US" altLang="en-US" sz="2400" dirty="0"/>
              <a:t> [21: 107]</a:t>
            </a:r>
          </a:p>
          <a:p>
            <a:pPr marL="971550" lvl="1" indent="-514350">
              <a:buFontTx/>
              <a:buAutoNum type="arabicPeriod"/>
            </a:pPr>
            <a:r>
              <a:rPr lang="en-US" altLang="en-US" sz="2400" dirty="0"/>
              <a:t>Agama </a:t>
            </a:r>
            <a:r>
              <a:rPr lang="en-US" altLang="en-US" sz="2400" dirty="0" err="1"/>
              <a:t>petunjuk</a:t>
            </a:r>
            <a:r>
              <a:rPr lang="en-US" altLang="en-US" sz="2400" dirty="0"/>
              <a:t> 2: 185]</a:t>
            </a:r>
          </a:p>
          <a:p>
            <a:pPr marL="971550" lvl="1" indent="-514350">
              <a:buFontTx/>
              <a:buAutoNum type="arabicPeriod"/>
            </a:pPr>
            <a:r>
              <a:rPr lang="en-US" altLang="en-US" sz="2400" dirty="0" err="1"/>
              <a:t>Ajarannya</a:t>
            </a:r>
            <a:r>
              <a:rPr lang="en-US" altLang="en-US" sz="2400" dirty="0"/>
              <a:t> </a:t>
            </a:r>
            <a:r>
              <a:rPr lang="en-US" altLang="en-US" sz="2400" dirty="0" err="1"/>
              <a:t>bersaifat</a:t>
            </a:r>
            <a:r>
              <a:rPr lang="en-US" altLang="en-US" sz="2400" dirty="0"/>
              <a:t> </a:t>
            </a:r>
            <a:r>
              <a:rPr lang="en-US" altLang="en-US" sz="2400" dirty="0" err="1"/>
              <a:t>menyeluruh</a:t>
            </a:r>
            <a:r>
              <a:rPr lang="en-US" altLang="en-US" sz="2400" dirty="0"/>
              <a:t> [39: 2; 32: 2]</a:t>
            </a:r>
          </a:p>
          <a:p>
            <a:pPr marL="971550" lvl="1" indent="-514350">
              <a:buFontTx/>
              <a:buAutoNum type="arabicPeriod"/>
            </a:pPr>
            <a:endParaRPr lang="ar-SA" altLang="en-US" dirty="0" smtClean="0"/>
          </a:p>
        </p:txBody>
      </p:sp>
    </p:spTree>
    <p:extLst>
      <p:ext uri="{BB962C8B-B14F-4D97-AF65-F5344CB8AC3E}">
        <p14:creationId xmlns:p14="http://schemas.microsoft.com/office/powerpoint/2010/main" val="23839584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altLang="en-US" smtClean="0"/>
              <a:t>Aspek Ajaran</a:t>
            </a:r>
            <a:endParaRPr lang="ar-SA" altLang="en-US" smtClean="0"/>
          </a:p>
        </p:txBody>
      </p:sp>
      <p:sp>
        <p:nvSpPr>
          <p:cNvPr id="11267" name="Content Placeholder 2"/>
          <p:cNvSpPr>
            <a:spLocks noGrp="1"/>
          </p:cNvSpPr>
          <p:nvPr>
            <p:ph idx="1"/>
          </p:nvPr>
        </p:nvSpPr>
        <p:spPr/>
        <p:txBody>
          <a:bodyPr/>
          <a:lstStyle/>
          <a:p>
            <a:pPr algn="l" rtl="0" eaLnBrk="1" hangingPunct="1"/>
            <a:r>
              <a:rPr lang="en-US" altLang="en-US" sz="3200" dirty="0" err="1" smtClean="0"/>
              <a:t>Ajaran</a:t>
            </a:r>
            <a:r>
              <a:rPr lang="en-US" altLang="en-US" sz="3200" dirty="0" smtClean="0"/>
              <a:t> Islam </a:t>
            </a:r>
            <a:r>
              <a:rPr lang="en-US" altLang="en-US" sz="3200" dirty="0" err="1" smtClean="0"/>
              <a:t>mencakup</a:t>
            </a:r>
            <a:r>
              <a:rPr lang="en-US" altLang="en-US" sz="3200" dirty="0" smtClean="0"/>
              <a:t>:</a:t>
            </a:r>
          </a:p>
          <a:p>
            <a:pPr marL="971550" lvl="1" indent="-514350">
              <a:buFontTx/>
              <a:buAutoNum type="arabicPeriod"/>
            </a:pPr>
            <a:r>
              <a:rPr lang="en-US" altLang="en-US" sz="2800" dirty="0" err="1" smtClean="0"/>
              <a:t>Akidah</a:t>
            </a:r>
            <a:endParaRPr lang="en-US" altLang="en-US" sz="2800" dirty="0" smtClean="0"/>
          </a:p>
          <a:p>
            <a:pPr marL="971550" lvl="1" indent="-514350">
              <a:buFontTx/>
              <a:buAutoNum type="arabicPeriod"/>
            </a:pPr>
            <a:r>
              <a:rPr lang="en-US" altLang="en-US" sz="2800" dirty="0" err="1" smtClean="0"/>
              <a:t>Amaliah</a:t>
            </a:r>
            <a:r>
              <a:rPr lang="en-US" altLang="en-US" sz="2800" dirty="0" smtClean="0"/>
              <a:t>: </a:t>
            </a:r>
          </a:p>
          <a:p>
            <a:pPr marL="1371600" lvl="2" indent="-514350">
              <a:buFontTx/>
              <a:buAutoNum type="romanLcPeriod"/>
            </a:pPr>
            <a:r>
              <a:rPr lang="en-US" altLang="en-US" sz="2400" dirty="0" err="1" smtClean="0"/>
              <a:t>Akhlak</a:t>
            </a:r>
            <a:endParaRPr lang="en-US" altLang="en-US" sz="2400" dirty="0" smtClean="0"/>
          </a:p>
          <a:p>
            <a:pPr marL="1371600" lvl="2" indent="-514350">
              <a:buFontTx/>
              <a:buAutoNum type="romanLcPeriod"/>
            </a:pPr>
            <a:r>
              <a:rPr lang="en-US" altLang="en-US" sz="2400" dirty="0" err="1" smtClean="0"/>
              <a:t>Ibadat</a:t>
            </a:r>
            <a:endParaRPr lang="en-US" altLang="en-US" sz="2400" dirty="0" smtClean="0"/>
          </a:p>
          <a:p>
            <a:pPr marL="1371600" lvl="2" indent="-514350">
              <a:buFontTx/>
              <a:buAutoNum type="romanLcPeriod"/>
            </a:pPr>
            <a:r>
              <a:rPr lang="en-US" altLang="en-US" sz="2400" dirty="0" err="1" smtClean="0"/>
              <a:t>muamalat</a:t>
            </a:r>
            <a:endParaRPr lang="ar-SA" altLang="en-US" dirty="0" smtClean="0"/>
          </a:p>
        </p:txBody>
      </p:sp>
    </p:spTree>
    <p:extLst>
      <p:ext uri="{BB962C8B-B14F-4D97-AF65-F5344CB8AC3E}">
        <p14:creationId xmlns:p14="http://schemas.microsoft.com/office/powerpoint/2010/main" val="910669630"/>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180</TotalTime>
  <Words>647</Words>
  <Application>Microsoft Office PowerPoint</Application>
  <PresentationFormat>Widescreen</PresentationFormat>
  <Paragraphs>97</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Century Gothic</vt:lpstr>
      <vt:lpstr>Tahoma</vt:lpstr>
      <vt:lpstr>Wingdings</vt:lpstr>
      <vt:lpstr>Wingdings 3</vt:lpstr>
      <vt:lpstr>Wisp</vt:lpstr>
      <vt:lpstr>بسم الله الرحمن الرحيم السلام عليكم ورحمة الله وبركاته</vt:lpstr>
      <vt:lpstr>مَا هُوَ الدِّيْنُ ؟ وَ مَا هُوَ الدِّيْنُ الْاِسْلاَمِيُّ ؟ Apa itu agama? Apa itu agama Islam?</vt:lpstr>
      <vt:lpstr>Pengertian Agama</vt:lpstr>
      <vt:lpstr>Pengertian Agama</vt:lpstr>
      <vt:lpstr>Pengertian Agama</vt:lpstr>
      <vt:lpstr>Pengertian Agama Islam</vt:lpstr>
      <vt:lpstr>Islam Agama Semua Nabi</vt:lpstr>
      <vt:lpstr>Agama Islam</vt:lpstr>
      <vt:lpstr>Aspek Ajaran</vt:lpstr>
      <vt:lpstr>Bagaimana Muhammadiyah Memahami Agama Islam/Bagaimana Agama Islam yang Dipahami oleh Muhammadiyah?</vt:lpstr>
      <vt:lpstr>Muhammadiyah Memahami Agama Islam Melalui Kegiatan Tarjih</vt:lpstr>
      <vt:lpstr>Tarjih:   Kegiatan intelektual untuk memahami agama guna merespon berbagai problem sosial-budaya dari sudut pandang agama Islam</vt:lpstr>
      <vt:lpstr>Manhaj Tarjih, yaitu:  Suatu sistem yang memuat seperangkat wawasan/semangat, sumber, pendekatan, dan prosedur-prosedur tehnis (metode) yang menjadi landasan kegiatan ketarjihan. </vt:lpstr>
      <vt:lpstr>Wawasan/semangat:  1. tajdid, 2. toleran,  3. terbuka, dan  4. tidak berafiliasi mazhab tertentu  </vt:lpstr>
      <vt:lpstr>Tajdid:  1. Dalam bidang akidah dan ibadah, tajdid bermakna pemurnian dalam arti mengembalikan akidah dan ibadah kepada kemurniannya sesuai dengan Sunnah Nabi saw.  2. Dalam bidang muamalat duniawiah, tajdid berarti mendinamisasikan kehidupan masyarakat dengan semangat kreatif sesuai tuntutan zaman.</vt:lpstr>
      <vt:lpstr>Sumber:  1. Al-Quran 2. As-Sunnah al-Maqbulah </vt:lpstr>
      <vt:lpstr>1. Prosedur teknis:  وَمَتىَ اسْتَدْعَتِ الظُّرُوْفُ عِنْدَ مُواَجَهَةِ أُمُوْرٍ وَقَعَتْ وَدَعَتِ اْلحاَجَةُ إِلىَ الْعَمَلِ بِهاَ وَلَيْسَتْ هِيَ مِنْ أُمُوْرِ اْلعِبَادَاتِ اْلمَحْضَةِ وَلمَ ْيَرِدْ فِيْ حُكْمِهاَ نَصٌّ صَرِيْحٌ مِنَ اْلقُرْآنِ أَوِ السُّنَّةِ الصَّحِيْحَةِ فَاْلوُصُوْلُ إِلىَ مَعْرِفَةِ حُكْمِهاَ عَنْ طَرِيْقِ اْلاِجْتِهاَدِ وَاْلاِسْتِنْباَطِ مِنَ النُّصُوْصِ اْلوَارِدَةِ عَلَى أَساَسِ تَساَوِي اْلعِلَلِ كَماَ جَرَى عَلَيْهِ اْلعَمَلُ عِنْدَ عُلَماَءِ السَّلَفِ وَاْلخَلَفِ .</vt:lpstr>
      <vt:lpstr>Dalam praktik Muhammadiyah (Tarjih) metode-metode ijtihad lainnya seperti penggunaan maslahah, istihsan dan lain-lain juga dapat dilakukan. Misalnya dalam fatwa Tarjih tentang penjatuhan talak di rumah secara sepihak oleh suami dinyatakan tidak berlaku. Talak dalam fatwa itu harus dijatuhkan di depan sidang Pengadilan Agama. Landasannya antara lain adalah prinsip maslahat.</vt:lpstr>
      <vt:lpstr>2. Operasionalisasi Sumber dan Metode Pemahamannya   Dalam mengoperasionalisasikan sumber dan metode pemahamannya dilakukan berdasarkan istiqrā’ ma‘nawī.</vt:lpstr>
      <vt:lpstr>Pendekatan”  Dalam Putusan Tarjih tahun 2000 di Jakarta dijelaskan bahwa pendekatan dalam ijtihad Muhammadiyah menggunakan pendekatan:  1. bayani,  2. burhani, dan  3. irfani.</vt:lpstr>
      <vt:lpstr>Di mana Posisi Muhammadiyah dalam Memahami Agama Islam?</vt:lpstr>
      <vt:lpstr>Aliran Teologis: </vt:lpstr>
      <vt:lpstr>Manhaj Muhammadiyah</vt:lpstr>
      <vt:lpstr>Madzhab Fiqh: </vt:lpstr>
      <vt:lpstr>Fiqh Manhaji Muhammadiyah:</vt:lpstr>
      <vt:lpstr>Thariqah Shufiyah:</vt:lpstr>
      <vt:lpstr>Akhlaq: Ihsan</vt:lpstr>
      <vt:lpstr>Terima Kasih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الرحيم السلام عليكم ورحمة الله وبركاته</dc:title>
  <dc:creator>Lenovo E10</dc:creator>
  <cp:lastModifiedBy>Lenovo E10</cp:lastModifiedBy>
  <cp:revision>7</cp:revision>
  <dcterms:created xsi:type="dcterms:W3CDTF">2018-03-22T02:18:25Z</dcterms:created>
  <dcterms:modified xsi:type="dcterms:W3CDTF">2018-03-23T11:17:48Z</dcterms:modified>
</cp:coreProperties>
</file>