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4"/>
  </p:notesMasterIdLst>
  <p:sldIdLst>
    <p:sldId id="257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14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48D33-8BE6-424D-A09C-6D71BE1D71C7}" type="doc">
      <dgm:prSet loTypeId="urn:microsoft.com/office/officeart/2005/8/layout/cycle8" loCatId="" qsTypeId="urn:microsoft.com/office/officeart/2005/8/quickstyle/simple4" qsCatId="simple" csTypeId="urn:microsoft.com/office/officeart/2005/8/colors/colorful4" csCatId="colorful" phldr="1"/>
      <dgm:spPr/>
    </dgm:pt>
    <dgm:pt modelId="{FA6543A6-22B3-684A-BE93-786DED690E9D}">
      <dgm:prSet phldrT="[Text]"/>
      <dgm:spPr/>
      <dgm:t>
        <a:bodyPr/>
        <a:lstStyle/>
        <a:p>
          <a:r>
            <a:rPr lang="en-US" dirty="0" smtClean="0"/>
            <a:t>capacity</a:t>
          </a:r>
          <a:endParaRPr lang="en-US" dirty="0"/>
        </a:p>
      </dgm:t>
    </dgm:pt>
    <dgm:pt modelId="{C574C1B1-4ED5-6247-995B-558AE58CBB3C}" type="parTrans" cxnId="{5B7FDD8F-5B1F-DF42-8654-77E82D1C0649}">
      <dgm:prSet/>
      <dgm:spPr/>
      <dgm:t>
        <a:bodyPr/>
        <a:lstStyle/>
        <a:p>
          <a:endParaRPr lang="en-US"/>
        </a:p>
      </dgm:t>
    </dgm:pt>
    <dgm:pt modelId="{AD26780A-5B67-DF4E-A722-5BD8B317F072}" type="sibTrans" cxnId="{5B7FDD8F-5B1F-DF42-8654-77E82D1C0649}">
      <dgm:prSet/>
      <dgm:spPr/>
      <dgm:t>
        <a:bodyPr/>
        <a:lstStyle/>
        <a:p>
          <a:endParaRPr lang="en-US"/>
        </a:p>
      </dgm:t>
    </dgm:pt>
    <dgm:pt modelId="{B5A799CD-523B-9246-B978-701B3B6F5B62}">
      <dgm:prSet phldrT="[Text]"/>
      <dgm:spPr/>
      <dgm:t>
        <a:bodyPr/>
        <a:lstStyle/>
        <a:p>
          <a:r>
            <a:rPr lang="en-US" dirty="0" smtClean="0"/>
            <a:t>value</a:t>
          </a:r>
          <a:endParaRPr lang="en-US" dirty="0"/>
        </a:p>
      </dgm:t>
    </dgm:pt>
    <dgm:pt modelId="{3F77F8A5-00B9-7F4B-99FF-7FF152EE6809}" type="parTrans" cxnId="{29EF9A72-6B65-914D-8F28-8D9F5AA67817}">
      <dgm:prSet/>
      <dgm:spPr/>
      <dgm:t>
        <a:bodyPr/>
        <a:lstStyle/>
        <a:p>
          <a:endParaRPr lang="en-US"/>
        </a:p>
      </dgm:t>
    </dgm:pt>
    <dgm:pt modelId="{47A4D228-4125-3B42-916A-6226698BADF2}" type="sibTrans" cxnId="{29EF9A72-6B65-914D-8F28-8D9F5AA67817}">
      <dgm:prSet/>
      <dgm:spPr/>
      <dgm:t>
        <a:bodyPr/>
        <a:lstStyle/>
        <a:p>
          <a:endParaRPr lang="en-US"/>
        </a:p>
      </dgm:t>
    </dgm:pt>
    <dgm:pt modelId="{E9C576B6-0026-164C-BC15-B4BC3900483B}">
      <dgm:prSet phldrT="[Text]"/>
      <dgm:spPr/>
      <dgm:t>
        <a:bodyPr/>
        <a:lstStyle/>
        <a:p>
          <a:r>
            <a:rPr lang="en-US" dirty="0" smtClean="0"/>
            <a:t>support</a:t>
          </a:r>
          <a:endParaRPr lang="en-US" dirty="0"/>
        </a:p>
      </dgm:t>
    </dgm:pt>
    <dgm:pt modelId="{E2D4D187-6F0F-2D46-A37A-D2DA7C20F1D0}" type="parTrans" cxnId="{653D0C84-F142-024F-8645-DE64DF009A13}">
      <dgm:prSet/>
      <dgm:spPr/>
      <dgm:t>
        <a:bodyPr/>
        <a:lstStyle/>
        <a:p>
          <a:endParaRPr lang="en-US"/>
        </a:p>
      </dgm:t>
    </dgm:pt>
    <dgm:pt modelId="{024AE71B-5CFD-A24F-B567-7F293FC4C397}" type="sibTrans" cxnId="{653D0C84-F142-024F-8645-DE64DF009A13}">
      <dgm:prSet/>
      <dgm:spPr/>
      <dgm:t>
        <a:bodyPr/>
        <a:lstStyle/>
        <a:p>
          <a:endParaRPr lang="en-US"/>
        </a:p>
      </dgm:t>
    </dgm:pt>
    <dgm:pt modelId="{4DCD6825-3D8C-104C-8A41-C5980352F23F}" type="pres">
      <dgm:prSet presAssocID="{37C48D33-8BE6-424D-A09C-6D71BE1D71C7}" presName="compositeShape" presStyleCnt="0">
        <dgm:presLayoutVars>
          <dgm:chMax val="7"/>
          <dgm:dir/>
          <dgm:resizeHandles val="exact"/>
        </dgm:presLayoutVars>
      </dgm:prSet>
      <dgm:spPr/>
    </dgm:pt>
    <dgm:pt modelId="{5C70D2C5-1DAF-6942-A526-E95C4D895F80}" type="pres">
      <dgm:prSet presAssocID="{37C48D33-8BE6-424D-A09C-6D71BE1D71C7}" presName="wedge1" presStyleLbl="node1" presStyleIdx="0" presStyleCnt="3"/>
      <dgm:spPr/>
      <dgm:t>
        <a:bodyPr/>
        <a:lstStyle/>
        <a:p>
          <a:endParaRPr lang="en-US"/>
        </a:p>
      </dgm:t>
    </dgm:pt>
    <dgm:pt modelId="{65EE1E0A-9071-C643-8E40-C7DEBB14999D}" type="pres">
      <dgm:prSet presAssocID="{37C48D33-8BE6-424D-A09C-6D71BE1D71C7}" presName="dummy1a" presStyleCnt="0"/>
      <dgm:spPr/>
    </dgm:pt>
    <dgm:pt modelId="{FCA232B0-E0B9-384E-9CD2-7D747899550D}" type="pres">
      <dgm:prSet presAssocID="{37C48D33-8BE6-424D-A09C-6D71BE1D71C7}" presName="dummy1b" presStyleCnt="0"/>
      <dgm:spPr/>
    </dgm:pt>
    <dgm:pt modelId="{A4B2EE1E-4B64-CD45-8145-EF9EBF248927}" type="pres">
      <dgm:prSet presAssocID="{37C48D33-8BE6-424D-A09C-6D71BE1D71C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CDFA21-60B9-F449-9D5D-6570EA4A48B4}" type="pres">
      <dgm:prSet presAssocID="{37C48D33-8BE6-424D-A09C-6D71BE1D71C7}" presName="wedge2" presStyleLbl="node1" presStyleIdx="1" presStyleCnt="3"/>
      <dgm:spPr/>
      <dgm:t>
        <a:bodyPr/>
        <a:lstStyle/>
        <a:p>
          <a:endParaRPr lang="en-US"/>
        </a:p>
      </dgm:t>
    </dgm:pt>
    <dgm:pt modelId="{65756879-0DC4-A94F-8876-422DABAB8C12}" type="pres">
      <dgm:prSet presAssocID="{37C48D33-8BE6-424D-A09C-6D71BE1D71C7}" presName="dummy2a" presStyleCnt="0"/>
      <dgm:spPr/>
    </dgm:pt>
    <dgm:pt modelId="{2B35D5B0-D215-904E-B345-38191487D770}" type="pres">
      <dgm:prSet presAssocID="{37C48D33-8BE6-424D-A09C-6D71BE1D71C7}" presName="dummy2b" presStyleCnt="0"/>
      <dgm:spPr/>
    </dgm:pt>
    <dgm:pt modelId="{B99CC9B7-8E5C-1343-AAD9-F65D7CDC2861}" type="pres">
      <dgm:prSet presAssocID="{37C48D33-8BE6-424D-A09C-6D71BE1D71C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3E47F-C05B-654F-AFD2-6F59E7DB7B72}" type="pres">
      <dgm:prSet presAssocID="{37C48D33-8BE6-424D-A09C-6D71BE1D71C7}" presName="wedge3" presStyleLbl="node1" presStyleIdx="2" presStyleCnt="3"/>
      <dgm:spPr/>
      <dgm:t>
        <a:bodyPr/>
        <a:lstStyle/>
        <a:p>
          <a:endParaRPr lang="en-US"/>
        </a:p>
      </dgm:t>
    </dgm:pt>
    <dgm:pt modelId="{8B91F2F6-2EBA-B14C-BA06-C466D9C4C483}" type="pres">
      <dgm:prSet presAssocID="{37C48D33-8BE6-424D-A09C-6D71BE1D71C7}" presName="dummy3a" presStyleCnt="0"/>
      <dgm:spPr/>
    </dgm:pt>
    <dgm:pt modelId="{8E4C9DEB-0389-AA4C-B29F-622F6C25185D}" type="pres">
      <dgm:prSet presAssocID="{37C48D33-8BE6-424D-A09C-6D71BE1D71C7}" presName="dummy3b" presStyleCnt="0"/>
      <dgm:spPr/>
    </dgm:pt>
    <dgm:pt modelId="{68970F6E-C10F-5A41-9083-ABBCFF110AC1}" type="pres">
      <dgm:prSet presAssocID="{37C48D33-8BE6-424D-A09C-6D71BE1D71C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28FFE-BEBF-D240-8260-8D97E306A6B2}" type="pres">
      <dgm:prSet presAssocID="{AD26780A-5B67-DF4E-A722-5BD8B317F072}" presName="arrowWedge1" presStyleLbl="fgSibTrans2D1" presStyleIdx="0" presStyleCnt="3"/>
      <dgm:spPr/>
    </dgm:pt>
    <dgm:pt modelId="{CADF7FD0-7BB9-184B-A6D0-5ED35299F79A}" type="pres">
      <dgm:prSet presAssocID="{47A4D228-4125-3B42-916A-6226698BADF2}" presName="arrowWedge2" presStyleLbl="fgSibTrans2D1" presStyleIdx="1" presStyleCnt="3"/>
      <dgm:spPr/>
    </dgm:pt>
    <dgm:pt modelId="{1C7D2D6F-155C-3A4E-A80C-1B711F992A92}" type="pres">
      <dgm:prSet presAssocID="{024AE71B-5CFD-A24F-B567-7F293FC4C397}" presName="arrowWedge3" presStyleLbl="fgSibTrans2D1" presStyleIdx="2" presStyleCnt="3"/>
      <dgm:spPr/>
    </dgm:pt>
  </dgm:ptLst>
  <dgm:cxnLst>
    <dgm:cxn modelId="{29EF9A72-6B65-914D-8F28-8D9F5AA67817}" srcId="{37C48D33-8BE6-424D-A09C-6D71BE1D71C7}" destId="{B5A799CD-523B-9246-B978-701B3B6F5B62}" srcOrd="1" destOrd="0" parTransId="{3F77F8A5-00B9-7F4B-99FF-7FF152EE6809}" sibTransId="{47A4D228-4125-3B42-916A-6226698BADF2}"/>
    <dgm:cxn modelId="{2C42AB04-4B21-2148-978C-CE74C183B3CD}" type="presOf" srcId="{B5A799CD-523B-9246-B978-701B3B6F5B62}" destId="{0BCDFA21-60B9-F449-9D5D-6570EA4A48B4}" srcOrd="0" destOrd="0" presId="urn:microsoft.com/office/officeart/2005/8/layout/cycle8"/>
    <dgm:cxn modelId="{22F044BD-0FE6-5840-9BA6-AB2ABAEA26B3}" type="presOf" srcId="{E9C576B6-0026-164C-BC15-B4BC3900483B}" destId="{68970F6E-C10F-5A41-9083-ABBCFF110AC1}" srcOrd="1" destOrd="0" presId="urn:microsoft.com/office/officeart/2005/8/layout/cycle8"/>
    <dgm:cxn modelId="{30BE9C7A-6986-2C44-95A6-D52ADD873494}" type="presOf" srcId="{37C48D33-8BE6-424D-A09C-6D71BE1D71C7}" destId="{4DCD6825-3D8C-104C-8A41-C5980352F23F}" srcOrd="0" destOrd="0" presId="urn:microsoft.com/office/officeart/2005/8/layout/cycle8"/>
    <dgm:cxn modelId="{FD7FD848-4181-E54A-9E85-26F809E8533C}" type="presOf" srcId="{E9C576B6-0026-164C-BC15-B4BC3900483B}" destId="{AF93E47F-C05B-654F-AFD2-6F59E7DB7B72}" srcOrd="0" destOrd="0" presId="urn:microsoft.com/office/officeart/2005/8/layout/cycle8"/>
    <dgm:cxn modelId="{653D0C84-F142-024F-8645-DE64DF009A13}" srcId="{37C48D33-8BE6-424D-A09C-6D71BE1D71C7}" destId="{E9C576B6-0026-164C-BC15-B4BC3900483B}" srcOrd="2" destOrd="0" parTransId="{E2D4D187-6F0F-2D46-A37A-D2DA7C20F1D0}" sibTransId="{024AE71B-5CFD-A24F-B567-7F293FC4C397}"/>
    <dgm:cxn modelId="{DA9C8572-F106-1847-9C83-54040A0E9310}" type="presOf" srcId="{B5A799CD-523B-9246-B978-701B3B6F5B62}" destId="{B99CC9B7-8E5C-1343-AAD9-F65D7CDC2861}" srcOrd="1" destOrd="0" presId="urn:microsoft.com/office/officeart/2005/8/layout/cycle8"/>
    <dgm:cxn modelId="{F7D725C0-DFB3-404B-A7C7-1FA259197700}" type="presOf" srcId="{FA6543A6-22B3-684A-BE93-786DED690E9D}" destId="{5C70D2C5-1DAF-6942-A526-E95C4D895F80}" srcOrd="0" destOrd="0" presId="urn:microsoft.com/office/officeart/2005/8/layout/cycle8"/>
    <dgm:cxn modelId="{9C80FC49-D720-E84B-9394-11E5065711AB}" type="presOf" srcId="{FA6543A6-22B3-684A-BE93-786DED690E9D}" destId="{A4B2EE1E-4B64-CD45-8145-EF9EBF248927}" srcOrd="1" destOrd="0" presId="urn:microsoft.com/office/officeart/2005/8/layout/cycle8"/>
    <dgm:cxn modelId="{5B7FDD8F-5B1F-DF42-8654-77E82D1C0649}" srcId="{37C48D33-8BE6-424D-A09C-6D71BE1D71C7}" destId="{FA6543A6-22B3-684A-BE93-786DED690E9D}" srcOrd="0" destOrd="0" parTransId="{C574C1B1-4ED5-6247-995B-558AE58CBB3C}" sibTransId="{AD26780A-5B67-DF4E-A722-5BD8B317F072}"/>
    <dgm:cxn modelId="{FD9E0146-CCEC-BA40-A8F5-5858FD417C88}" type="presParOf" srcId="{4DCD6825-3D8C-104C-8A41-C5980352F23F}" destId="{5C70D2C5-1DAF-6942-A526-E95C4D895F80}" srcOrd="0" destOrd="0" presId="urn:microsoft.com/office/officeart/2005/8/layout/cycle8"/>
    <dgm:cxn modelId="{A7948AD7-B919-6C48-9AD3-0EAE98F141D0}" type="presParOf" srcId="{4DCD6825-3D8C-104C-8A41-C5980352F23F}" destId="{65EE1E0A-9071-C643-8E40-C7DEBB14999D}" srcOrd="1" destOrd="0" presId="urn:microsoft.com/office/officeart/2005/8/layout/cycle8"/>
    <dgm:cxn modelId="{CA085216-696C-F540-93DE-5E970CC3ED25}" type="presParOf" srcId="{4DCD6825-3D8C-104C-8A41-C5980352F23F}" destId="{FCA232B0-E0B9-384E-9CD2-7D747899550D}" srcOrd="2" destOrd="0" presId="urn:microsoft.com/office/officeart/2005/8/layout/cycle8"/>
    <dgm:cxn modelId="{F702F8C8-684E-EC40-90E7-D51D7642C7CF}" type="presParOf" srcId="{4DCD6825-3D8C-104C-8A41-C5980352F23F}" destId="{A4B2EE1E-4B64-CD45-8145-EF9EBF248927}" srcOrd="3" destOrd="0" presId="urn:microsoft.com/office/officeart/2005/8/layout/cycle8"/>
    <dgm:cxn modelId="{872AC59A-641C-F645-A910-B4A798EACE7D}" type="presParOf" srcId="{4DCD6825-3D8C-104C-8A41-C5980352F23F}" destId="{0BCDFA21-60B9-F449-9D5D-6570EA4A48B4}" srcOrd="4" destOrd="0" presId="urn:microsoft.com/office/officeart/2005/8/layout/cycle8"/>
    <dgm:cxn modelId="{792B2BE7-F680-A340-85CF-12F911A23E67}" type="presParOf" srcId="{4DCD6825-3D8C-104C-8A41-C5980352F23F}" destId="{65756879-0DC4-A94F-8876-422DABAB8C12}" srcOrd="5" destOrd="0" presId="urn:microsoft.com/office/officeart/2005/8/layout/cycle8"/>
    <dgm:cxn modelId="{B4695099-8CA9-F246-AE74-3838E7E2C3ED}" type="presParOf" srcId="{4DCD6825-3D8C-104C-8A41-C5980352F23F}" destId="{2B35D5B0-D215-904E-B345-38191487D770}" srcOrd="6" destOrd="0" presId="urn:microsoft.com/office/officeart/2005/8/layout/cycle8"/>
    <dgm:cxn modelId="{FE03C6A5-1EDD-454A-8DEA-23B32CC3AC4C}" type="presParOf" srcId="{4DCD6825-3D8C-104C-8A41-C5980352F23F}" destId="{B99CC9B7-8E5C-1343-AAD9-F65D7CDC2861}" srcOrd="7" destOrd="0" presId="urn:microsoft.com/office/officeart/2005/8/layout/cycle8"/>
    <dgm:cxn modelId="{F30DF6A2-C788-844F-A7F6-9B1CD854F9D3}" type="presParOf" srcId="{4DCD6825-3D8C-104C-8A41-C5980352F23F}" destId="{AF93E47F-C05B-654F-AFD2-6F59E7DB7B72}" srcOrd="8" destOrd="0" presId="urn:microsoft.com/office/officeart/2005/8/layout/cycle8"/>
    <dgm:cxn modelId="{4293A3E5-BF25-A041-B328-3E62ED253009}" type="presParOf" srcId="{4DCD6825-3D8C-104C-8A41-C5980352F23F}" destId="{8B91F2F6-2EBA-B14C-BA06-C466D9C4C483}" srcOrd="9" destOrd="0" presId="urn:microsoft.com/office/officeart/2005/8/layout/cycle8"/>
    <dgm:cxn modelId="{7F3439E0-C132-4D49-B073-FEEE85036954}" type="presParOf" srcId="{4DCD6825-3D8C-104C-8A41-C5980352F23F}" destId="{8E4C9DEB-0389-AA4C-B29F-622F6C25185D}" srcOrd="10" destOrd="0" presId="urn:microsoft.com/office/officeart/2005/8/layout/cycle8"/>
    <dgm:cxn modelId="{857C6B1B-9C0E-C84D-903A-BE9B2BACBE51}" type="presParOf" srcId="{4DCD6825-3D8C-104C-8A41-C5980352F23F}" destId="{68970F6E-C10F-5A41-9083-ABBCFF110AC1}" srcOrd="11" destOrd="0" presId="urn:microsoft.com/office/officeart/2005/8/layout/cycle8"/>
    <dgm:cxn modelId="{F3B56912-60FD-D74F-8069-4F12FFD42371}" type="presParOf" srcId="{4DCD6825-3D8C-104C-8A41-C5980352F23F}" destId="{F4A28FFE-BEBF-D240-8260-8D97E306A6B2}" srcOrd="12" destOrd="0" presId="urn:microsoft.com/office/officeart/2005/8/layout/cycle8"/>
    <dgm:cxn modelId="{0C62FFE5-6CD0-3F4D-BFAC-AB1C710FEAA2}" type="presParOf" srcId="{4DCD6825-3D8C-104C-8A41-C5980352F23F}" destId="{CADF7FD0-7BB9-184B-A6D0-5ED35299F79A}" srcOrd="13" destOrd="0" presId="urn:microsoft.com/office/officeart/2005/8/layout/cycle8"/>
    <dgm:cxn modelId="{11E6DCC5-905C-784A-A283-96609F898CE4}" type="presParOf" srcId="{4DCD6825-3D8C-104C-8A41-C5980352F23F}" destId="{1C7D2D6F-155C-3A4E-A80C-1B711F992A9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0D2C5-1DAF-6942-A526-E95C4D895F80}">
      <dsp:nvSpPr>
        <dsp:cNvPr id="0" name=""/>
        <dsp:cNvSpPr/>
      </dsp:nvSpPr>
      <dsp:spPr>
        <a:xfrm>
          <a:off x="2915110" y="237331"/>
          <a:ext cx="3067050" cy="306705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capacity</a:t>
          </a:r>
          <a:endParaRPr lang="en-US" sz="2300" kern="1200" dirty="0"/>
        </a:p>
      </dsp:txBody>
      <dsp:txXfrm>
        <a:off x="4531519" y="887253"/>
        <a:ext cx="1095375" cy="912812"/>
      </dsp:txXfrm>
    </dsp:sp>
    <dsp:sp modelId="{0BCDFA21-60B9-F449-9D5D-6570EA4A48B4}">
      <dsp:nvSpPr>
        <dsp:cNvPr id="0" name=""/>
        <dsp:cNvSpPr/>
      </dsp:nvSpPr>
      <dsp:spPr>
        <a:xfrm>
          <a:off x="2851944" y="346868"/>
          <a:ext cx="3067050" cy="306705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4">
                <a:hueOff val="4458341"/>
                <a:satOff val="-21334"/>
                <a:lumOff val="794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4458341"/>
                <a:satOff val="-21334"/>
                <a:lumOff val="794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value</a:t>
          </a:r>
          <a:endParaRPr lang="en-US" sz="2300" kern="1200" dirty="0"/>
        </a:p>
      </dsp:txBody>
      <dsp:txXfrm>
        <a:off x="3582194" y="2336800"/>
        <a:ext cx="1643062" cy="803275"/>
      </dsp:txXfrm>
    </dsp:sp>
    <dsp:sp modelId="{AF93E47F-C05B-654F-AFD2-6F59E7DB7B72}">
      <dsp:nvSpPr>
        <dsp:cNvPr id="0" name=""/>
        <dsp:cNvSpPr/>
      </dsp:nvSpPr>
      <dsp:spPr>
        <a:xfrm>
          <a:off x="2788777" y="237331"/>
          <a:ext cx="3067050" cy="306705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8916682"/>
                <a:satOff val="-42667"/>
                <a:lumOff val="1588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8916682"/>
                <a:satOff val="-42667"/>
                <a:lumOff val="1588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support</a:t>
          </a:r>
          <a:endParaRPr lang="en-US" sz="2300" kern="1200" dirty="0"/>
        </a:p>
      </dsp:txBody>
      <dsp:txXfrm>
        <a:off x="3144044" y="887253"/>
        <a:ext cx="1095375" cy="912812"/>
      </dsp:txXfrm>
    </dsp:sp>
    <dsp:sp modelId="{F4A28FFE-BEBF-D240-8260-8D97E306A6B2}">
      <dsp:nvSpPr>
        <dsp:cNvPr id="0" name=""/>
        <dsp:cNvSpPr/>
      </dsp:nvSpPr>
      <dsp:spPr>
        <a:xfrm>
          <a:off x="2725498" y="47466"/>
          <a:ext cx="3446780" cy="344678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F7FD0-7BB9-184B-A6D0-5ED35299F79A}">
      <dsp:nvSpPr>
        <dsp:cNvPr id="0" name=""/>
        <dsp:cNvSpPr/>
      </dsp:nvSpPr>
      <dsp:spPr>
        <a:xfrm>
          <a:off x="2662079" y="156809"/>
          <a:ext cx="3446780" cy="344678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4">
                <a:hueOff val="4458341"/>
                <a:satOff val="-21334"/>
                <a:lumOff val="7942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4458341"/>
                <a:satOff val="-21334"/>
                <a:lumOff val="7942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D2D6F-155C-3A4E-A80C-1B711F992A92}">
      <dsp:nvSpPr>
        <dsp:cNvPr id="0" name=""/>
        <dsp:cNvSpPr/>
      </dsp:nvSpPr>
      <dsp:spPr>
        <a:xfrm>
          <a:off x="2598659" y="47466"/>
          <a:ext cx="3446780" cy="344678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8916682"/>
                <a:satOff val="-42667"/>
                <a:lumOff val="1588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8916682"/>
                <a:satOff val="-42667"/>
                <a:lumOff val="1588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24141-8037-364A-BFCB-5130A867D83E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D6520-CEED-4440-A7B0-C75E55C78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0C4D-DF76-BC4F-8EC3-66EA136859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1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0C4D-DF76-BC4F-8EC3-66EA136859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0C4D-DF76-BC4F-8EC3-66EA136859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5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0C4D-DF76-BC4F-8EC3-66EA136859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0C4D-DF76-BC4F-8EC3-66EA136859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9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D0C4D-DF76-BC4F-8EC3-66EA136859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743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1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0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734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0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2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3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4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E1DDFC8-6B30-D748-B225-105B20968C2F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DD2549-1B34-9140-8511-0AC2B65E05E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03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Prinsip-prinsip</a:t>
            </a:r>
            <a:r>
              <a:rPr lang="en-US" dirty="0" smtClean="0"/>
              <a:t> e-government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Erni</a:t>
            </a:r>
            <a:r>
              <a:rPr lang="en-US" dirty="0" smtClean="0"/>
              <a:t> </a:t>
            </a:r>
            <a:r>
              <a:rPr lang="en-US" dirty="0" err="1" smtClean="0"/>
              <a:t>Saharuddin</a:t>
            </a:r>
            <a:r>
              <a:rPr lang="en-US" dirty="0" smtClean="0"/>
              <a:t>, </a:t>
            </a:r>
            <a:r>
              <a:rPr lang="en-US" dirty="0" err="1" smtClean="0"/>
              <a:t>S.Sos</a:t>
            </a:r>
            <a:r>
              <a:rPr lang="en-US" dirty="0" smtClean="0"/>
              <a:t>., 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94469"/>
            <a:ext cx="9602251" cy="930671"/>
          </a:xfrm>
        </p:spPr>
        <p:txBody>
          <a:bodyPr>
            <a:no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Memberikan</a:t>
            </a:r>
            <a:r>
              <a:rPr lang="en-US" sz="4000" dirty="0" smtClean="0"/>
              <a:t> </a:t>
            </a:r>
            <a:r>
              <a:rPr lang="en-US" sz="4000" dirty="0" err="1" smtClean="0"/>
              <a:t>penghargaan</a:t>
            </a:r>
            <a:r>
              <a:rPr lang="en-US" sz="4000" dirty="0" smtClean="0"/>
              <a:t> </a:t>
            </a:r>
            <a:r>
              <a:rPr lang="en-US" sz="4000" dirty="0" err="1" smtClean="0"/>
              <a:t>terhadap</a:t>
            </a:r>
            <a:r>
              <a:rPr lang="en-US" sz="4000" dirty="0" smtClean="0"/>
              <a:t> </a:t>
            </a:r>
            <a:r>
              <a:rPr lang="en-US" sz="4000" dirty="0" err="1" smtClean="0"/>
              <a:t>inovasi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Penghargaan</a:t>
            </a:r>
            <a:r>
              <a:rPr lang="en-US" dirty="0" smtClean="0"/>
              <a:t> MALL PELAYANAN PUBLIK 2018,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wujud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mentaL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 </a:t>
            </a:r>
            <a:r>
              <a:rPr lang="en-US" dirty="0" err="1" smtClean="0"/>
              <a:t>indonesia</a:t>
            </a:r>
            <a:r>
              <a:rPr lang="en-US" dirty="0" smtClean="0"/>
              <a:t> </a:t>
            </a:r>
            <a:r>
              <a:rPr lang="en-US" dirty="0" err="1" smtClean="0"/>
              <a:t>melayani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8 Daerah yang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provinsi</a:t>
            </a:r>
            <a:r>
              <a:rPr lang="en-US" dirty="0" smtClean="0"/>
              <a:t> DKI Jakarta, Kota Surabaya, Kota </a:t>
            </a:r>
            <a:r>
              <a:rPr lang="en-US" dirty="0" err="1" smtClean="0"/>
              <a:t>Batam</a:t>
            </a:r>
            <a:r>
              <a:rPr lang="en-US" dirty="0" smtClean="0"/>
              <a:t>,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Banyuwangi</a:t>
            </a:r>
            <a:r>
              <a:rPr lang="en-US" dirty="0" smtClean="0"/>
              <a:t>, </a:t>
            </a:r>
            <a:r>
              <a:rPr lang="en-US" dirty="0" smtClean="0"/>
              <a:t>Kota Denpasar,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Badung</a:t>
            </a:r>
            <a:r>
              <a:rPr lang="en-US" dirty="0" smtClean="0"/>
              <a:t>, Kota </a:t>
            </a:r>
            <a:r>
              <a:rPr lang="en-US" dirty="0" err="1" smtClean="0"/>
              <a:t>Tomohon</a:t>
            </a:r>
            <a:r>
              <a:rPr lang="en-US" dirty="0" smtClean="0"/>
              <a:t>,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 smtClean="0"/>
              <a:t>Karangasem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nnovative </a:t>
            </a:r>
            <a:r>
              <a:rPr lang="en-US" dirty="0" smtClean="0"/>
              <a:t>Government Award (IGA)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/>
              <a:t>emendagri</a:t>
            </a:r>
            <a:r>
              <a:rPr lang="en-US" dirty="0" smtClean="0"/>
              <a:t>; 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kabupaten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idoarjo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; e-procurement, Si </a:t>
            </a:r>
            <a:r>
              <a:rPr lang="en-US" dirty="0" err="1" smtClean="0"/>
              <a:t>MaNeiS</a:t>
            </a:r>
            <a:r>
              <a:rPr lang="en-US" dirty="0" smtClean="0"/>
              <a:t> (</a:t>
            </a:r>
            <a:r>
              <a:rPr lang="en-US" dirty="0" err="1" smtClean="0"/>
              <a:t>Sidoarjo</a:t>
            </a:r>
            <a:r>
              <a:rPr lang="en-US" dirty="0" smtClean="0"/>
              <a:t> Maternal </a:t>
            </a:r>
            <a:r>
              <a:rPr lang="en-US" dirty="0" err="1" smtClean="0"/>
              <a:t>dan</a:t>
            </a:r>
            <a:r>
              <a:rPr lang="en-US" dirty="0" smtClean="0"/>
              <a:t> Neonatal Emergency SMS Gateway)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Tekankan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Proses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proses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elektronik</a:t>
            </a:r>
            <a:r>
              <a:rPr lang="en-US" dirty="0" smtClean="0"/>
              <a:t>, , </a:t>
            </a:r>
          </a:p>
          <a:p>
            <a:pPr algn="just"/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/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endParaRPr lang="en-US" dirty="0" smtClean="0"/>
          </a:p>
          <a:p>
            <a:pPr algn="just"/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(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kunjungan</a:t>
            </a:r>
            <a:r>
              <a:rPr lang="en-US" dirty="0" smtClean="0"/>
              <a:t> </a:t>
            </a:r>
            <a:r>
              <a:rPr lang="en-US" dirty="0" smtClean="0"/>
              <a:t>personal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kantor-kantor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online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kunjungan</a:t>
            </a:r>
            <a:r>
              <a:rPr lang="en-US" dirty="0" smtClean="0"/>
              <a:t> personal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/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duplikasi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pemborosan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r>
              <a:rPr lang="en-US" dirty="0" smtClean="0"/>
              <a:t>, </a:t>
            </a:r>
            <a:r>
              <a:rPr lang="en-US" dirty="0" err="1" smtClean="0"/>
              <a:t>beralih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terintegrasi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e-government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96271"/>
              </p:ext>
            </p:extLst>
          </p:nvPr>
        </p:nvGraphicFramePr>
        <p:xfrm>
          <a:off x="1210003" y="2070538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94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Indrajit</a:t>
            </a:r>
            <a:r>
              <a:rPr lang="en-US" dirty="0"/>
              <a:t> (2004)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e-Government,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modern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kalangan</a:t>
            </a:r>
            <a:r>
              <a:rPr lang="en-US" dirty="0"/>
              <a:t> lain yang </a:t>
            </a:r>
            <a:r>
              <a:rPr lang="en-US" dirty="0" err="1"/>
              <a:t>berkepentingan</a:t>
            </a:r>
            <a:r>
              <a:rPr lang="en-US" dirty="0"/>
              <a:t>.</a:t>
            </a:r>
          </a:p>
          <a:p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internet.</a:t>
            </a:r>
          </a:p>
          <a:p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/>
              <a:t>E</a:t>
            </a:r>
            <a:r>
              <a:rPr lang="en-US" b="1" dirty="0" smtClean="0"/>
              <a:t>-government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pemerintahan</a:t>
            </a:r>
            <a:r>
              <a:rPr lang="en-US" b="1" dirty="0"/>
              <a:t> digital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yang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pemerintah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dukungan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(</a:t>
            </a:r>
            <a:r>
              <a:rPr lang="en-US" b="1" dirty="0" err="1"/>
              <a:t>Hasibuan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Santoso</a:t>
            </a:r>
            <a:r>
              <a:rPr lang="en-US" b="1" dirty="0"/>
              <a:t>, 2005).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48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825" y="431710"/>
            <a:ext cx="8672446" cy="903103"/>
          </a:xfrm>
        </p:spPr>
        <p:txBody>
          <a:bodyPr>
            <a:normAutofit/>
          </a:bodyPr>
          <a:lstStyle/>
          <a:p>
            <a:r>
              <a:rPr lang="en-US" sz="1600" b="1" i="1" dirty="0" err="1" smtClean="0"/>
              <a:t>Contoh</a:t>
            </a:r>
            <a:r>
              <a:rPr lang="en-US" sz="1600" b="1" i="1" dirty="0" smtClean="0"/>
              <a:t> e-government</a:t>
            </a:r>
            <a:br>
              <a:rPr lang="en-US" sz="1600" b="1" i="1" dirty="0" smtClean="0"/>
            </a:br>
            <a:r>
              <a:rPr lang="en-US" sz="1600" b="1" i="1" dirty="0" smtClean="0"/>
              <a:t>1. E-MUSREMBANG</a:t>
            </a:r>
            <a:br>
              <a:rPr lang="en-US" sz="1600" b="1" i="1" dirty="0" smtClean="0"/>
            </a:br>
            <a:r>
              <a:rPr lang="en-US" sz="1200" b="1" i="1" dirty="0" smtClean="0"/>
              <a:t>http</a:t>
            </a:r>
            <a:r>
              <a:rPr lang="en-US" sz="1200" b="1" i="1" dirty="0"/>
              <a:t>://</a:t>
            </a:r>
            <a:r>
              <a:rPr lang="en-US" sz="1200" b="1" i="1" dirty="0" err="1"/>
              <a:t>musrenbang.bojonegorokab.go.id</a:t>
            </a:r>
            <a:r>
              <a:rPr lang="en-US" sz="1200" b="1" i="1" dirty="0"/>
              <a:t>/musrenbang2017/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03130" y="2075793"/>
            <a:ext cx="6436360" cy="4022725"/>
          </a:xfrm>
        </p:spPr>
      </p:pic>
    </p:spTree>
    <p:extLst>
      <p:ext uri="{BB962C8B-B14F-4D97-AF65-F5344CB8AC3E}">
        <p14:creationId xmlns:p14="http://schemas.microsoft.com/office/powerpoint/2010/main" val="13026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2. PERIZINAN ONLINE </a:t>
            </a:r>
            <a:r>
              <a:rPr lang="en-US" sz="1600" dirty="0"/>
              <a:t>KOTA YOGYAKARTA</a:t>
            </a:r>
            <a:br>
              <a:rPr lang="en-US" sz="1600" dirty="0"/>
            </a:br>
            <a:r>
              <a:rPr lang="en-US" sz="1600" dirty="0"/>
              <a:t>https://</a:t>
            </a:r>
            <a:r>
              <a:rPr lang="en-US" sz="1600" dirty="0" err="1"/>
              <a:t>perizinanonline.jogjakota.go.id</a:t>
            </a:r>
            <a:r>
              <a:rPr lang="en-US" sz="1600" dirty="0"/>
              <a:t>/</a:t>
            </a:r>
            <a:r>
              <a:rPr lang="en-US" sz="1600" dirty="0" err="1"/>
              <a:t>layanan</a:t>
            </a:r>
            <a:r>
              <a:rPr lang="en-US" sz="1600" dirty="0"/>
              <a:t>/landing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665889" y="2286000"/>
            <a:ext cx="6436360" cy="4022725"/>
          </a:xfrm>
        </p:spPr>
      </p:pic>
    </p:spTree>
    <p:extLst>
      <p:ext uri="{BB962C8B-B14F-4D97-AF65-F5344CB8AC3E}">
        <p14:creationId xmlns:p14="http://schemas.microsoft.com/office/powerpoint/2010/main" val="17233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3. LAYANAN </a:t>
            </a:r>
            <a:r>
              <a:rPr lang="en-US" sz="1600" dirty="0"/>
              <a:t>PENGADUAN MASYARAKAT KABUPATEN SRAGEN</a:t>
            </a:r>
            <a:br>
              <a:rPr lang="en-US" sz="1600" dirty="0"/>
            </a:br>
            <a:r>
              <a:rPr lang="en-US" sz="1600" dirty="0"/>
              <a:t>http://</a:t>
            </a:r>
            <a:r>
              <a:rPr lang="en-US" sz="1600" dirty="0" err="1"/>
              <a:t>lapor.sragenkab.go.id</a:t>
            </a:r>
            <a:endParaRPr lang="en-US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t="-710" b="710"/>
          <a:stretch/>
        </p:blipFill>
        <p:spPr>
          <a:xfrm>
            <a:off x="126124" y="1234573"/>
            <a:ext cx="5951798" cy="508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1"/>
          <a:stretch/>
        </p:blipFill>
        <p:spPr>
          <a:xfrm>
            <a:off x="6365263" y="1234572"/>
            <a:ext cx="5669082" cy="522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Prinsip-prinsip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e-government (</a:t>
            </a:r>
            <a:r>
              <a:rPr lang="en-US" dirty="0" err="1" smtClean="0"/>
              <a:t>Indrajit</a:t>
            </a:r>
            <a:r>
              <a:rPr lang="en-US" dirty="0" smtClean="0"/>
              <a:t>, 2002)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 smtClean="0"/>
          </a:p>
          <a:p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kompetitif</a:t>
            </a:r>
            <a:endParaRPr lang="en-US" dirty="0" smtClean="0"/>
          </a:p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inovasi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Tekankan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perbaikan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Badan</a:t>
            </a:r>
            <a:r>
              <a:rPr lang="en-US" b="1" dirty="0" smtClean="0"/>
              <a:t> </a:t>
            </a:r>
            <a:r>
              <a:rPr lang="en-US" b="1" dirty="0" err="1" smtClean="0"/>
              <a:t>P</a:t>
            </a:r>
            <a:r>
              <a:rPr lang="en-US" b="1" dirty="0" err="1" smtClean="0"/>
              <a:t>elayanan</a:t>
            </a:r>
            <a:r>
              <a:rPr lang="en-US" b="1" dirty="0" smtClean="0"/>
              <a:t> </a:t>
            </a:r>
            <a:r>
              <a:rPr lang="en-US" b="1" dirty="0" err="1" smtClean="0"/>
              <a:t>P</a:t>
            </a:r>
            <a:r>
              <a:rPr lang="en-US" b="1" dirty="0" err="1" smtClean="0"/>
              <a:t>erizinan</a:t>
            </a:r>
            <a:r>
              <a:rPr lang="en-US" b="1" dirty="0" smtClean="0"/>
              <a:t> </a:t>
            </a:r>
            <a:r>
              <a:rPr lang="en-US" b="1" dirty="0" err="1" smtClean="0"/>
              <a:t>T</a:t>
            </a:r>
            <a:r>
              <a:rPr lang="en-US" b="1" dirty="0" err="1" smtClean="0"/>
              <a:t>erpadu</a:t>
            </a:r>
            <a:r>
              <a:rPr lang="en-US" b="1" dirty="0" smtClean="0"/>
              <a:t> </a:t>
            </a:r>
            <a:r>
              <a:rPr lang="en-US" b="1" dirty="0"/>
              <a:t>K</a:t>
            </a:r>
            <a:r>
              <a:rPr lang="en-US" b="1" dirty="0" smtClean="0"/>
              <a:t>ota </a:t>
            </a:r>
            <a:r>
              <a:rPr lang="en-US" b="1" dirty="0"/>
              <a:t>M</a:t>
            </a:r>
            <a:r>
              <a:rPr lang="en-US" b="1" dirty="0" smtClean="0"/>
              <a:t>alang </a:t>
            </a:r>
            <a:r>
              <a:rPr lang="en-US" dirty="0" err="1" smtClean="0"/>
              <a:t>melalui</a:t>
            </a:r>
            <a:r>
              <a:rPr lang="en-US" dirty="0" smtClean="0"/>
              <a:t> TIK yang </a:t>
            </a:r>
            <a:r>
              <a:rPr lang="en-US" dirty="0" err="1" smtClean="0"/>
              <a:t>berupa</a:t>
            </a:r>
            <a:r>
              <a:rPr lang="en-US" dirty="0" smtClean="0"/>
              <a:t> website </a:t>
            </a:r>
            <a:r>
              <a:rPr lang="en-US" dirty="0" err="1" smtClean="0"/>
              <a:t>perizinan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online yang </a:t>
            </a:r>
            <a:r>
              <a:rPr lang="en-US" dirty="0" err="1" smtClean="0"/>
              <a:t>dihadirkan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prima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masyarkat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pelaku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pengurusan</a:t>
            </a:r>
            <a:r>
              <a:rPr lang="en-US" dirty="0" smtClean="0"/>
              <a:t> </a:t>
            </a:r>
            <a:r>
              <a:rPr lang="en-US" dirty="0" err="1" smtClean="0"/>
              <a:t>izin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website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registrasi</a:t>
            </a:r>
            <a:r>
              <a:rPr lang="en-US" dirty="0" smtClean="0"/>
              <a:t> online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di website. </a:t>
            </a:r>
          </a:p>
          <a:p>
            <a:r>
              <a:rPr lang="en-US" b="1" dirty="0" err="1" smtClean="0"/>
              <a:t>Dinas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enanaman</a:t>
            </a:r>
            <a:r>
              <a:rPr lang="en-US" b="1" dirty="0" smtClean="0"/>
              <a:t> </a:t>
            </a:r>
            <a:r>
              <a:rPr lang="en-US" b="1" dirty="0" smtClean="0"/>
              <a:t>M</a:t>
            </a:r>
            <a:r>
              <a:rPr lang="en-US" b="1" dirty="0" smtClean="0"/>
              <a:t>odal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elayanan</a:t>
            </a:r>
            <a:r>
              <a:rPr lang="en-US" b="1" dirty="0" smtClean="0"/>
              <a:t> </a:t>
            </a:r>
            <a:r>
              <a:rPr lang="en-US" b="1" dirty="0" err="1"/>
              <a:t>T</a:t>
            </a:r>
            <a:r>
              <a:rPr lang="en-US" b="1" dirty="0" err="1" smtClean="0"/>
              <a:t>erpadu</a:t>
            </a:r>
            <a:r>
              <a:rPr lang="en-US" b="1" dirty="0" smtClean="0"/>
              <a:t> </a:t>
            </a:r>
            <a:r>
              <a:rPr lang="en-US" b="1" dirty="0" err="1"/>
              <a:t>S</a:t>
            </a:r>
            <a:r>
              <a:rPr lang="en-US" b="1" dirty="0" err="1" smtClean="0"/>
              <a:t>atu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intu</a:t>
            </a:r>
            <a:r>
              <a:rPr lang="en-US" b="1" dirty="0" smtClean="0"/>
              <a:t>  </a:t>
            </a:r>
            <a:r>
              <a:rPr lang="en-US" b="1" dirty="0" err="1"/>
              <a:t>K</a:t>
            </a:r>
            <a:r>
              <a:rPr lang="en-US" b="1" dirty="0" err="1" smtClean="0"/>
              <a:t>abupaten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emalang</a:t>
            </a:r>
            <a:r>
              <a:rPr lang="en-US" b="1" dirty="0" smtClean="0"/>
              <a:t> 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e-</a:t>
            </a:r>
            <a:r>
              <a:rPr lang="en-US" dirty="0" err="1" smtClean="0"/>
              <a:t>gov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perizinan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perizinan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diakses</a:t>
            </a:r>
            <a:r>
              <a:rPr lang="en-US" dirty="0" smtClean="0"/>
              <a:t> </a:t>
            </a: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smtClean="0"/>
              <a:t>pun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mengaksesnya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keterbukaan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seluas-luasnya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yang </a:t>
            </a:r>
            <a:r>
              <a:rPr lang="en-US" dirty="0" err="1" smtClean="0"/>
              <a:t>kompetitif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Kompetisi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=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endParaRPr lang="en-US" dirty="0" smtClean="0"/>
          </a:p>
          <a:p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= </a:t>
            </a:r>
            <a:r>
              <a:rPr lang="en-US" dirty="0" err="1" smtClean="0"/>
              <a:t>penyedia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cellphone, </a:t>
            </a:r>
          </a:p>
          <a:p>
            <a:r>
              <a:rPr lang="en-US" dirty="0" smtClean="0"/>
              <a:t>Perusahaan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perbankan</a:t>
            </a:r>
            <a:r>
              <a:rPr lang="en-US" dirty="0" smtClean="0"/>
              <a:t>, </a:t>
            </a:r>
            <a:r>
              <a:rPr lang="en-US" dirty="0" err="1" smtClean="0"/>
              <a:t>berkompetisi</a:t>
            </a:r>
            <a:r>
              <a:rPr lang="en-US" dirty="0" smtClean="0"/>
              <a:t> / </a:t>
            </a:r>
            <a:r>
              <a:rPr lang="en-US" dirty="0" err="1" smtClean="0"/>
              <a:t>bersaing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minat</a:t>
            </a:r>
            <a:r>
              <a:rPr lang="en-US" dirty="0" smtClean="0"/>
              <a:t> </a:t>
            </a:r>
            <a:r>
              <a:rPr lang="en-US" dirty="0" err="1" smtClean="0"/>
              <a:t>nasabah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09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Hal-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</a:p>
          <a:p>
            <a:pPr marL="457200" indent="-457200">
              <a:buAutoNum type="arabicPeriod"/>
            </a:pP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harga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yang </a:t>
            </a:r>
            <a:r>
              <a:rPr lang="en-US" dirty="0" smtClean="0"/>
              <a:t>fundamental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lain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perbaikan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monopoli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bersaing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yang </a:t>
            </a:r>
            <a:r>
              <a:rPr lang="en-US" dirty="0" err="1"/>
              <a:t>disukainya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mmepunyai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.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menghemat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. </a:t>
            </a:r>
          </a:p>
          <a:p>
            <a:pPr marL="457200" indent="-457200">
              <a:buAutoNum type="arabicPeriod"/>
            </a:pPr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/>
              <a:t>Menigkatkan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PENGUASAAN INFORMASI MENJADI PENTING UNTUK MEMBANTU DALAM MENJALANKAN KOMPETISI. MEMBANGUN SISTEM INFORMASI YANG MEMUDAHKAN MASYARAKAT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1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90</TotalTime>
  <Words>564</Words>
  <Application>Microsoft Macintosh PowerPoint</Application>
  <PresentationFormat>Widescreen</PresentationFormat>
  <Paragraphs>51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Tw Cen MT Condensed</vt:lpstr>
      <vt:lpstr>Wingdings 3</vt:lpstr>
      <vt:lpstr>Integral</vt:lpstr>
      <vt:lpstr>Prinsip-prinsip e-government</vt:lpstr>
      <vt:lpstr>E-GOVERNMENT</vt:lpstr>
      <vt:lpstr>Contoh e-government 1. E-MUSREMBANG http://musrenbang.bojonegorokab.go.id/musrenbang2017/</vt:lpstr>
      <vt:lpstr>2. PERIZINAN ONLINE KOTA YOGYAKARTA https://perizinanonline.jogjakota.go.id/layanan/landing/ </vt:lpstr>
      <vt:lpstr>3. LAYANAN PENGADUAN MASYARAKAT KABUPATEN SRAGEN http://lapor.sragenkab.go.id</vt:lpstr>
      <vt:lpstr>Prinsip-prinsip dasar e-government (Indrajit, 2002)</vt:lpstr>
      <vt:lpstr>1. Fokus pada perbaikan pelayanan pemerintah</vt:lpstr>
      <vt:lpstr>2. Membangun lingkungan yang kompetitif</vt:lpstr>
      <vt:lpstr>lanjutan</vt:lpstr>
      <vt:lpstr>3. Memberikan penghargaan terhadap inovasi</vt:lpstr>
      <vt:lpstr>4. Tekankan pada pencapaian efisiensi</vt:lpstr>
      <vt:lpstr>Elemen sukses pengembangan e-government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2021-03-08T04:36:10Z</dcterms:created>
  <dcterms:modified xsi:type="dcterms:W3CDTF">2021-03-08T06:06:30Z</dcterms:modified>
</cp:coreProperties>
</file>