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  <p:sldMasterId id="2147483685" r:id="rId3"/>
  </p:sldMasterIdLst>
  <p:notesMasterIdLst>
    <p:notesMasterId r:id="rId35"/>
  </p:notesMasterIdLst>
  <p:sldIdLst>
    <p:sldId id="256" r:id="rId4"/>
    <p:sldId id="29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75" r:id="rId25"/>
    <p:sldId id="276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7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id-ID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2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1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33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4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21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4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3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6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0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97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5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8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93173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29139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63966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49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49381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55715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56977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8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5971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8535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608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85414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3200" cy="4525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26400" cy="4525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5887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9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400"/>
            </a:lvl1pPr>
          </a:lstStyle>
          <a:p>
            <a:fld id="{63A1C593-65D0-4073-BCC9-577B9352EA9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anose="020B0604020202020204" pitchFamily="34" charset="0"/>
              <a:buNone/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400" smtClean="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0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4866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5" name="Picture 6" descr="logo aisyiyah yogyakarta_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85751"/>
            <a:ext cx="132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stikesais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1" y="357189"/>
            <a:ext cx="2679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1" y="6334126"/>
            <a:ext cx="5619751" cy="523875"/>
          </a:xfrm>
          <a:prstGeom prst="rect">
            <a:avLst/>
          </a:prstGeom>
          <a:solidFill>
            <a:srgbClr val="416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id-ID" sz="2800" b="1">
              <a:solidFill>
                <a:srgbClr val="B6B6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5619752" y="6334126"/>
            <a:ext cx="6572249" cy="523875"/>
          </a:xfrm>
          <a:prstGeom prst="rect">
            <a:avLst/>
          </a:prstGeom>
          <a:solidFill>
            <a:srgbClr val="1919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d-ID" sz="2800" b="1">
                <a:solidFill>
                  <a:srgbClr val="B6B6F0"/>
                </a:solidFill>
                <a:latin typeface="Times New Roman" pitchFamily="18" charset="0"/>
                <a:cs typeface="Times New Roman" pitchFamily="18" charset="0"/>
              </a:rPr>
              <a:t>PROFESIONAL – QUR’ANI</a:t>
            </a:r>
          </a:p>
        </p:txBody>
      </p:sp>
    </p:spTree>
    <p:extLst>
      <p:ext uri="{BB962C8B-B14F-4D97-AF65-F5344CB8AC3E}">
        <p14:creationId xmlns:p14="http://schemas.microsoft.com/office/powerpoint/2010/main" val="23676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2192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2"/>
          <p:cNvSpPr txBox="1">
            <a:spLocks noGrp="1"/>
          </p:cNvSpPr>
          <p:nvPr>
            <p:ph type="title"/>
          </p:nvPr>
        </p:nvSpPr>
        <p:spPr bwMode="auto">
          <a:xfrm>
            <a:off x="1420285" y="2971800"/>
            <a:ext cx="934931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010400" y="5957888"/>
            <a:ext cx="5181600" cy="90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F3672"/>
          </a:solidFill>
          <a:ln>
            <a:noFill/>
            <a:prstDash val="solid"/>
          </a:ln>
        </p:spPr>
        <p:txBody>
          <a:bodyPr wrap="none" lIns="0" tIns="0" rIns="0" bIns="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algn="ctr" eaLnBrk="1" fontAlgn="auto" hangingPunct="1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>
                <a:solidFill>
                  <a:srgbClr val="FFFFFF"/>
                </a:solidFill>
                <a:latin typeface="Apple Chancery" pitchFamily="66"/>
                <a:ea typeface="Arial Unicode MS" pitchFamily="2"/>
                <a:cs typeface="Tahoma" pitchFamily="2"/>
              </a:rPr>
              <a:t>zoelist_2203@yahoo.co.id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5957888"/>
            <a:ext cx="7010400" cy="90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A793B"/>
          </a:solidFill>
          <a:ln>
            <a:noFill/>
            <a:prstDash val="solid"/>
          </a:ln>
        </p:spPr>
        <p:txBody>
          <a:bodyPr wrap="none" lIns="0" tIns="0" rIns="0" bIns="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30" name="Text Placeholder 5"/>
          <p:cNvSpPr txBox="1"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36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lang="en-US" sz="2800" b="1" kern="1200">
          <a:solidFill>
            <a:srgbClr val="000000"/>
          </a:solidFill>
          <a:latin typeface="Verdana" pitchFamily="34"/>
          <a:ea typeface="Arial Unicode MS" pitchFamily="2"/>
          <a:cs typeface="Tahoma" pitchFamily="2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ts val="225"/>
        </a:spcBef>
        <a:spcAft>
          <a:spcPct val="0"/>
        </a:spcAft>
        <a:buChar char="•"/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lang="en-US" sz="900" kern="1200">
          <a:solidFill>
            <a:srgbClr val="000000"/>
          </a:solidFill>
          <a:latin typeface="Verdana" pitchFamily="34"/>
          <a:ea typeface="Arial Unicode MS" pitchFamily="2"/>
          <a:cs typeface="Tahoma" pitchFamily="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Ontogenesis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rial Narrow" panose="020B0606020202030204" pitchFamily="34" charset="0"/>
              </a:rPr>
              <a:t>Lailatuz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Zaidah</a:t>
            </a:r>
            <a:r>
              <a:rPr lang="en-US" dirty="0">
                <a:latin typeface="Arial Narrow" panose="020B0606020202030204" pitchFamily="34" charset="0"/>
              </a:rPr>
              <a:t>, SST.Ft.,</a:t>
            </a:r>
            <a:r>
              <a:rPr lang="en-US" dirty="0" err="1">
                <a:latin typeface="Arial Narrow" panose="020B0606020202030204" pitchFamily="34" charset="0"/>
              </a:rPr>
              <a:t>M.Or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err="1">
                <a:latin typeface="Arial Narrow" panose="020B0606020202030204" pitchFamily="34" charset="0"/>
              </a:rPr>
              <a:t>Dosen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Fisioterapi</a:t>
            </a:r>
            <a:r>
              <a:rPr lang="en-US" dirty="0">
                <a:latin typeface="Arial Narrow" panose="020B0606020202030204" pitchFamily="34" charset="0"/>
              </a:rPr>
              <a:t> S1</a:t>
            </a:r>
          </a:p>
          <a:p>
            <a:r>
              <a:rPr lang="en-US" dirty="0" err="1">
                <a:latin typeface="Arial Narrow" panose="020B0606020202030204" pitchFamily="34" charset="0"/>
              </a:rPr>
              <a:t>Fakultas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Ilmu</a:t>
            </a:r>
            <a:r>
              <a:rPr lang="en-US" dirty="0">
                <a:latin typeface="Arial Narrow" panose="020B0606020202030204" pitchFamily="34" charset="0"/>
              </a:rPr>
              <a:t> Kesehatan</a:t>
            </a:r>
          </a:p>
          <a:p>
            <a:r>
              <a:rPr lang="en-US" dirty="0">
                <a:latin typeface="Arial Narrow" panose="020B0606020202030204" pitchFamily="34" charset="0"/>
              </a:rPr>
              <a:t>UNISA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Periode Fetal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5" y="1691005"/>
            <a:ext cx="10719435" cy="481076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Berlangsung dari 2 – 7 bulan setelah pembuahan Tiga bulan setelah pembuahan: panjang 3 inci, berat 1 ons, janin mulai aktif menggerakkan bagian-bagian tubuhnya, sudah dapat diidentifikasi jenis kelaminnya.</a:t>
            </a:r>
          </a:p>
          <a:p>
            <a:r>
              <a:rPr lang="en-US"/>
              <a:t>Akhir bulan ke 4: panjang 5,5 inci, berat 4 ons, percepatan pertumbuhan ada pada bagian bawah.</a:t>
            </a:r>
          </a:p>
          <a:p>
            <a:r>
              <a:rPr lang="en-US"/>
              <a:t>Akhir bulan ke 5: panjang 10 -12 inci, berat 0,5 – 1 pon. Struktur kulit terbentuk, janin semakin aktif.</a:t>
            </a:r>
          </a:p>
          <a:p>
            <a:r>
              <a:rPr lang="en-US"/>
              <a:t>Akhir bulan ke 6: panjang 14 inci, berat naik 0,5 – 1 pon lagi. Mata dan kelopak mata terbentuk, reflek menggenggam, pernafasan belum beraturan.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lanjutan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Akhir bulan ke 7: panjang 14 – 17 inci berat 2,5 – 3 pon.</a:t>
            </a:r>
          </a:p>
          <a:p>
            <a:r>
              <a:rPr lang="en-US"/>
              <a:t>Bulan ke 8 dan ke 9: bayi Amerika berat 7 – 7,5 pon dan panjang 20 inci. Jaringan lemak berkembang dan berbagai sistem organ berfungsi, misalnya jantung, ginjal.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698" t="8493" r="18567" b="9033"/>
          <a:stretch>
            <a:fillRect/>
          </a:stretch>
        </p:blipFill>
        <p:spPr>
          <a:xfrm>
            <a:off x="1058545" y="0"/>
            <a:ext cx="942467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331" t="10842" r="20766" b="5136"/>
          <a:stretch>
            <a:fillRect/>
          </a:stretch>
        </p:blipFill>
        <p:spPr>
          <a:xfrm>
            <a:off x="1991360" y="0"/>
            <a:ext cx="85496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2188-BA0B-472A-A1F7-BF39766A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Lahir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7740-CD8A-4394-BB80-1FE71558C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neonatus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masa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neonatus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28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. Pada masa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pematangan</a:t>
            </a:r>
            <a:r>
              <a:rPr lang="en-US" dirty="0"/>
              <a:t> organ </a:t>
            </a:r>
            <a:r>
              <a:rPr lang="en-US" dirty="0" err="1"/>
              <a:t>hampir</a:t>
            </a:r>
            <a:r>
              <a:rPr lang="en-US" dirty="0"/>
              <a:t> di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(Cunningham, 2012).</a:t>
            </a:r>
          </a:p>
        </p:txBody>
      </p:sp>
    </p:spTree>
    <p:extLst>
      <p:ext uri="{BB962C8B-B14F-4D97-AF65-F5344CB8AC3E}">
        <p14:creationId xmlns:p14="http://schemas.microsoft.com/office/powerpoint/2010/main" val="301329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9A1D-7267-49B0-8724-F3CA42A9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C00A6-E9AB-43CD-9FBC-812A2F530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normal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yang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37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42 </a:t>
            </a:r>
            <a:r>
              <a:rPr lang="en-US" dirty="0" err="1"/>
              <a:t>minggu</a:t>
            </a:r>
            <a:r>
              <a:rPr lang="en-US" dirty="0"/>
              <a:t> dan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2500 gram </a:t>
            </a:r>
            <a:r>
              <a:rPr lang="en-US" dirty="0" err="1"/>
              <a:t>sampai</a:t>
            </a:r>
            <a:r>
              <a:rPr lang="en-US" dirty="0"/>
              <a:t> 4000 gram (</a:t>
            </a:r>
            <a:r>
              <a:rPr lang="en-US" dirty="0" err="1"/>
              <a:t>Saifudin</a:t>
            </a:r>
            <a:r>
              <a:rPr lang="en-US" dirty="0"/>
              <a:t>, 2009). </a:t>
            </a:r>
          </a:p>
          <a:p>
            <a:r>
              <a:rPr lang="en-US" dirty="0" err="1"/>
              <a:t>Menurut</a:t>
            </a:r>
            <a:r>
              <a:rPr lang="en-US" dirty="0"/>
              <a:t> Rohan (2013)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normal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marL="514350" indent="-514350">
              <a:buAutoNum type="arabicParenR"/>
            </a:pP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aterm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37 – 42 </a:t>
            </a:r>
            <a:r>
              <a:rPr lang="en-US" dirty="0" err="1"/>
              <a:t>minggu</a:t>
            </a:r>
            <a:r>
              <a:rPr lang="en-US" dirty="0"/>
              <a:t>, </a:t>
            </a:r>
            <a:r>
              <a:rPr lang="en-US" dirty="0" err="1"/>
              <a:t>berat</a:t>
            </a:r>
            <a:r>
              <a:rPr lang="en-US" dirty="0"/>
              <a:t> badan 2500 – 4000 gram,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48 – 52 cm. </a:t>
            </a:r>
          </a:p>
          <a:p>
            <a:pPr marL="514350" indent="-514350">
              <a:buAutoNum type="arabicParenR"/>
            </a:pPr>
            <a:r>
              <a:rPr lang="en-US" dirty="0" err="1"/>
              <a:t>lingkar</a:t>
            </a:r>
            <a:r>
              <a:rPr lang="en-US" dirty="0"/>
              <a:t> dada 30 – 38 cm, </a:t>
            </a:r>
          </a:p>
          <a:p>
            <a:pPr marL="514350" indent="-514350">
              <a:buAutoNum type="arabicParenR"/>
            </a:pPr>
            <a:r>
              <a:rPr lang="en-US" dirty="0" err="1"/>
              <a:t>lingkar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33 – 35 cm, </a:t>
            </a:r>
          </a:p>
          <a:p>
            <a:pPr marL="514350" indent="-514350">
              <a:buAutoNum type="arabicParenR"/>
            </a:pPr>
            <a:r>
              <a:rPr lang="en-US" dirty="0" err="1"/>
              <a:t>lingkar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11 – 12 cm, </a:t>
            </a:r>
          </a:p>
          <a:p>
            <a:pPr marL="514350" indent="-514350">
              <a:buAutoNum type="arabicParenR"/>
            </a:pP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denyut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120 – 160 kali/</a:t>
            </a:r>
            <a:r>
              <a:rPr lang="en-US" dirty="0" err="1"/>
              <a:t>menit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kemerah-merahan</a:t>
            </a:r>
            <a:r>
              <a:rPr lang="en-US" dirty="0"/>
              <a:t> dan </a:t>
            </a:r>
            <a:r>
              <a:rPr lang="en-US" dirty="0" err="1"/>
              <a:t>licin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subkutan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, </a:t>
            </a:r>
          </a:p>
          <a:p>
            <a:pPr marL="514350" indent="-514350">
              <a:buAutoNum type="arabicParenR"/>
            </a:pPr>
            <a:r>
              <a:rPr lang="en-US" dirty="0" err="1"/>
              <a:t>rambut</a:t>
            </a:r>
            <a:r>
              <a:rPr lang="en-US" dirty="0"/>
              <a:t> lanugo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dan </a:t>
            </a:r>
            <a:r>
              <a:rPr lang="en-US" dirty="0" err="1"/>
              <a:t>rambut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, kuku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dan </a:t>
            </a:r>
            <a:r>
              <a:rPr lang="en-US" dirty="0" err="1"/>
              <a:t>lemas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APGAR &gt;7</a:t>
            </a:r>
          </a:p>
        </p:txBody>
      </p:sp>
    </p:spTree>
    <p:extLst>
      <p:ext uri="{BB962C8B-B14F-4D97-AF65-F5344CB8AC3E}">
        <p14:creationId xmlns:p14="http://schemas.microsoft.com/office/powerpoint/2010/main" val="6858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C6AF-D3CD-4108-9E3D-FFED990A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Primitif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2873-504C-4FF5-8812-B0A94450A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Pemeriksaan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refleks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primitif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penting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dilakukan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pada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neonatus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dan infant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mendeteksi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secara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dini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adanya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gangguan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neurologis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gangguan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perkembangan</a:t>
            </a: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Refleks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primitif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adalah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respons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motorik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involunter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berasal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dari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batang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otak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mulai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muncul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saat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usia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kehamilan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25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minggu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sepenuhnya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terbentuk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setelah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lahir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pada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bayi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aterm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Refleks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primitif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adalah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refleks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dasar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penting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memfasilitasi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kelangsungan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hidup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Respons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motorik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involunter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digantikan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refleks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motorik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volunter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saat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otak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mengalami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maturasi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usia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4–6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bulan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89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C34D-DF55-49E2-9B9B-AFF786BB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</a:t>
            </a:r>
            <a:r>
              <a:rPr lang="en-US" dirty="0" err="1"/>
              <a:t>refleks</a:t>
            </a:r>
            <a:r>
              <a:rPr lang="en-US" dirty="0"/>
              <a:t> spinal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34C72-89AD-4621-BACA-3B6652FBD9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Spinal cord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refleks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,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paling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.</a:t>
            </a:r>
            <a:r>
              <a:rPr lang="nn-NO" dirty="0"/>
              <a:t> </a:t>
            </a:r>
          </a:p>
          <a:p>
            <a:r>
              <a:rPr lang="nn-NO" dirty="0"/>
              <a:t>Banyak fungsi pelindung yang diperlukan untuk bertahan hidup tertanam di dalam refleks tulang belakang.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88B13EC-25FF-4295-8341-2A02073EA9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522953"/>
            <a:ext cx="6289964" cy="548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85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514B-F1C7-4340-A174-D113CBC3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Reflek</a:t>
            </a:r>
            <a:r>
              <a:rPr lang="en-US" dirty="0"/>
              <a:t> </a:t>
            </a:r>
            <a:r>
              <a:rPr lang="en-US" dirty="0" err="1"/>
              <a:t>Primitif</a:t>
            </a:r>
            <a:r>
              <a:rPr lang="en-US" dirty="0"/>
              <a:t> Brainstem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98F0B-8DE9-4A8F-AC71-1050183B4C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Refleks</a:t>
            </a:r>
            <a:r>
              <a:rPr lang="en-US" dirty="0"/>
              <a:t> brainstem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refleks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- "</a:t>
            </a:r>
            <a:r>
              <a:rPr lang="en-US" dirty="0" err="1"/>
              <a:t>tangkai</a:t>
            </a:r>
            <a:r>
              <a:rPr lang="en-US" dirty="0"/>
              <a:t>" </a:t>
            </a:r>
            <a:r>
              <a:rPr lang="en-US" dirty="0" err="1"/>
              <a:t>otak</a:t>
            </a:r>
            <a:r>
              <a:rPr lang="en-US" dirty="0"/>
              <a:t>,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,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dan </a:t>
            </a:r>
            <a:r>
              <a:rPr lang="en-US" dirty="0" err="1"/>
              <a:t>belahan</a:t>
            </a:r>
            <a:r>
              <a:rPr lang="en-US" dirty="0"/>
              <a:t> </a:t>
            </a:r>
            <a:r>
              <a:rPr lang="en-US" dirty="0" err="1"/>
              <a:t>otak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AA34C1-9216-4302-A0C1-B9E4C90B58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7977" y="1690688"/>
            <a:ext cx="4575823" cy="4575823"/>
          </a:xfrm>
        </p:spPr>
      </p:pic>
    </p:spTree>
    <p:extLst>
      <p:ext uri="{BB962C8B-B14F-4D97-AF65-F5344CB8AC3E}">
        <p14:creationId xmlns:p14="http://schemas.microsoft.com/office/powerpoint/2010/main" val="320394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4916C6-DB13-4FEA-9296-C9DD5616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Pada </a:t>
            </a:r>
            <a:r>
              <a:rPr lang="en-US" sz="3100" dirty="0" err="1"/>
              <a:t>refleks</a:t>
            </a:r>
            <a:r>
              <a:rPr lang="en-US" sz="3100" dirty="0"/>
              <a:t> brainstem </a:t>
            </a:r>
            <a:r>
              <a:rPr lang="en-US" sz="3100" dirty="0" err="1"/>
              <a:t>biasanya</a:t>
            </a:r>
            <a:r>
              <a:rPr lang="en-US" sz="3100" dirty="0"/>
              <a:t> </a:t>
            </a:r>
            <a:r>
              <a:rPr lang="en-US" sz="3100" dirty="0" err="1"/>
              <a:t>mengerakkan</a:t>
            </a:r>
            <a:r>
              <a:rPr lang="en-US" sz="3100" dirty="0"/>
              <a:t> </a:t>
            </a:r>
            <a:r>
              <a:rPr lang="en-US" sz="3100" dirty="0" err="1"/>
              <a:t>terkait</a:t>
            </a:r>
            <a:r>
              <a:rPr lang="en-US" sz="3100" dirty="0"/>
              <a:t> :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8F176C-CAB6-4633-849F-E2C819D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PPT - Brainstem death PowerPoint Presentation, free download - ID:3883681">
            <a:extLst>
              <a:ext uri="{FF2B5EF4-FFF2-40B4-BE49-F238E27FC236}">
                <a16:creationId xmlns:a16="http://schemas.microsoft.com/office/drawing/2014/main" id="{60B67E2D-E6E8-40D5-B644-9A5DAEC8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9" y="1430549"/>
            <a:ext cx="7245927" cy="54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3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512B-BD80-468D-A902-F55BA695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Suryani\Pictures\doa-belajar.jpg">
            <a:extLst>
              <a:ext uri="{FF2B5EF4-FFF2-40B4-BE49-F238E27FC236}">
                <a16:creationId xmlns:a16="http://schemas.microsoft.com/office/drawing/2014/main" id="{625B18D4-26FB-4122-8BDB-BE0A01F2C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14" y="1898073"/>
            <a:ext cx="8470032" cy="21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A893D-3BE7-4676-9609-62A2716BA73D}"/>
              </a:ext>
            </a:extLst>
          </p:cNvPr>
          <p:cNvSpPr txBox="1"/>
          <p:nvPr/>
        </p:nvSpPr>
        <p:spPr>
          <a:xfrm>
            <a:off x="3047999" y="4297418"/>
            <a:ext cx="6844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“Kami </a:t>
            </a:r>
            <a:r>
              <a:rPr lang="en-US" sz="1800" dirty="0" err="1"/>
              <a:t>ridho</a:t>
            </a:r>
            <a:r>
              <a:rPr lang="en-US" sz="1800" dirty="0"/>
              <a:t> Allah SWT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Tuhanku</a:t>
            </a:r>
            <a:r>
              <a:rPr lang="en-US" sz="1800" dirty="0"/>
              <a:t>, Islam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agamaku</a:t>
            </a:r>
            <a:r>
              <a:rPr lang="en-US" sz="1800" dirty="0"/>
              <a:t>, dan Nabi Muhammad </a:t>
            </a:r>
            <a:r>
              <a:rPr lang="en-US" sz="1800" dirty="0" err="1"/>
              <a:t>sebagai</a:t>
            </a:r>
            <a:r>
              <a:rPr lang="en-US" sz="1800" dirty="0"/>
              <a:t> Nabi dan Rasul, </a:t>
            </a:r>
            <a:r>
              <a:rPr lang="en-US" sz="1800" dirty="0" err="1"/>
              <a:t>Ya</a:t>
            </a:r>
            <a:r>
              <a:rPr lang="en-US" sz="1800" dirty="0"/>
              <a:t> Allah, </a:t>
            </a:r>
            <a:r>
              <a:rPr lang="en-US" sz="1800" dirty="0" err="1"/>
              <a:t>tambahkanlah</a:t>
            </a:r>
            <a:r>
              <a:rPr lang="en-US" sz="1800" dirty="0"/>
              <a:t> </a:t>
            </a:r>
            <a:r>
              <a:rPr lang="en-US" sz="1800" dirty="0" err="1"/>
              <a:t>kepadaku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dan </a:t>
            </a:r>
            <a:r>
              <a:rPr lang="en-US" sz="1800" dirty="0" err="1"/>
              <a:t>berikanlah</a:t>
            </a:r>
            <a:r>
              <a:rPr lang="en-US" sz="1800" dirty="0"/>
              <a:t> </a:t>
            </a:r>
            <a:r>
              <a:rPr lang="en-US" sz="1800" dirty="0" err="1"/>
              <a:t>aku</a:t>
            </a:r>
            <a:r>
              <a:rPr lang="en-US" sz="1800" dirty="0"/>
              <a:t> </a:t>
            </a:r>
            <a:r>
              <a:rPr lang="en-US" sz="1800" dirty="0" err="1"/>
              <a:t>kefahaman</a:t>
            </a:r>
            <a:r>
              <a:rPr lang="en-US" sz="1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737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E37E-21EB-4D2C-93AA-83B65B64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</a:t>
            </a:r>
            <a:r>
              <a:rPr lang="en-US" dirty="0" err="1"/>
              <a:t>Refleks</a:t>
            </a:r>
            <a:r>
              <a:rPr lang="en-US" dirty="0"/>
              <a:t> Mid Brain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2C9A-88F2-418B-A751-0B161C291F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-apple-system"/>
              </a:rPr>
              <a:t>Mid Brain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atau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202122"/>
                </a:solidFill>
                <a:effectLst/>
                <a:latin typeface="-apple-system"/>
              </a:rPr>
              <a:t>mesencephalon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adalah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bagian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depan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sebagian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besar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bantang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otakdan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berhubungan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dengan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penglihatan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pendengaran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kontrol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motor,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tidur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dan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terjaga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gairah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(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kewaspadaan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), dan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pengaturan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suhu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en-US" dirty="0"/>
          </a:p>
        </p:txBody>
      </p:sp>
      <p:pic>
        <p:nvPicPr>
          <p:cNvPr id="7170" name="Picture 2" descr="12.postural reflexes kjg">
            <a:extLst>
              <a:ext uri="{FF2B5EF4-FFF2-40B4-BE49-F238E27FC236}">
                <a16:creationId xmlns:a16="http://schemas.microsoft.com/office/drawing/2014/main" id="{61A3F8EF-8400-4702-AAAC-4FC6A8807C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03" y="1399390"/>
            <a:ext cx="5419269" cy="40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5A61-E7CA-452C-A205-747E6620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</a:t>
            </a:r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cortikal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B83F-2868-4CCE-8FD6-3AABA8566A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Refleks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Cortical, juga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dikenal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sebagai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labirin</a:t>
            </a:r>
            <a:r>
              <a:rPr lang="en-US" b="1" i="0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-apple-system"/>
              </a:rPr>
              <a:t>refleks</a:t>
            </a:r>
            <a:r>
              <a:rPr lang="en-US" b="1" i="0" dirty="0">
                <a:solidFill>
                  <a:srgbClr val="202122"/>
                </a:solidFill>
                <a:effectLst/>
                <a:latin typeface="-apple-system"/>
              </a:rPr>
              <a:t> cortical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adalah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refleks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yang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mengoreksi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orientasi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tubuh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ketika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diambil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keluar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dari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posisi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tegak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normal.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Ini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diprakarsai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oleh system vestibular, yang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mendeteksi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bahwa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tubuh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tidak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tegak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dan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menyebabkan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kepala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bergerak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kembali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ke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posisinya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saat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tubuh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mengikuti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Persepsi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gerakan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kepala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melibatkan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tubuh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yang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merasakan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percepatan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linier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atau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gaya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gravitasi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, dan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percepatan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sudut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melalui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kanal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berbentuk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setengah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lingkaran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Refleks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menggunakan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kombinasi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 input system visual, input vestibular, dan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somatosensoris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masukan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untuk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membuat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penyesuaian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postur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tubuh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ketika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tubuh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menjadi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bergeser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dari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posisi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vertikal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-apple-system"/>
              </a:rPr>
              <a:t>normalnya</a:t>
            </a:r>
            <a:r>
              <a:rPr lang="en-US" b="0" i="0" dirty="0">
                <a:solidFill>
                  <a:srgbClr val="202122"/>
                </a:solidFill>
                <a:effectLst/>
                <a:latin typeface="-apple-system"/>
              </a:rPr>
              <a:t>. 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90C21C-F324-43CA-9E96-B65D8710F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1690688"/>
            <a:ext cx="6226365" cy="4142076"/>
          </a:xfrm>
        </p:spPr>
      </p:pic>
    </p:spTree>
    <p:extLst>
      <p:ext uri="{BB962C8B-B14F-4D97-AF65-F5344CB8AC3E}">
        <p14:creationId xmlns:p14="http://schemas.microsoft.com/office/powerpoint/2010/main" val="400881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3630" t="25274" r="56137" b="48388"/>
          <a:stretch>
            <a:fillRect/>
          </a:stretch>
        </p:blipFill>
        <p:spPr>
          <a:xfrm>
            <a:off x="192405" y="1825625"/>
            <a:ext cx="5827395" cy="363156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1406525"/>
            <a:ext cx="5334000" cy="477075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Refleks Moro. Refleks ini terjadi secara spontan</a:t>
            </a:r>
          </a:p>
          <a:p>
            <a:r>
              <a:rPr lang="en-US"/>
              <a:t>suara keras atau hanya dengan memegang tangan bayi terlentang dan melepaskan tangan itu tiba-tiba</a:t>
            </a:r>
          </a:p>
          <a:p>
            <a:r>
              <a:rPr lang="en-US"/>
              <a:t>respon Ini menghasilkan ekstensi tiba-tiba dan abduksi ekstremitas atas dengan tangan terbuka, diikuti oleh</a:t>
            </a:r>
          </a:p>
          <a:p>
            <a:r>
              <a:rPr lang="en-US"/>
              <a:t>fleksi ekstremitas atas ke garis tengah ("refleks kejut")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4211" t="24892" r="35772" b="29623"/>
          <a:stretch>
            <a:fillRect/>
          </a:stretch>
        </p:blipFill>
        <p:spPr>
          <a:xfrm>
            <a:off x="1257935" y="908050"/>
            <a:ext cx="3946525" cy="50419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920" y="907415"/>
            <a:ext cx="5516880" cy="5269865"/>
          </a:xfrm>
        </p:spPr>
        <p:txBody>
          <a:bodyPr>
            <a:normAutofit fontScale="80000" lnSpcReduction="10000"/>
          </a:bodyPr>
          <a:lstStyle/>
          <a:p>
            <a:r>
              <a:rPr lang="en-US"/>
              <a:t>Refleks leher tonik asimetris (ATNR). Sensorik</a:t>
            </a:r>
          </a:p>
          <a:p>
            <a:r>
              <a:rPr lang="en-US"/>
              <a:t>anggota tubuh ATNR melibatkan proprioseptor di serviks</a:t>
            </a:r>
          </a:p>
          <a:p>
            <a:r>
              <a:rPr lang="en-US"/>
              <a:t>tulang belakang. Dengan rotasi kepala aktif atau pasif, bayi</a:t>
            </a:r>
          </a:p>
          <a:p>
            <a:r>
              <a:rPr lang="en-US"/>
              <a:t>memperpanjang lengan dan tungkai di sisi wajah dan melenturkan</a:t>
            </a:r>
          </a:p>
          <a:p>
            <a:r>
              <a:rPr lang="en-US"/>
              <a:t>ekstremitas di sisi kontralateral ("postur pemain anggar").</a:t>
            </a:r>
          </a:p>
          <a:p>
            <a:r>
              <a:rPr lang="en-US"/>
              <a:t>Ada juga beberapa lengkungan batang halus di bagian kontralateral</a:t>
            </a:r>
          </a:p>
          <a:p>
            <a:r>
              <a:rPr lang="en-US"/>
              <a:t>sisi diproduksi oleh kontraksi otot paraspinous ringan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1209" t="56968" r="56154" b="10215"/>
          <a:stretch>
            <a:fillRect/>
          </a:stretch>
        </p:blipFill>
        <p:spPr>
          <a:xfrm>
            <a:off x="1727200" y="0"/>
            <a:ext cx="8412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5360" t="60630" r="35348" b="13801"/>
          <a:stretch>
            <a:fillRect/>
          </a:stretch>
        </p:blipFill>
        <p:spPr>
          <a:xfrm>
            <a:off x="418465" y="1965960"/>
            <a:ext cx="5907405" cy="376301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99885" y="1841500"/>
            <a:ext cx="4653915" cy="433578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Usia 0-28d</a:t>
            </a:r>
          </a:p>
          <a:p>
            <a:r>
              <a:rPr lang="en-US"/>
              <a:t>Asimetri</a:t>
            </a:r>
          </a:p>
          <a:p>
            <a:r>
              <a:rPr lang="en-US"/>
              <a:t>Holokinetik → gerakan massa</a:t>
            </a:r>
          </a:p>
          <a:p>
            <a:r>
              <a:rPr lang="en-US"/>
              <a:t>Cembung ke sisi oksipital atau wajah</a:t>
            </a:r>
          </a:p>
          <a:p>
            <a:r>
              <a:rPr lang="en-US"/>
              <a:t>Apedal</a:t>
            </a:r>
          </a:p>
          <a:p>
            <a:r>
              <a:rPr lang="en-US"/>
              <a:t>Tidak ada penyangga, bertumpu pada sisi oksipital Xiphoid lebih</a:t>
            </a:r>
          </a:p>
          <a:p>
            <a:r>
              <a:rPr lang="en-US"/>
              <a:t>PRONE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353" t="27120" r="56311" b="41923"/>
          <a:stretch>
            <a:fillRect/>
          </a:stretch>
        </p:blipFill>
        <p:spPr>
          <a:xfrm>
            <a:off x="730250" y="1691005"/>
            <a:ext cx="4649470" cy="37928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910" y="890270"/>
            <a:ext cx="5215890" cy="52870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Menendang primitif (terutama saat terlentang)</a:t>
            </a:r>
          </a:p>
          <a:p>
            <a:r>
              <a:rPr lang="en-US"/>
              <a:t>pinggul berfungsi sebagai sendi engsel (bergantian FL dan EXT)</a:t>
            </a:r>
          </a:p>
          <a:p>
            <a:r>
              <a:rPr lang="en-US"/>
              <a:t>Pada tungkai memberikan fleksi, kaki memberikan fleksi punggung, pada tungkai dalam ekstensi, pada kaki adalah memberikan fleksi plantar</a:t>
            </a:r>
          </a:p>
          <a:p>
            <a:r>
              <a:rPr lang="en-US"/>
              <a:t>Fleksi punggung dan plantar kaki sedang tersedia sebagai bagian dari pergerakan global saja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4350" t="25965" r="34314" b="42511"/>
          <a:stretch>
            <a:fillRect/>
          </a:stretch>
        </p:blipFill>
        <p:spPr>
          <a:xfrm>
            <a:off x="943610" y="1825625"/>
            <a:ext cx="4531360" cy="37636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Skapula : protraksi dan elevasi (Cranial/ventral)</a:t>
            </a:r>
          </a:p>
          <a:p>
            <a:r>
              <a:rPr lang="en-US"/>
              <a:t>Shoulder berfungsi sebagai sendi engsel glunohumeral joint, dimana lengan menjauhi posisi trunk</a:t>
            </a:r>
          </a:p>
          <a:p>
            <a:r>
              <a:rPr lang="en-US"/>
              <a:t>elbow fleksi maksimal, dan lengan bawah pronasi</a:t>
            </a:r>
          </a:p>
          <a:p>
            <a:r>
              <a:rPr lang="en-US"/>
              <a:t>wrist ulnar deviasi dan jari2 fleksi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614" t="61118" r="56937" b="10235"/>
          <a:stretch>
            <a:fillRect/>
          </a:stretch>
        </p:blipFill>
        <p:spPr>
          <a:xfrm>
            <a:off x="598805" y="1690370"/>
            <a:ext cx="5217160" cy="41103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Tangan: kepalan - jempol di dalam(4 minggu pertama) atau di luar; tinju tapi tidak ada oposisi jempol</a:t>
            </a:r>
          </a:p>
          <a:p>
            <a:r>
              <a:rPr lang="en-US"/>
              <a:t>lengan bekerja terutama dibidang frontal - mata tidak terkoordinasi dengan kontak tangan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44718" t="58818" r="34988" b="11860"/>
          <a:stretch>
            <a:fillRect/>
          </a:stretch>
        </p:blipFill>
        <p:spPr>
          <a:xfrm>
            <a:off x="1987550" y="1691640"/>
            <a:ext cx="7977505" cy="4485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286500" y="2739390"/>
            <a:ext cx="4385945" cy="20891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mendeskripsikan asal usul dan perkembangan organisme sejak dari telur yang dibuahi ke bentuk dewasanya.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108364" y="2909455"/>
            <a:ext cx="2730211" cy="16866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ONTOGENESIS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478020" y="3390265"/>
            <a:ext cx="1142365" cy="786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5331" t="26456" r="34723" b="44112"/>
          <a:stretch>
            <a:fillRect/>
          </a:stretch>
        </p:blipFill>
        <p:spPr>
          <a:xfrm>
            <a:off x="838200" y="1690370"/>
            <a:ext cx="5181600" cy="37668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431925"/>
            <a:ext cx="5181600" cy="474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BABKIN REFLEX</a:t>
            </a:r>
          </a:p>
          <a:p>
            <a:r>
              <a:rPr lang="en-US"/>
              <a:t>Sedikit tekanan pada telapak tangan dengan jari-jari menuju siku</a:t>
            </a:r>
          </a:p>
          <a:p>
            <a:r>
              <a:rPr lang="en-US"/>
              <a:t>REAKSI: membuka mulut, tidak gerakan yang lain</a:t>
            </a:r>
          </a:p>
          <a:p>
            <a:r>
              <a:rPr lang="en-US"/>
              <a:t>dan diikuti dengan rotasi kepala menuju tangan yang distimulasi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4433" t="22905" r="56287" b="23138"/>
          <a:stretch>
            <a:fillRect/>
          </a:stretch>
        </p:blipFill>
        <p:spPr>
          <a:xfrm>
            <a:off x="1397635" y="1275715"/>
            <a:ext cx="3215640" cy="50590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Positive support reflex. Dengan sanggahan di sekitar trunk, bayi digantung, lalu diturunkan hingga menyentuh kaki dengan lembut di permukaan yang rata.</a:t>
            </a:r>
          </a:p>
          <a:p>
            <a:r>
              <a:rPr lang="en-US"/>
              <a:t>respon Ini menghasilkan ekstensi refleks dipinggul, lutut, dan pergelangan kaki sehingga bayi berdiri, sepenuhnya atau menanggung sebagian berat.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Tahapan Perkembangan Janin dalam</a:t>
            </a:r>
            <a:br>
              <a:rPr lang="en-US"/>
            </a:br>
            <a:r>
              <a:rPr lang="en-US"/>
              <a:t>Kandungan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Sel telur diproduksi dalam gonad wanita (ovarium) dan sel spermatozoa diproduksi dalam gonad pria (tes tis).</a:t>
            </a:r>
          </a:p>
          <a:p>
            <a:r>
              <a:rPr lang="en-US"/>
              <a:t>Proses terjadinya pembuahan dapat dilihat pada gambar disamping ini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7500" t="8742" r="19191" b="15958"/>
          <a:stretch>
            <a:fillRect/>
          </a:stretch>
        </p:blipFill>
        <p:spPr>
          <a:xfrm>
            <a:off x="6563360" y="1538605"/>
            <a:ext cx="4996180" cy="40671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55340" y="4329430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Perkembangan Janin Dalam Kandungan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Pada pertengahan siklus haid, sel telur masak dan masuk ke rahim </a:t>
            </a:r>
          </a:p>
          <a:p>
            <a:pPr marL="0" indent="0" defTabSz="457200">
              <a:buNone/>
            </a:pPr>
            <a:r>
              <a:rPr lang="en-US"/>
              <a:t>	(3 – 7 hari).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en-US"/>
              <a:t>Pembuahan terjadi bila sel telur bertemu sperma dan masuk melalui dinding telur.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en-US"/>
              <a:t> sel telur melepaskan masing-masing 23 kromosom yang saling melebur dan membentuk bakal anak.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en-US"/>
              <a:t>Periode pranatal berlangsung 280 hari (40 minggu)dihitung mulai hari pertama menstruasi terakhir.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en-US"/>
              <a:t>Urutan perkembangan           kepala, mata, tubuh, tangan, kaki, alat kelamin : Cephalocaudal dan Proximodista</a:t>
            </a:r>
          </a:p>
          <a:p>
            <a:pPr marL="0" indent="0" defTabSz="457200">
              <a:buNone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81525" y="5426710"/>
            <a:ext cx="5784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8133" t="11221" r="19321" b="5924"/>
          <a:stretch>
            <a:fillRect/>
          </a:stretch>
        </p:blipFill>
        <p:spPr>
          <a:xfrm>
            <a:off x="1574165" y="595630"/>
            <a:ext cx="7992110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1318" t="13177" r="37028" b="8392"/>
          <a:stretch>
            <a:fillRect/>
          </a:stretch>
        </p:blipFill>
        <p:spPr>
          <a:xfrm>
            <a:off x="3493135" y="365125"/>
            <a:ext cx="4269105" cy="5948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Periode pranatal Berlangsung selama 10 bulan lunar (1 bln lunar = 28 hari)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Hurlock (1992):</a:t>
            </a:r>
          </a:p>
          <a:p>
            <a:pPr marL="514350" indent="-514350">
              <a:buAutoNum type="arabicPeriod"/>
            </a:pPr>
            <a:r>
              <a:rPr lang="en-US"/>
              <a:t>Periode 	     Zigot pembuahan sampai akhir minggu kedua</a:t>
            </a:r>
          </a:p>
          <a:p>
            <a:pPr marL="514350" indent="-514350">
              <a:buAutoNum type="arabicPeriod"/>
            </a:pPr>
            <a:r>
              <a:rPr lang="en-US"/>
              <a:t>Periode Embrio         minggu kedua sampai akhir bulan kedua</a:t>
            </a:r>
          </a:p>
          <a:p>
            <a:pPr marL="514350" indent="-514350">
              <a:buAutoNum type="arabicPeriod"/>
            </a:pPr>
            <a:r>
              <a:rPr lang="en-US"/>
              <a:t>Periode Janin         akhir bulan kedua sampai lahir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Monks, dkk (1998):</a:t>
            </a:r>
          </a:p>
          <a:p>
            <a:pPr marL="514350" indent="-514350">
              <a:buAutoNum type="arabicPeriod"/>
            </a:pPr>
            <a:r>
              <a:rPr lang="en-US"/>
              <a:t>Fase Germinal         sampai</a:t>
            </a:r>
          </a:p>
          <a:p>
            <a:pPr marL="514350" indent="-514350">
              <a:buAutoNum type="arabicPeriod"/>
            </a:pPr>
            <a:r>
              <a:rPr lang="en-US"/>
              <a:t>minggu pertama Fase Embrional         6 sampai 8 minggu berikutnya</a:t>
            </a:r>
          </a:p>
          <a:p>
            <a:pPr marL="514350" indent="-514350">
              <a:buAutoNum type="arabicPeriod"/>
            </a:pPr>
            <a:r>
              <a:rPr lang="en-US"/>
              <a:t>Fase Fetal         minggu ke 8 sampai saat dilahirkan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24150" y="2406246"/>
            <a:ext cx="577850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47061" y="3846672"/>
            <a:ext cx="577850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8215" y="5128317"/>
            <a:ext cx="577850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78925" y="2422756"/>
            <a:ext cx="577850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481579" y="3285852"/>
            <a:ext cx="577850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601075" y="4257950"/>
            <a:ext cx="577850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Santrock (2002)</a:t>
            </a:r>
          </a:p>
          <a:p>
            <a:pPr marL="0" indent="0">
              <a:buNone/>
            </a:pPr>
            <a:r>
              <a:rPr lang="en-US"/>
              <a:t>1. Periode Germinal        2 minggu pertama</a:t>
            </a:r>
          </a:p>
          <a:p>
            <a:pPr marL="0" indent="0">
              <a:buNone/>
            </a:pPr>
            <a:r>
              <a:rPr lang="en-US"/>
              <a:t>2. Periode Embrionic       2 sampai 8 minggu setelah konsepsi</a:t>
            </a:r>
          </a:p>
          <a:p>
            <a:pPr marL="0" indent="0">
              <a:buNone/>
            </a:pPr>
            <a:r>
              <a:rPr lang="en-US"/>
              <a:t>3. Periode Fetal         2 bulan setelah konsepsi sampai 7 bula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33495" y="2569845"/>
            <a:ext cx="577850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33495" y="3096895"/>
            <a:ext cx="577850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55645" y="3623945"/>
            <a:ext cx="577850" cy="16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aster PPT UNisa prodi Fisioterapi 2016-1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id-ID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id-ID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 S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SAY" id="{8DEA30D4-5259-450E-BE06-FB4CDD02268C}" vid="{B52E1419-F651-4FA7-9F1F-996AD9E82C60}"/>
    </a:ext>
  </a:extLst>
</a:theme>
</file>

<file path=ppt/theme/theme3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Topik 6 Fisioterapi Pada Kanker dan Oedem Paru</Template>
  <TotalTime>64</TotalTime>
  <Words>1259</Words>
  <Application>Microsoft Office PowerPoint</Application>
  <PresentationFormat>Widescreen</PresentationFormat>
  <Paragraphs>99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Apple Chancery</vt:lpstr>
      <vt:lpstr>-apple-system</vt:lpstr>
      <vt:lpstr>Arial</vt:lpstr>
      <vt:lpstr>Arial Narrow</vt:lpstr>
      <vt:lpstr>Calibri</vt:lpstr>
      <vt:lpstr>Times New Roman</vt:lpstr>
      <vt:lpstr>Verdana</vt:lpstr>
      <vt:lpstr>Master PPT UNisa prodi Fisioterapi 2016-1</vt:lpstr>
      <vt:lpstr>Theme SAY</vt:lpstr>
      <vt:lpstr>Title1</vt:lpstr>
      <vt:lpstr>Ontogenesis</vt:lpstr>
      <vt:lpstr>PowerPoint Presentation</vt:lpstr>
      <vt:lpstr>Ontogenesis</vt:lpstr>
      <vt:lpstr>Tahapan Perkembangan Janin dalam Kandungan</vt:lpstr>
      <vt:lpstr>Perkembangan Janin Dalam Kandungan</vt:lpstr>
      <vt:lpstr>PowerPoint Presentation</vt:lpstr>
      <vt:lpstr>PowerPoint Presentation</vt:lpstr>
      <vt:lpstr>Periode pranatal Berlangsung selama 10 bulan lunar (1 bln lunar = 28 hari)</vt:lpstr>
      <vt:lpstr>PowerPoint Presentation</vt:lpstr>
      <vt:lpstr> Periode Fetal</vt:lpstr>
      <vt:lpstr>lanjutan</vt:lpstr>
      <vt:lpstr>PowerPoint Presentation</vt:lpstr>
      <vt:lpstr>PowerPoint Presentation</vt:lpstr>
      <vt:lpstr>Bayi Baru Lahir</vt:lpstr>
      <vt:lpstr>PowerPoint Presentation</vt:lpstr>
      <vt:lpstr>Refleks Primitif</vt:lpstr>
      <vt:lpstr>Level refleks spinal</vt:lpstr>
      <vt:lpstr>Reflek Primitif Brainstem</vt:lpstr>
      <vt:lpstr>Pada refleks brainstem biasanya mengerakkan terkait : </vt:lpstr>
      <vt:lpstr>Level Refleks Mid Brain</vt:lpstr>
      <vt:lpstr>Level Refleks cortikal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 Lab Ontogenesis</dc:title>
  <dc:creator>lenovo</dc:creator>
  <cp:lastModifiedBy>lenovo</cp:lastModifiedBy>
  <cp:revision>23</cp:revision>
  <dcterms:created xsi:type="dcterms:W3CDTF">2021-02-04T10:02:00Z</dcterms:created>
  <dcterms:modified xsi:type="dcterms:W3CDTF">2021-03-23T11:20:15Z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