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3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ja zaki" userId="b82706a7dd301264" providerId="LiveId" clId="{2E4A270C-AC58-487C-BF83-B6D6AE57F20E}"/>
    <pc:docChg chg="custSel modSld">
      <pc:chgData name="alija zaki" userId="b82706a7dd301264" providerId="LiveId" clId="{2E4A270C-AC58-487C-BF83-B6D6AE57F20E}" dt="2024-07-03T09:41:48.665" v="32" actId="478"/>
      <pc:docMkLst>
        <pc:docMk/>
      </pc:docMkLst>
      <pc:sldChg chg="delSp modSp mod">
        <pc:chgData name="alija zaki" userId="b82706a7dd301264" providerId="LiveId" clId="{2E4A270C-AC58-487C-BF83-B6D6AE57F20E}" dt="2024-07-03T09:41:30.211" v="23" actId="478"/>
        <pc:sldMkLst>
          <pc:docMk/>
          <pc:sldMk cId="0" sldId="256"/>
        </pc:sldMkLst>
        <pc:spChg chg="del">
          <ac:chgData name="alija zaki" userId="b82706a7dd301264" providerId="LiveId" clId="{2E4A270C-AC58-487C-BF83-B6D6AE57F20E}" dt="2024-07-03T09:40:50.546" v="16" actId="478"/>
          <ac:spMkLst>
            <pc:docMk/>
            <pc:sldMk cId="0" sldId="256"/>
            <ac:spMk id="3" creationId="{00000000-0000-0000-0000-000000000000}"/>
          </ac:spMkLst>
        </pc:spChg>
        <pc:spChg chg="del mod">
          <ac:chgData name="alija zaki" userId="b82706a7dd301264" providerId="LiveId" clId="{2E4A270C-AC58-487C-BF83-B6D6AE57F20E}" dt="2024-07-03T09:41:02.081" v="18" actId="478"/>
          <ac:spMkLst>
            <pc:docMk/>
            <pc:sldMk cId="0" sldId="256"/>
            <ac:spMk id="10" creationId="{00000000-0000-0000-0000-000000000000}"/>
          </ac:spMkLst>
        </pc:spChg>
        <pc:picChg chg="mod">
          <ac:chgData name="alija zaki" userId="b82706a7dd301264" providerId="LiveId" clId="{2E4A270C-AC58-487C-BF83-B6D6AE57F20E}" dt="2024-07-03T09:41:22.603" v="22" actId="1035"/>
          <ac:picMkLst>
            <pc:docMk/>
            <pc:sldMk cId="0" sldId="256"/>
            <ac:picMk id="2" creationId="{00000000-0000-0000-0000-000000000000}"/>
          </ac:picMkLst>
        </pc:picChg>
        <pc:picChg chg="del">
          <ac:chgData name="alija zaki" userId="b82706a7dd301264" providerId="LiveId" clId="{2E4A270C-AC58-487C-BF83-B6D6AE57F20E}" dt="2024-07-03T09:40:28.904" v="15" actId="478"/>
          <ac:picMkLst>
            <pc:docMk/>
            <pc:sldMk cId="0" sldId="256"/>
            <ac:picMk id="9" creationId="{00000000-0000-0000-0000-000000000000}"/>
          </ac:picMkLst>
        </pc:picChg>
        <pc:picChg chg="del">
          <ac:chgData name="alija zaki" userId="b82706a7dd301264" providerId="LiveId" clId="{2E4A270C-AC58-487C-BF83-B6D6AE57F20E}" dt="2024-07-03T09:41:30.211" v="23" actId="478"/>
          <ac:picMkLst>
            <pc:docMk/>
            <pc:sldMk cId="0" sldId="256"/>
            <ac:picMk id="11" creationId="{00000000-0000-0000-0000-000000000000}"/>
          </ac:picMkLst>
        </pc:picChg>
      </pc:sldChg>
      <pc:sldChg chg="delSp mod">
        <pc:chgData name="alija zaki" userId="b82706a7dd301264" providerId="LiveId" clId="{2E4A270C-AC58-487C-BF83-B6D6AE57F20E}" dt="2024-07-03T09:41:34.072" v="24" actId="478"/>
        <pc:sldMkLst>
          <pc:docMk/>
          <pc:sldMk cId="0" sldId="257"/>
        </pc:sldMkLst>
        <pc:picChg chg="del">
          <ac:chgData name="alija zaki" userId="b82706a7dd301264" providerId="LiveId" clId="{2E4A270C-AC58-487C-BF83-B6D6AE57F20E}" dt="2024-07-03T09:41:34.072" v="24" actId="478"/>
          <ac:picMkLst>
            <pc:docMk/>
            <pc:sldMk cId="0" sldId="257"/>
            <ac:picMk id="16" creationId="{00000000-0000-0000-0000-000000000000}"/>
          </ac:picMkLst>
        </pc:picChg>
      </pc:sldChg>
      <pc:sldChg chg="delSp mod">
        <pc:chgData name="alija zaki" userId="b82706a7dd301264" providerId="LiveId" clId="{2E4A270C-AC58-487C-BF83-B6D6AE57F20E}" dt="2024-07-03T09:41:36.013" v="25" actId="478"/>
        <pc:sldMkLst>
          <pc:docMk/>
          <pc:sldMk cId="0" sldId="258"/>
        </pc:sldMkLst>
        <pc:picChg chg="del">
          <ac:chgData name="alija zaki" userId="b82706a7dd301264" providerId="LiveId" clId="{2E4A270C-AC58-487C-BF83-B6D6AE57F20E}" dt="2024-07-03T09:41:36.013" v="25" actId="478"/>
          <ac:picMkLst>
            <pc:docMk/>
            <pc:sldMk cId="0" sldId="258"/>
            <ac:picMk id="23" creationId="{00000000-0000-0000-0000-000000000000}"/>
          </ac:picMkLst>
        </pc:picChg>
      </pc:sldChg>
      <pc:sldChg chg="delSp mod">
        <pc:chgData name="alija zaki" userId="b82706a7dd301264" providerId="LiveId" clId="{2E4A270C-AC58-487C-BF83-B6D6AE57F20E}" dt="2024-07-03T09:41:37.662" v="26" actId="478"/>
        <pc:sldMkLst>
          <pc:docMk/>
          <pc:sldMk cId="0" sldId="259"/>
        </pc:sldMkLst>
        <pc:picChg chg="del">
          <ac:chgData name="alija zaki" userId="b82706a7dd301264" providerId="LiveId" clId="{2E4A270C-AC58-487C-BF83-B6D6AE57F20E}" dt="2024-07-03T09:41:37.662" v="26" actId="478"/>
          <ac:picMkLst>
            <pc:docMk/>
            <pc:sldMk cId="0" sldId="259"/>
            <ac:picMk id="23" creationId="{00000000-0000-0000-0000-000000000000}"/>
          </ac:picMkLst>
        </pc:picChg>
      </pc:sldChg>
      <pc:sldChg chg="delSp mod">
        <pc:chgData name="alija zaki" userId="b82706a7dd301264" providerId="LiveId" clId="{2E4A270C-AC58-487C-BF83-B6D6AE57F20E}" dt="2024-07-03T09:41:39.407" v="27" actId="478"/>
        <pc:sldMkLst>
          <pc:docMk/>
          <pc:sldMk cId="0" sldId="260"/>
        </pc:sldMkLst>
        <pc:picChg chg="del">
          <ac:chgData name="alija zaki" userId="b82706a7dd301264" providerId="LiveId" clId="{2E4A270C-AC58-487C-BF83-B6D6AE57F20E}" dt="2024-07-03T09:41:39.407" v="27" actId="478"/>
          <ac:picMkLst>
            <pc:docMk/>
            <pc:sldMk cId="0" sldId="260"/>
            <ac:picMk id="11" creationId="{00000000-0000-0000-0000-000000000000}"/>
          </ac:picMkLst>
        </pc:picChg>
      </pc:sldChg>
      <pc:sldChg chg="delSp mod">
        <pc:chgData name="alija zaki" userId="b82706a7dd301264" providerId="LiveId" clId="{2E4A270C-AC58-487C-BF83-B6D6AE57F20E}" dt="2024-07-03T09:41:41.107" v="28" actId="478"/>
        <pc:sldMkLst>
          <pc:docMk/>
          <pc:sldMk cId="0" sldId="261"/>
        </pc:sldMkLst>
        <pc:picChg chg="del">
          <ac:chgData name="alija zaki" userId="b82706a7dd301264" providerId="LiveId" clId="{2E4A270C-AC58-487C-BF83-B6D6AE57F20E}" dt="2024-07-03T09:41:41.107" v="28" actId="478"/>
          <ac:picMkLst>
            <pc:docMk/>
            <pc:sldMk cId="0" sldId="261"/>
            <ac:picMk id="16" creationId="{00000000-0000-0000-0000-000000000000}"/>
          </ac:picMkLst>
        </pc:picChg>
      </pc:sldChg>
      <pc:sldChg chg="delSp mod">
        <pc:chgData name="alija zaki" userId="b82706a7dd301264" providerId="LiveId" clId="{2E4A270C-AC58-487C-BF83-B6D6AE57F20E}" dt="2024-07-03T09:41:43.446" v="29" actId="478"/>
        <pc:sldMkLst>
          <pc:docMk/>
          <pc:sldMk cId="0" sldId="262"/>
        </pc:sldMkLst>
        <pc:picChg chg="del">
          <ac:chgData name="alija zaki" userId="b82706a7dd301264" providerId="LiveId" clId="{2E4A270C-AC58-487C-BF83-B6D6AE57F20E}" dt="2024-07-03T09:41:43.446" v="29" actId="478"/>
          <ac:picMkLst>
            <pc:docMk/>
            <pc:sldMk cId="0" sldId="262"/>
            <ac:picMk id="14" creationId="{00000000-0000-0000-0000-000000000000}"/>
          </ac:picMkLst>
        </pc:picChg>
      </pc:sldChg>
      <pc:sldChg chg="delSp mod">
        <pc:chgData name="alija zaki" userId="b82706a7dd301264" providerId="LiveId" clId="{2E4A270C-AC58-487C-BF83-B6D6AE57F20E}" dt="2024-07-03T09:41:45.074" v="30" actId="478"/>
        <pc:sldMkLst>
          <pc:docMk/>
          <pc:sldMk cId="0" sldId="263"/>
        </pc:sldMkLst>
        <pc:picChg chg="del">
          <ac:chgData name="alija zaki" userId="b82706a7dd301264" providerId="LiveId" clId="{2E4A270C-AC58-487C-BF83-B6D6AE57F20E}" dt="2024-07-03T09:41:45.074" v="30" actId="478"/>
          <ac:picMkLst>
            <pc:docMk/>
            <pc:sldMk cId="0" sldId="263"/>
            <ac:picMk id="16" creationId="{00000000-0000-0000-0000-000000000000}"/>
          </ac:picMkLst>
        </pc:picChg>
      </pc:sldChg>
      <pc:sldChg chg="delSp mod">
        <pc:chgData name="alija zaki" userId="b82706a7dd301264" providerId="LiveId" clId="{2E4A270C-AC58-487C-BF83-B6D6AE57F20E}" dt="2024-07-03T09:41:46.938" v="31" actId="478"/>
        <pc:sldMkLst>
          <pc:docMk/>
          <pc:sldMk cId="0" sldId="264"/>
        </pc:sldMkLst>
        <pc:picChg chg="del">
          <ac:chgData name="alija zaki" userId="b82706a7dd301264" providerId="LiveId" clId="{2E4A270C-AC58-487C-BF83-B6D6AE57F20E}" dt="2024-07-03T09:41:46.938" v="31" actId="478"/>
          <ac:picMkLst>
            <pc:docMk/>
            <pc:sldMk cId="0" sldId="264"/>
            <ac:picMk id="19" creationId="{00000000-0000-0000-0000-000000000000}"/>
          </ac:picMkLst>
        </pc:picChg>
      </pc:sldChg>
      <pc:sldChg chg="delSp mod">
        <pc:chgData name="alija zaki" userId="b82706a7dd301264" providerId="LiveId" clId="{2E4A270C-AC58-487C-BF83-B6D6AE57F20E}" dt="2024-07-03T09:41:48.665" v="32" actId="478"/>
        <pc:sldMkLst>
          <pc:docMk/>
          <pc:sldMk cId="0" sldId="265"/>
        </pc:sldMkLst>
        <pc:picChg chg="del">
          <ac:chgData name="alija zaki" userId="b82706a7dd301264" providerId="LiveId" clId="{2E4A270C-AC58-487C-BF83-B6D6AE57F20E}" dt="2024-07-03T09:41:48.665" v="32" actId="478"/>
          <ac:picMkLst>
            <pc:docMk/>
            <pc:sldMk cId="0" sldId="265"/>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14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394"/>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27488" y="1655088"/>
            <a:ext cx="4919424" cy="4919424"/>
          </a:xfrm>
          <a:prstGeom prst="rect">
            <a:avLst/>
          </a:prstGeom>
        </p:spPr>
      </p:pic>
      <p:sp>
        <p:nvSpPr>
          <p:cNvPr id="6" name="Text 1"/>
          <p:cNvSpPr/>
          <p:nvPr/>
        </p:nvSpPr>
        <p:spPr>
          <a:xfrm>
            <a:off x="793790" y="1914644"/>
            <a:ext cx="7556421" cy="1956435"/>
          </a:xfrm>
          <a:prstGeom prst="rect">
            <a:avLst/>
          </a:prstGeom>
          <a:noFill/>
          <a:ln/>
        </p:spPr>
        <p:txBody>
          <a:bodyPr wrap="square" rtlCol="0" anchor="t"/>
          <a:lstStyle/>
          <a:p>
            <a:pPr marL="0" indent="0">
              <a:lnSpc>
                <a:spcPts val="7702"/>
              </a:lnSpc>
              <a:buNone/>
            </a:pPr>
            <a:r>
              <a:rPr lang="en-US" sz="6162" dirty="0">
                <a:solidFill>
                  <a:srgbClr val="312F2B"/>
                </a:solidFill>
                <a:latin typeface="Gelasio" pitchFamily="34" charset="0"/>
                <a:ea typeface="Gelasio" pitchFamily="34" charset="-122"/>
                <a:cs typeface="Gelasio" pitchFamily="34" charset="-120"/>
              </a:rPr>
              <a:t>Pengantar: Apa itu Integral?</a:t>
            </a:r>
            <a:endParaRPr lang="en-US" sz="6162" dirty="0"/>
          </a:p>
        </p:txBody>
      </p:sp>
      <p:sp>
        <p:nvSpPr>
          <p:cNvPr id="7" name="Text 2"/>
          <p:cNvSpPr/>
          <p:nvPr/>
        </p:nvSpPr>
        <p:spPr>
          <a:xfrm>
            <a:off x="793790" y="4211241"/>
            <a:ext cx="7556421" cy="1451610"/>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merupakan konsep fundamental dalam matematika yang digunakan untuk menghitung luas area di bawah kurva. Integral merupakan kebalikan dari turunan dan memiliki aplikasi luas dalam berbagai bidang, termasuk ekonomi.</a:t>
            </a:r>
            <a:endParaRPr lang="en-US" sz="1786" dirty="0"/>
          </a:p>
        </p:txBody>
      </p:sp>
      <p:sp>
        <p:nvSpPr>
          <p:cNvPr id="8" name="Shape 3"/>
          <p:cNvSpPr/>
          <p:nvPr/>
        </p:nvSpPr>
        <p:spPr>
          <a:xfrm>
            <a:off x="793790" y="5934908"/>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27488" y="2270046"/>
            <a:ext cx="4919305" cy="3689509"/>
          </a:xfrm>
          <a:prstGeom prst="rect">
            <a:avLst/>
          </a:prstGeom>
        </p:spPr>
      </p:pic>
      <p:sp>
        <p:nvSpPr>
          <p:cNvPr id="6" name="Text 1"/>
          <p:cNvSpPr/>
          <p:nvPr/>
        </p:nvSpPr>
        <p:spPr>
          <a:xfrm>
            <a:off x="793790" y="2683073"/>
            <a:ext cx="5687854" cy="708779"/>
          </a:xfrm>
          <a:prstGeom prst="rect">
            <a:avLst/>
          </a:prstGeom>
          <a:noFill/>
          <a:ln/>
        </p:spPr>
        <p:txBody>
          <a:bodyPr wrap="none" rtlCol="0" anchor="t"/>
          <a:lstStyle/>
          <a:p>
            <a:pPr marL="0" indent="0">
              <a:lnSpc>
                <a:spcPts val="5581"/>
              </a:lnSpc>
              <a:buNone/>
            </a:pPr>
            <a:r>
              <a:rPr lang="en-US" sz="4465" dirty="0">
                <a:solidFill>
                  <a:srgbClr val="312F2B"/>
                </a:solidFill>
                <a:latin typeface="Gelasio" pitchFamily="34" charset="0"/>
                <a:ea typeface="Gelasio" pitchFamily="34" charset="-122"/>
                <a:cs typeface="Gelasio" pitchFamily="34" charset="-120"/>
              </a:rPr>
              <a:t>Kesimpulan dan Saran</a:t>
            </a:r>
            <a:endParaRPr lang="en-US" sz="4465" dirty="0"/>
          </a:p>
        </p:txBody>
      </p:sp>
      <p:sp>
        <p:nvSpPr>
          <p:cNvPr id="7" name="Text 2"/>
          <p:cNvSpPr/>
          <p:nvPr/>
        </p:nvSpPr>
        <p:spPr>
          <a:xfrm>
            <a:off x="793790" y="3732014"/>
            <a:ext cx="7556421" cy="1814513"/>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merupakan alat yang sangat berguna dalam ekonomi. Penerapan integral dalam analisis ekonomi memberikan wawasan yang berharga dan membantu dalam pengambilan keputusan yang lebih baik. Dalam belajar integral, penting untuk memahami konsep dasarnya dan bagaimana menerapkannya dalam konteks ekonomi.</a:t>
            </a:r>
            <a:endParaRPr lang="en-US" sz="17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83488" y="1655088"/>
            <a:ext cx="4919424" cy="4919424"/>
          </a:xfrm>
          <a:prstGeom prst="rect">
            <a:avLst/>
          </a:prstGeom>
        </p:spPr>
      </p:pic>
      <p:sp>
        <p:nvSpPr>
          <p:cNvPr id="6" name="Text 1"/>
          <p:cNvSpPr/>
          <p:nvPr/>
        </p:nvSpPr>
        <p:spPr>
          <a:xfrm>
            <a:off x="6280190" y="1618893"/>
            <a:ext cx="7556421" cy="1417558"/>
          </a:xfrm>
          <a:prstGeom prst="rect">
            <a:avLst/>
          </a:prstGeom>
          <a:noFill/>
          <a:ln/>
        </p:spPr>
        <p:txBody>
          <a:bodyPr wrap="square" rtlCol="0" anchor="t"/>
          <a:lstStyle/>
          <a:p>
            <a:pPr marL="0" indent="0">
              <a:lnSpc>
                <a:spcPts val="5581"/>
              </a:lnSpc>
              <a:buNone/>
            </a:pPr>
            <a:r>
              <a:rPr lang="en-US" sz="4465" dirty="0">
                <a:solidFill>
                  <a:srgbClr val="312F2B"/>
                </a:solidFill>
                <a:latin typeface="Gelasio" pitchFamily="34" charset="0"/>
                <a:ea typeface="Gelasio" pitchFamily="34" charset="-122"/>
                <a:cs typeface="Gelasio" pitchFamily="34" charset="-120"/>
              </a:rPr>
              <a:t>Definisi dan Konsep Dasar Integral</a:t>
            </a:r>
            <a:endParaRPr lang="en-US" sz="4465" dirty="0"/>
          </a:p>
        </p:txBody>
      </p:sp>
      <p:sp>
        <p:nvSpPr>
          <p:cNvPr id="7" name="Shape 2"/>
          <p:cNvSpPr/>
          <p:nvPr/>
        </p:nvSpPr>
        <p:spPr>
          <a:xfrm>
            <a:off x="6280190" y="3376613"/>
            <a:ext cx="3664863" cy="1685092"/>
          </a:xfrm>
          <a:prstGeom prst="roundRect">
            <a:avLst>
              <a:gd name="adj" fmla="val 6057"/>
            </a:avLst>
          </a:prstGeom>
          <a:solidFill>
            <a:srgbClr val="E8E8E3"/>
          </a:solidFill>
          <a:ln w="7620">
            <a:solidFill>
              <a:srgbClr val="CECEC9"/>
            </a:solidFill>
            <a:prstDash val="solid"/>
          </a:ln>
        </p:spPr>
      </p:sp>
      <p:sp>
        <p:nvSpPr>
          <p:cNvPr id="8" name="Text 3"/>
          <p:cNvSpPr/>
          <p:nvPr/>
        </p:nvSpPr>
        <p:spPr>
          <a:xfrm>
            <a:off x="6514624" y="3611047"/>
            <a:ext cx="2835235" cy="354330"/>
          </a:xfrm>
          <a:prstGeom prst="rect">
            <a:avLst/>
          </a:prstGeom>
          <a:noFill/>
          <a:ln/>
        </p:spPr>
        <p:txBody>
          <a:bodyPr wrap="non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Integral Tertentu</a:t>
            </a:r>
            <a:endParaRPr lang="en-US" sz="2233" dirty="0"/>
          </a:p>
        </p:txBody>
      </p:sp>
      <p:sp>
        <p:nvSpPr>
          <p:cNvPr id="9" name="Text 4"/>
          <p:cNvSpPr/>
          <p:nvPr/>
        </p:nvSpPr>
        <p:spPr>
          <a:xfrm>
            <a:off x="6514624" y="4101465"/>
            <a:ext cx="3195995" cy="725805"/>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Menghitung luas area di bawah kurva antara dua titik.</a:t>
            </a:r>
            <a:endParaRPr lang="en-US" sz="1786" dirty="0"/>
          </a:p>
        </p:txBody>
      </p:sp>
      <p:sp>
        <p:nvSpPr>
          <p:cNvPr id="10" name="Shape 5"/>
          <p:cNvSpPr/>
          <p:nvPr/>
        </p:nvSpPr>
        <p:spPr>
          <a:xfrm>
            <a:off x="10171867" y="3376613"/>
            <a:ext cx="3664863" cy="1685092"/>
          </a:xfrm>
          <a:prstGeom prst="roundRect">
            <a:avLst>
              <a:gd name="adj" fmla="val 6057"/>
            </a:avLst>
          </a:prstGeom>
          <a:solidFill>
            <a:srgbClr val="E8E8E3"/>
          </a:solidFill>
          <a:ln w="7620">
            <a:solidFill>
              <a:srgbClr val="CECEC9"/>
            </a:solidFill>
            <a:prstDash val="solid"/>
          </a:ln>
        </p:spPr>
      </p:sp>
      <p:sp>
        <p:nvSpPr>
          <p:cNvPr id="11" name="Text 6"/>
          <p:cNvSpPr/>
          <p:nvPr/>
        </p:nvSpPr>
        <p:spPr>
          <a:xfrm>
            <a:off x="10406301" y="3611047"/>
            <a:ext cx="2835235" cy="354330"/>
          </a:xfrm>
          <a:prstGeom prst="rect">
            <a:avLst/>
          </a:prstGeom>
          <a:noFill/>
          <a:ln/>
        </p:spPr>
        <p:txBody>
          <a:bodyPr wrap="non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Integral Tak Tentu</a:t>
            </a:r>
            <a:endParaRPr lang="en-US" sz="2233" dirty="0"/>
          </a:p>
        </p:txBody>
      </p:sp>
      <p:sp>
        <p:nvSpPr>
          <p:cNvPr id="12" name="Text 7"/>
          <p:cNvSpPr/>
          <p:nvPr/>
        </p:nvSpPr>
        <p:spPr>
          <a:xfrm>
            <a:off x="10406301" y="4101465"/>
            <a:ext cx="3195995" cy="725805"/>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Mencari fungsi primitif dari fungsi yang diberikan.</a:t>
            </a:r>
            <a:endParaRPr lang="en-US" sz="1786" dirty="0"/>
          </a:p>
        </p:txBody>
      </p:sp>
      <p:sp>
        <p:nvSpPr>
          <p:cNvPr id="13" name="Shape 8"/>
          <p:cNvSpPr/>
          <p:nvPr/>
        </p:nvSpPr>
        <p:spPr>
          <a:xfrm>
            <a:off x="6280190" y="5288518"/>
            <a:ext cx="7556421" cy="1322189"/>
          </a:xfrm>
          <a:prstGeom prst="roundRect">
            <a:avLst>
              <a:gd name="adj" fmla="val 7720"/>
            </a:avLst>
          </a:prstGeom>
          <a:solidFill>
            <a:srgbClr val="E8E8E3"/>
          </a:solidFill>
          <a:ln w="7620">
            <a:solidFill>
              <a:srgbClr val="CECEC9"/>
            </a:solidFill>
            <a:prstDash val="solid"/>
          </a:ln>
        </p:spPr>
      </p:sp>
      <p:sp>
        <p:nvSpPr>
          <p:cNvPr id="14" name="Text 9"/>
          <p:cNvSpPr/>
          <p:nvPr/>
        </p:nvSpPr>
        <p:spPr>
          <a:xfrm>
            <a:off x="6514624" y="5522952"/>
            <a:ext cx="4030623" cy="354330"/>
          </a:xfrm>
          <a:prstGeom prst="rect">
            <a:avLst/>
          </a:prstGeom>
          <a:noFill/>
          <a:ln/>
        </p:spPr>
        <p:txBody>
          <a:bodyPr wrap="non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Teorema Fundamental Kalkulus</a:t>
            </a:r>
            <a:endParaRPr lang="en-US" sz="2233" dirty="0"/>
          </a:p>
        </p:txBody>
      </p:sp>
      <p:sp>
        <p:nvSpPr>
          <p:cNvPr id="15" name="Text 10"/>
          <p:cNvSpPr/>
          <p:nvPr/>
        </p:nvSpPr>
        <p:spPr>
          <a:xfrm>
            <a:off x="6514624" y="6013371"/>
            <a:ext cx="7087553" cy="362903"/>
          </a:xfrm>
          <a:prstGeom prst="rect">
            <a:avLst/>
          </a:prstGeom>
          <a:noFill/>
          <a:ln/>
        </p:spPr>
        <p:txBody>
          <a:bodyPr wrap="non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Hubungan antara integral dan turunan.</a:t>
            </a:r>
            <a:endParaRPr lang="en-US" sz="17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83488" y="2270046"/>
            <a:ext cx="4919305" cy="3689509"/>
          </a:xfrm>
          <a:prstGeom prst="rect">
            <a:avLst/>
          </a:prstGeom>
        </p:spPr>
      </p:pic>
      <p:sp>
        <p:nvSpPr>
          <p:cNvPr id="6" name="Text 1"/>
          <p:cNvSpPr/>
          <p:nvPr/>
        </p:nvSpPr>
        <p:spPr>
          <a:xfrm>
            <a:off x="6280190" y="929640"/>
            <a:ext cx="7556421" cy="1417558"/>
          </a:xfrm>
          <a:prstGeom prst="rect">
            <a:avLst/>
          </a:prstGeom>
          <a:noFill/>
          <a:ln/>
        </p:spPr>
        <p:txBody>
          <a:bodyPr wrap="square" rtlCol="0" anchor="t"/>
          <a:lstStyle/>
          <a:p>
            <a:pPr marL="0" indent="0">
              <a:lnSpc>
                <a:spcPts val="5581"/>
              </a:lnSpc>
              <a:buNone/>
            </a:pPr>
            <a:r>
              <a:rPr lang="en-US" sz="4465" dirty="0">
                <a:solidFill>
                  <a:srgbClr val="312F2B"/>
                </a:solidFill>
                <a:latin typeface="Gelasio" pitchFamily="34" charset="0"/>
                <a:ea typeface="Gelasio" pitchFamily="34" charset="-122"/>
                <a:cs typeface="Gelasio" pitchFamily="34" charset="-120"/>
              </a:rPr>
              <a:t>Penerapan Integral dalam Ekonomi</a:t>
            </a:r>
            <a:endParaRPr lang="en-US" sz="4465" dirty="0"/>
          </a:p>
        </p:txBody>
      </p:sp>
      <p:sp>
        <p:nvSpPr>
          <p:cNvPr id="7" name="Shape 2"/>
          <p:cNvSpPr/>
          <p:nvPr/>
        </p:nvSpPr>
        <p:spPr>
          <a:xfrm>
            <a:off x="6280190" y="2942511"/>
            <a:ext cx="510302" cy="510302"/>
          </a:xfrm>
          <a:prstGeom prst="roundRect">
            <a:avLst>
              <a:gd name="adj" fmla="val 20002"/>
            </a:avLst>
          </a:prstGeom>
          <a:solidFill>
            <a:srgbClr val="E8E8E3"/>
          </a:solidFill>
          <a:ln w="7620">
            <a:solidFill>
              <a:srgbClr val="CECEC9"/>
            </a:solidFill>
            <a:prstDash val="solid"/>
          </a:ln>
        </p:spPr>
      </p:sp>
      <p:sp>
        <p:nvSpPr>
          <p:cNvPr id="8" name="Text 3"/>
          <p:cNvSpPr/>
          <p:nvPr/>
        </p:nvSpPr>
        <p:spPr>
          <a:xfrm>
            <a:off x="6462236" y="3027521"/>
            <a:ext cx="146209"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1</a:t>
            </a:r>
            <a:endParaRPr lang="en-US" sz="2679" dirty="0"/>
          </a:p>
        </p:txBody>
      </p:sp>
      <p:sp>
        <p:nvSpPr>
          <p:cNvPr id="9" name="Text 4"/>
          <p:cNvSpPr/>
          <p:nvPr/>
        </p:nvSpPr>
        <p:spPr>
          <a:xfrm>
            <a:off x="7017306" y="2942511"/>
            <a:ext cx="2927747" cy="708660"/>
          </a:xfrm>
          <a:prstGeom prst="rect">
            <a:avLst/>
          </a:prstGeom>
          <a:noFill/>
          <a:ln/>
        </p:spPr>
        <p:txBody>
          <a:bodyPr wrap="squar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Analisis Permintaan dan Penawaran</a:t>
            </a:r>
            <a:endParaRPr lang="en-US" sz="2233" dirty="0"/>
          </a:p>
        </p:txBody>
      </p:sp>
      <p:sp>
        <p:nvSpPr>
          <p:cNvPr id="10" name="Text 5"/>
          <p:cNvSpPr/>
          <p:nvPr/>
        </p:nvSpPr>
        <p:spPr>
          <a:xfrm>
            <a:off x="7017306" y="3787259"/>
            <a:ext cx="2927747" cy="1088708"/>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digunakan untuk menghitung total permintaan dan penawaran dalam pasar.</a:t>
            </a:r>
            <a:endParaRPr lang="en-US" sz="1786" dirty="0"/>
          </a:p>
        </p:txBody>
      </p:sp>
      <p:sp>
        <p:nvSpPr>
          <p:cNvPr id="11" name="Shape 6"/>
          <p:cNvSpPr/>
          <p:nvPr/>
        </p:nvSpPr>
        <p:spPr>
          <a:xfrm>
            <a:off x="10171867" y="2942511"/>
            <a:ext cx="510302" cy="510302"/>
          </a:xfrm>
          <a:prstGeom prst="roundRect">
            <a:avLst>
              <a:gd name="adj" fmla="val 20002"/>
            </a:avLst>
          </a:prstGeom>
          <a:solidFill>
            <a:srgbClr val="E8E8E3"/>
          </a:solidFill>
          <a:ln w="7620">
            <a:solidFill>
              <a:srgbClr val="CECEC9"/>
            </a:solidFill>
            <a:prstDash val="solid"/>
          </a:ln>
        </p:spPr>
      </p:sp>
      <p:sp>
        <p:nvSpPr>
          <p:cNvPr id="12" name="Text 7"/>
          <p:cNvSpPr/>
          <p:nvPr/>
        </p:nvSpPr>
        <p:spPr>
          <a:xfrm>
            <a:off x="10332006" y="3027521"/>
            <a:ext cx="190024"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2</a:t>
            </a:r>
            <a:endParaRPr lang="en-US" sz="2679" dirty="0"/>
          </a:p>
        </p:txBody>
      </p:sp>
      <p:sp>
        <p:nvSpPr>
          <p:cNvPr id="13" name="Text 8"/>
          <p:cNvSpPr/>
          <p:nvPr/>
        </p:nvSpPr>
        <p:spPr>
          <a:xfrm>
            <a:off x="10908983" y="2942511"/>
            <a:ext cx="2927747" cy="708660"/>
          </a:xfrm>
          <a:prstGeom prst="rect">
            <a:avLst/>
          </a:prstGeom>
          <a:noFill/>
          <a:ln/>
        </p:spPr>
        <p:txBody>
          <a:bodyPr wrap="squar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Perhitungan Laba dan Keuntungan</a:t>
            </a:r>
            <a:endParaRPr lang="en-US" sz="2233" dirty="0"/>
          </a:p>
        </p:txBody>
      </p:sp>
      <p:sp>
        <p:nvSpPr>
          <p:cNvPr id="14" name="Text 9"/>
          <p:cNvSpPr/>
          <p:nvPr/>
        </p:nvSpPr>
        <p:spPr>
          <a:xfrm>
            <a:off x="10908983" y="3787259"/>
            <a:ext cx="2927747" cy="1088708"/>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dapat digunakan untuk menentukan laba maksimum perusahaan.</a:t>
            </a:r>
            <a:endParaRPr lang="en-US" sz="1786" dirty="0"/>
          </a:p>
        </p:txBody>
      </p:sp>
      <p:sp>
        <p:nvSpPr>
          <p:cNvPr id="15" name="Shape 10"/>
          <p:cNvSpPr/>
          <p:nvPr/>
        </p:nvSpPr>
        <p:spPr>
          <a:xfrm>
            <a:off x="6280190" y="5357932"/>
            <a:ext cx="510302" cy="510302"/>
          </a:xfrm>
          <a:prstGeom prst="roundRect">
            <a:avLst>
              <a:gd name="adj" fmla="val 20002"/>
            </a:avLst>
          </a:prstGeom>
          <a:solidFill>
            <a:srgbClr val="E8E8E3"/>
          </a:solidFill>
          <a:ln w="7620">
            <a:solidFill>
              <a:srgbClr val="CECEC9"/>
            </a:solidFill>
            <a:prstDash val="solid"/>
          </a:ln>
        </p:spPr>
      </p:sp>
      <p:sp>
        <p:nvSpPr>
          <p:cNvPr id="16" name="Text 11"/>
          <p:cNvSpPr/>
          <p:nvPr/>
        </p:nvSpPr>
        <p:spPr>
          <a:xfrm>
            <a:off x="6441400" y="5442942"/>
            <a:ext cx="187762"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3</a:t>
            </a:r>
            <a:endParaRPr lang="en-US" sz="2679" dirty="0"/>
          </a:p>
        </p:txBody>
      </p:sp>
      <p:sp>
        <p:nvSpPr>
          <p:cNvPr id="17" name="Text 12"/>
          <p:cNvSpPr/>
          <p:nvPr/>
        </p:nvSpPr>
        <p:spPr>
          <a:xfrm>
            <a:off x="7017306" y="5357932"/>
            <a:ext cx="2927747" cy="708660"/>
          </a:xfrm>
          <a:prstGeom prst="rect">
            <a:avLst/>
          </a:prstGeom>
          <a:noFill/>
          <a:ln/>
        </p:spPr>
        <p:txBody>
          <a:bodyPr wrap="squar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Analisis Biaya Produksi</a:t>
            </a:r>
            <a:endParaRPr lang="en-US" sz="2233" dirty="0"/>
          </a:p>
        </p:txBody>
      </p:sp>
      <p:sp>
        <p:nvSpPr>
          <p:cNvPr id="18" name="Text 13"/>
          <p:cNvSpPr/>
          <p:nvPr/>
        </p:nvSpPr>
        <p:spPr>
          <a:xfrm>
            <a:off x="7017306" y="6202680"/>
            <a:ext cx="2927747" cy="1088708"/>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membantu dalam perhitungan biaya total produksi.</a:t>
            </a:r>
            <a:endParaRPr lang="en-US" sz="1786" dirty="0"/>
          </a:p>
        </p:txBody>
      </p:sp>
      <p:sp>
        <p:nvSpPr>
          <p:cNvPr id="19" name="Shape 14"/>
          <p:cNvSpPr/>
          <p:nvPr/>
        </p:nvSpPr>
        <p:spPr>
          <a:xfrm>
            <a:off x="10171867" y="5357932"/>
            <a:ext cx="510302" cy="510302"/>
          </a:xfrm>
          <a:prstGeom prst="roundRect">
            <a:avLst>
              <a:gd name="adj" fmla="val 20002"/>
            </a:avLst>
          </a:prstGeom>
          <a:solidFill>
            <a:srgbClr val="E8E8E3"/>
          </a:solidFill>
          <a:ln w="7620">
            <a:solidFill>
              <a:srgbClr val="CECEC9"/>
            </a:solidFill>
            <a:prstDash val="solid"/>
          </a:ln>
        </p:spPr>
      </p:sp>
      <p:sp>
        <p:nvSpPr>
          <p:cNvPr id="20" name="Text 15"/>
          <p:cNvSpPr/>
          <p:nvPr/>
        </p:nvSpPr>
        <p:spPr>
          <a:xfrm>
            <a:off x="10330815" y="5442942"/>
            <a:ext cx="192286"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4</a:t>
            </a:r>
            <a:endParaRPr lang="en-US" sz="2679" dirty="0"/>
          </a:p>
        </p:txBody>
      </p:sp>
      <p:sp>
        <p:nvSpPr>
          <p:cNvPr id="21" name="Text 16"/>
          <p:cNvSpPr/>
          <p:nvPr/>
        </p:nvSpPr>
        <p:spPr>
          <a:xfrm>
            <a:off x="10908983" y="5357932"/>
            <a:ext cx="2835235" cy="354330"/>
          </a:xfrm>
          <a:prstGeom prst="rect">
            <a:avLst/>
          </a:prstGeom>
          <a:noFill/>
          <a:ln/>
        </p:spPr>
        <p:txBody>
          <a:bodyPr wrap="non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Analisis Investasi</a:t>
            </a:r>
            <a:endParaRPr lang="en-US" sz="2233" dirty="0"/>
          </a:p>
        </p:txBody>
      </p:sp>
      <p:sp>
        <p:nvSpPr>
          <p:cNvPr id="22" name="Text 17"/>
          <p:cNvSpPr/>
          <p:nvPr/>
        </p:nvSpPr>
        <p:spPr>
          <a:xfrm>
            <a:off x="10908983" y="5848350"/>
            <a:ext cx="2927747" cy="1451610"/>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digunakan untuk menghitung nilai sekarang dan nilai masa depan investasi.</a:t>
            </a:r>
            <a:endParaRPr lang="en-US" sz="178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27488" y="2731175"/>
            <a:ext cx="4919305" cy="2767132"/>
          </a:xfrm>
          <a:prstGeom prst="rect">
            <a:avLst/>
          </a:prstGeom>
        </p:spPr>
      </p:pic>
      <p:sp>
        <p:nvSpPr>
          <p:cNvPr id="6" name="Text 1"/>
          <p:cNvSpPr/>
          <p:nvPr/>
        </p:nvSpPr>
        <p:spPr>
          <a:xfrm>
            <a:off x="793790" y="685800"/>
            <a:ext cx="7556421" cy="1417558"/>
          </a:xfrm>
          <a:prstGeom prst="rect">
            <a:avLst/>
          </a:prstGeom>
          <a:noFill/>
          <a:ln/>
        </p:spPr>
        <p:txBody>
          <a:bodyPr wrap="square" rtlCol="0" anchor="t"/>
          <a:lstStyle/>
          <a:p>
            <a:pPr marL="0" indent="0">
              <a:lnSpc>
                <a:spcPts val="5581"/>
              </a:lnSpc>
              <a:buNone/>
            </a:pPr>
            <a:r>
              <a:rPr lang="en-US" sz="4465" dirty="0">
                <a:solidFill>
                  <a:srgbClr val="312F2B"/>
                </a:solidFill>
                <a:latin typeface="Gelasio" pitchFamily="34" charset="0"/>
                <a:ea typeface="Gelasio" pitchFamily="34" charset="-122"/>
                <a:cs typeface="Gelasio" pitchFamily="34" charset="-120"/>
              </a:rPr>
              <a:t>Integral untuk Menghitung Laba dan Keuntungan</a:t>
            </a:r>
            <a:endParaRPr lang="en-US" sz="4465" dirty="0"/>
          </a:p>
        </p:txBody>
      </p:sp>
      <p:sp>
        <p:nvSpPr>
          <p:cNvPr id="7" name="Shape 2"/>
          <p:cNvSpPr/>
          <p:nvPr/>
        </p:nvSpPr>
        <p:spPr>
          <a:xfrm>
            <a:off x="1111329" y="2443520"/>
            <a:ext cx="45363" cy="5100280"/>
          </a:xfrm>
          <a:prstGeom prst="roundRect">
            <a:avLst>
              <a:gd name="adj" fmla="val 225013"/>
            </a:avLst>
          </a:prstGeom>
          <a:solidFill>
            <a:srgbClr val="CECEC9"/>
          </a:solidFill>
          <a:ln/>
        </p:spPr>
      </p:sp>
      <p:sp>
        <p:nvSpPr>
          <p:cNvPr id="8" name="Shape 3"/>
          <p:cNvSpPr/>
          <p:nvPr/>
        </p:nvSpPr>
        <p:spPr>
          <a:xfrm>
            <a:off x="1389102" y="2931140"/>
            <a:ext cx="793790" cy="45363"/>
          </a:xfrm>
          <a:prstGeom prst="roundRect">
            <a:avLst>
              <a:gd name="adj" fmla="val 225013"/>
            </a:avLst>
          </a:prstGeom>
          <a:solidFill>
            <a:srgbClr val="CECEC9"/>
          </a:solidFill>
          <a:ln/>
        </p:spPr>
      </p:sp>
      <p:sp>
        <p:nvSpPr>
          <p:cNvPr id="9" name="Shape 4"/>
          <p:cNvSpPr/>
          <p:nvPr/>
        </p:nvSpPr>
        <p:spPr>
          <a:xfrm>
            <a:off x="878800" y="2698671"/>
            <a:ext cx="510302" cy="510302"/>
          </a:xfrm>
          <a:prstGeom prst="roundRect">
            <a:avLst>
              <a:gd name="adj" fmla="val 20002"/>
            </a:avLst>
          </a:prstGeom>
          <a:solidFill>
            <a:srgbClr val="E8E8E3"/>
          </a:solidFill>
          <a:ln w="7620">
            <a:solidFill>
              <a:srgbClr val="CECEC9"/>
            </a:solidFill>
            <a:prstDash val="solid"/>
          </a:ln>
        </p:spPr>
      </p:sp>
      <p:sp>
        <p:nvSpPr>
          <p:cNvPr id="10" name="Text 5"/>
          <p:cNvSpPr/>
          <p:nvPr/>
        </p:nvSpPr>
        <p:spPr>
          <a:xfrm>
            <a:off x="1060847" y="2783681"/>
            <a:ext cx="146209"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1</a:t>
            </a:r>
            <a:endParaRPr lang="en-US" sz="2679" dirty="0"/>
          </a:p>
        </p:txBody>
      </p:sp>
      <p:sp>
        <p:nvSpPr>
          <p:cNvPr id="11" name="Text 6"/>
          <p:cNvSpPr/>
          <p:nvPr/>
        </p:nvSpPr>
        <p:spPr>
          <a:xfrm>
            <a:off x="2381488" y="2670334"/>
            <a:ext cx="2835235" cy="354330"/>
          </a:xfrm>
          <a:prstGeom prst="rect">
            <a:avLst/>
          </a:prstGeom>
          <a:noFill/>
          <a:ln/>
        </p:spPr>
        <p:txBody>
          <a:bodyPr wrap="none" rtlCol="0" anchor="t"/>
          <a:lstStyle/>
          <a:p>
            <a:pPr marL="0" indent="0" algn="l">
              <a:lnSpc>
                <a:spcPts val="2791"/>
              </a:lnSpc>
              <a:buNone/>
            </a:pPr>
            <a:r>
              <a:rPr lang="en-US" sz="2233" dirty="0">
                <a:solidFill>
                  <a:srgbClr val="272525"/>
                </a:solidFill>
                <a:latin typeface="Gelasio" pitchFamily="34" charset="0"/>
                <a:ea typeface="Gelasio" pitchFamily="34" charset="-122"/>
                <a:cs typeface="Gelasio" pitchFamily="34" charset="-120"/>
              </a:rPr>
              <a:t>Fungsi Biaya</a:t>
            </a:r>
            <a:endParaRPr lang="en-US" sz="2233" dirty="0"/>
          </a:p>
        </p:txBody>
      </p:sp>
      <p:sp>
        <p:nvSpPr>
          <p:cNvPr id="12" name="Text 7"/>
          <p:cNvSpPr/>
          <p:nvPr/>
        </p:nvSpPr>
        <p:spPr>
          <a:xfrm>
            <a:off x="2381488" y="3160752"/>
            <a:ext cx="5968722" cy="362903"/>
          </a:xfrm>
          <a:prstGeom prst="rect">
            <a:avLst/>
          </a:prstGeom>
          <a:noFill/>
          <a:ln/>
        </p:spPr>
        <p:txBody>
          <a:bodyPr wrap="none" rtlCol="0" anchor="t"/>
          <a:lstStyle/>
          <a:p>
            <a:pPr marL="0" indent="0" algn="l">
              <a:lnSpc>
                <a:spcPts val="2858"/>
              </a:lnSpc>
              <a:buNone/>
            </a:pPr>
            <a:r>
              <a:rPr lang="en-US" sz="1786" dirty="0">
                <a:solidFill>
                  <a:srgbClr val="272525"/>
                </a:solidFill>
                <a:latin typeface="Lato" pitchFamily="34" charset="0"/>
                <a:ea typeface="Lato" pitchFamily="34" charset="-122"/>
                <a:cs typeface="Lato" pitchFamily="34" charset="-120"/>
              </a:rPr>
              <a:t>Integral digunakan untuk menghitung total biaya produksi.</a:t>
            </a:r>
            <a:endParaRPr lang="en-US" sz="1786" dirty="0"/>
          </a:p>
        </p:txBody>
      </p:sp>
      <p:sp>
        <p:nvSpPr>
          <p:cNvPr id="13" name="Shape 8"/>
          <p:cNvSpPr/>
          <p:nvPr/>
        </p:nvSpPr>
        <p:spPr>
          <a:xfrm>
            <a:off x="1389102" y="4464903"/>
            <a:ext cx="793790" cy="45363"/>
          </a:xfrm>
          <a:prstGeom prst="roundRect">
            <a:avLst>
              <a:gd name="adj" fmla="val 225013"/>
            </a:avLst>
          </a:prstGeom>
          <a:solidFill>
            <a:srgbClr val="CECEC9"/>
          </a:solidFill>
          <a:ln/>
        </p:spPr>
      </p:sp>
      <p:sp>
        <p:nvSpPr>
          <p:cNvPr id="14" name="Shape 9"/>
          <p:cNvSpPr/>
          <p:nvPr/>
        </p:nvSpPr>
        <p:spPr>
          <a:xfrm>
            <a:off x="878800" y="4232434"/>
            <a:ext cx="510302" cy="510302"/>
          </a:xfrm>
          <a:prstGeom prst="roundRect">
            <a:avLst>
              <a:gd name="adj" fmla="val 20002"/>
            </a:avLst>
          </a:prstGeom>
          <a:solidFill>
            <a:srgbClr val="E8E8E3"/>
          </a:solidFill>
          <a:ln w="7620">
            <a:solidFill>
              <a:srgbClr val="CECEC9"/>
            </a:solidFill>
            <a:prstDash val="solid"/>
          </a:ln>
        </p:spPr>
      </p:sp>
      <p:sp>
        <p:nvSpPr>
          <p:cNvPr id="15" name="Text 10"/>
          <p:cNvSpPr/>
          <p:nvPr/>
        </p:nvSpPr>
        <p:spPr>
          <a:xfrm>
            <a:off x="1038939" y="4317444"/>
            <a:ext cx="190024"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2</a:t>
            </a:r>
            <a:endParaRPr lang="en-US" sz="2679" dirty="0"/>
          </a:p>
        </p:txBody>
      </p:sp>
      <p:sp>
        <p:nvSpPr>
          <p:cNvPr id="16" name="Text 11"/>
          <p:cNvSpPr/>
          <p:nvPr/>
        </p:nvSpPr>
        <p:spPr>
          <a:xfrm>
            <a:off x="2381488" y="4204097"/>
            <a:ext cx="2835235" cy="354330"/>
          </a:xfrm>
          <a:prstGeom prst="rect">
            <a:avLst/>
          </a:prstGeom>
          <a:noFill/>
          <a:ln/>
        </p:spPr>
        <p:txBody>
          <a:bodyPr wrap="none" rtlCol="0" anchor="t"/>
          <a:lstStyle/>
          <a:p>
            <a:pPr marL="0" indent="0" algn="l">
              <a:lnSpc>
                <a:spcPts val="2791"/>
              </a:lnSpc>
              <a:buNone/>
            </a:pPr>
            <a:r>
              <a:rPr lang="en-US" sz="2233" dirty="0">
                <a:solidFill>
                  <a:srgbClr val="272525"/>
                </a:solidFill>
                <a:latin typeface="Gelasio" pitchFamily="34" charset="0"/>
                <a:ea typeface="Gelasio" pitchFamily="34" charset="-122"/>
                <a:cs typeface="Gelasio" pitchFamily="34" charset="-120"/>
              </a:rPr>
              <a:t>Fungsi Pendapatan</a:t>
            </a:r>
            <a:endParaRPr lang="en-US" sz="2233" dirty="0"/>
          </a:p>
        </p:txBody>
      </p:sp>
      <p:sp>
        <p:nvSpPr>
          <p:cNvPr id="17" name="Text 12"/>
          <p:cNvSpPr/>
          <p:nvPr/>
        </p:nvSpPr>
        <p:spPr>
          <a:xfrm>
            <a:off x="2381488" y="4694515"/>
            <a:ext cx="5968722" cy="725805"/>
          </a:xfrm>
          <a:prstGeom prst="rect">
            <a:avLst/>
          </a:prstGeom>
          <a:noFill/>
          <a:ln/>
        </p:spPr>
        <p:txBody>
          <a:bodyPr wrap="square" rtlCol="0" anchor="t"/>
          <a:lstStyle/>
          <a:p>
            <a:pPr marL="0" indent="0" algn="l">
              <a:lnSpc>
                <a:spcPts val="2858"/>
              </a:lnSpc>
              <a:buNone/>
            </a:pPr>
            <a:r>
              <a:rPr lang="en-US" sz="1786" dirty="0">
                <a:solidFill>
                  <a:srgbClr val="272525"/>
                </a:solidFill>
                <a:latin typeface="Lato" pitchFamily="34" charset="0"/>
                <a:ea typeface="Lato" pitchFamily="34" charset="-122"/>
                <a:cs typeface="Lato" pitchFamily="34" charset="-120"/>
              </a:rPr>
              <a:t>Integral digunakan untuk menghitung total pendapatan dari penjualan.</a:t>
            </a:r>
            <a:endParaRPr lang="en-US" sz="1786" dirty="0"/>
          </a:p>
        </p:txBody>
      </p:sp>
      <p:sp>
        <p:nvSpPr>
          <p:cNvPr id="18" name="Shape 13"/>
          <p:cNvSpPr/>
          <p:nvPr/>
        </p:nvSpPr>
        <p:spPr>
          <a:xfrm>
            <a:off x="1389102" y="6361569"/>
            <a:ext cx="793790" cy="45363"/>
          </a:xfrm>
          <a:prstGeom prst="roundRect">
            <a:avLst>
              <a:gd name="adj" fmla="val 225013"/>
            </a:avLst>
          </a:prstGeom>
          <a:solidFill>
            <a:srgbClr val="CECEC9"/>
          </a:solidFill>
          <a:ln/>
        </p:spPr>
      </p:sp>
      <p:sp>
        <p:nvSpPr>
          <p:cNvPr id="19" name="Shape 14"/>
          <p:cNvSpPr/>
          <p:nvPr/>
        </p:nvSpPr>
        <p:spPr>
          <a:xfrm>
            <a:off x="878800" y="6129099"/>
            <a:ext cx="510302" cy="510302"/>
          </a:xfrm>
          <a:prstGeom prst="roundRect">
            <a:avLst>
              <a:gd name="adj" fmla="val 20002"/>
            </a:avLst>
          </a:prstGeom>
          <a:solidFill>
            <a:srgbClr val="E8E8E3"/>
          </a:solidFill>
          <a:ln w="7620">
            <a:solidFill>
              <a:srgbClr val="CECEC9"/>
            </a:solidFill>
            <a:prstDash val="solid"/>
          </a:ln>
        </p:spPr>
      </p:sp>
      <p:sp>
        <p:nvSpPr>
          <p:cNvPr id="20" name="Text 15"/>
          <p:cNvSpPr/>
          <p:nvPr/>
        </p:nvSpPr>
        <p:spPr>
          <a:xfrm>
            <a:off x="1040011" y="6214110"/>
            <a:ext cx="187762"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3</a:t>
            </a:r>
            <a:endParaRPr lang="en-US" sz="2679" dirty="0"/>
          </a:p>
        </p:txBody>
      </p:sp>
      <p:sp>
        <p:nvSpPr>
          <p:cNvPr id="21" name="Text 16"/>
          <p:cNvSpPr/>
          <p:nvPr/>
        </p:nvSpPr>
        <p:spPr>
          <a:xfrm>
            <a:off x="2381488" y="6100763"/>
            <a:ext cx="2835235" cy="354330"/>
          </a:xfrm>
          <a:prstGeom prst="rect">
            <a:avLst/>
          </a:prstGeom>
          <a:noFill/>
          <a:ln/>
        </p:spPr>
        <p:txBody>
          <a:bodyPr wrap="none" rtlCol="0" anchor="t"/>
          <a:lstStyle/>
          <a:p>
            <a:pPr marL="0" indent="0" algn="l">
              <a:lnSpc>
                <a:spcPts val="2791"/>
              </a:lnSpc>
              <a:buNone/>
            </a:pPr>
            <a:r>
              <a:rPr lang="en-US" sz="2233" dirty="0">
                <a:solidFill>
                  <a:srgbClr val="272525"/>
                </a:solidFill>
                <a:latin typeface="Gelasio" pitchFamily="34" charset="0"/>
                <a:ea typeface="Gelasio" pitchFamily="34" charset="-122"/>
                <a:cs typeface="Gelasio" pitchFamily="34" charset="-120"/>
              </a:rPr>
              <a:t>Laba Maksimum</a:t>
            </a:r>
            <a:endParaRPr lang="en-US" sz="2233" dirty="0"/>
          </a:p>
        </p:txBody>
      </p:sp>
      <p:sp>
        <p:nvSpPr>
          <p:cNvPr id="22" name="Text 17"/>
          <p:cNvSpPr/>
          <p:nvPr/>
        </p:nvSpPr>
        <p:spPr>
          <a:xfrm>
            <a:off x="2381488" y="6591181"/>
            <a:ext cx="5968722" cy="725805"/>
          </a:xfrm>
          <a:prstGeom prst="rect">
            <a:avLst/>
          </a:prstGeom>
          <a:noFill/>
          <a:ln/>
        </p:spPr>
        <p:txBody>
          <a:bodyPr wrap="square" rtlCol="0" anchor="t"/>
          <a:lstStyle/>
          <a:p>
            <a:pPr marL="0" indent="0" algn="l">
              <a:lnSpc>
                <a:spcPts val="2858"/>
              </a:lnSpc>
              <a:buNone/>
            </a:pPr>
            <a:r>
              <a:rPr lang="en-US" sz="1786" dirty="0">
                <a:solidFill>
                  <a:srgbClr val="272525"/>
                </a:solidFill>
                <a:latin typeface="Lato" pitchFamily="34" charset="0"/>
                <a:ea typeface="Lato" pitchFamily="34" charset="-122"/>
                <a:cs typeface="Lato" pitchFamily="34" charset="-120"/>
              </a:rPr>
              <a:t>Laba maksimum diperoleh dengan meminimalkan fungsi biaya dan memaksimalkan fungsi pendapatan.</a:t>
            </a:r>
            <a:endParaRPr lang="en-US" sz="178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793790" y="2177058"/>
            <a:ext cx="12848868" cy="708779"/>
          </a:xfrm>
          <a:prstGeom prst="rect">
            <a:avLst/>
          </a:prstGeom>
          <a:noFill/>
          <a:ln/>
        </p:spPr>
        <p:txBody>
          <a:bodyPr wrap="none" rtlCol="0" anchor="t"/>
          <a:lstStyle/>
          <a:p>
            <a:pPr marL="0" indent="0">
              <a:lnSpc>
                <a:spcPts val="5581"/>
              </a:lnSpc>
              <a:buNone/>
            </a:pPr>
            <a:r>
              <a:rPr lang="en-US" sz="4465" dirty="0">
                <a:solidFill>
                  <a:srgbClr val="312F2B"/>
                </a:solidFill>
                <a:latin typeface="Gelasio" pitchFamily="34" charset="0"/>
                <a:ea typeface="Gelasio" pitchFamily="34" charset="-122"/>
                <a:cs typeface="Gelasio" pitchFamily="34" charset="-120"/>
              </a:rPr>
              <a:t>Integral untuk Analisis Permintaan dan Penawaran</a:t>
            </a:r>
            <a:endParaRPr lang="en-US" sz="4465" dirty="0"/>
          </a:p>
        </p:txBody>
      </p:sp>
      <p:sp>
        <p:nvSpPr>
          <p:cNvPr id="5" name="Text 2"/>
          <p:cNvSpPr/>
          <p:nvPr/>
        </p:nvSpPr>
        <p:spPr>
          <a:xfrm>
            <a:off x="793790" y="3452813"/>
            <a:ext cx="2835235" cy="354330"/>
          </a:xfrm>
          <a:prstGeom prst="rect">
            <a:avLst/>
          </a:prstGeom>
          <a:noFill/>
          <a:ln/>
        </p:spPr>
        <p:txBody>
          <a:bodyPr wrap="none" rtlCol="0" anchor="t"/>
          <a:lstStyle/>
          <a:p>
            <a:pPr marL="0" indent="0">
              <a:lnSpc>
                <a:spcPts val="2791"/>
              </a:lnSpc>
              <a:buNone/>
            </a:pPr>
            <a:r>
              <a:rPr lang="en-US" sz="2233" dirty="0">
                <a:solidFill>
                  <a:srgbClr val="312F2B"/>
                </a:solidFill>
                <a:latin typeface="Gelasio" pitchFamily="34" charset="0"/>
                <a:ea typeface="Gelasio" pitchFamily="34" charset="-122"/>
                <a:cs typeface="Gelasio" pitchFamily="34" charset="-120"/>
              </a:rPr>
              <a:t>Permintaan</a:t>
            </a:r>
            <a:endParaRPr lang="en-US" sz="2233" dirty="0"/>
          </a:p>
        </p:txBody>
      </p:sp>
      <p:sp>
        <p:nvSpPr>
          <p:cNvPr id="6" name="Text 3"/>
          <p:cNvSpPr/>
          <p:nvPr/>
        </p:nvSpPr>
        <p:spPr>
          <a:xfrm>
            <a:off x="793790" y="4033957"/>
            <a:ext cx="3978116" cy="1814513"/>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digunakan untuk menghitung total permintaan dalam pasar. Kurva permintaan menunjukkan jumlah barang atau jasa yang diminta pada berbagai tingkat harga.</a:t>
            </a:r>
            <a:endParaRPr lang="en-US" sz="1786" dirty="0"/>
          </a:p>
        </p:txBody>
      </p:sp>
      <p:sp>
        <p:nvSpPr>
          <p:cNvPr id="7" name="Text 4"/>
          <p:cNvSpPr/>
          <p:nvPr/>
        </p:nvSpPr>
        <p:spPr>
          <a:xfrm>
            <a:off x="5332928" y="3452813"/>
            <a:ext cx="2835235" cy="354330"/>
          </a:xfrm>
          <a:prstGeom prst="rect">
            <a:avLst/>
          </a:prstGeom>
          <a:noFill/>
          <a:ln/>
        </p:spPr>
        <p:txBody>
          <a:bodyPr wrap="none" rtlCol="0" anchor="t"/>
          <a:lstStyle/>
          <a:p>
            <a:pPr marL="0" indent="0">
              <a:lnSpc>
                <a:spcPts val="2791"/>
              </a:lnSpc>
              <a:buNone/>
            </a:pPr>
            <a:r>
              <a:rPr lang="en-US" sz="2233" dirty="0">
                <a:solidFill>
                  <a:srgbClr val="312F2B"/>
                </a:solidFill>
                <a:latin typeface="Gelasio" pitchFamily="34" charset="0"/>
                <a:ea typeface="Gelasio" pitchFamily="34" charset="-122"/>
                <a:cs typeface="Gelasio" pitchFamily="34" charset="-120"/>
              </a:rPr>
              <a:t>Penawaran</a:t>
            </a:r>
            <a:endParaRPr lang="en-US" sz="2233" dirty="0"/>
          </a:p>
        </p:txBody>
      </p:sp>
      <p:sp>
        <p:nvSpPr>
          <p:cNvPr id="8" name="Text 5"/>
          <p:cNvSpPr/>
          <p:nvPr/>
        </p:nvSpPr>
        <p:spPr>
          <a:xfrm>
            <a:off x="5332928" y="4033957"/>
            <a:ext cx="3978116" cy="1814513"/>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digunakan untuk menghitung total penawaran dalam pasar. Kurva penawaran menunjukkan jumlah barang atau jasa yang ditawarkan pada berbagai tingkat harga.</a:t>
            </a:r>
            <a:endParaRPr lang="en-US" sz="1786" dirty="0"/>
          </a:p>
        </p:txBody>
      </p:sp>
      <p:sp>
        <p:nvSpPr>
          <p:cNvPr id="9" name="Text 6"/>
          <p:cNvSpPr/>
          <p:nvPr/>
        </p:nvSpPr>
        <p:spPr>
          <a:xfrm>
            <a:off x="9872067" y="3452813"/>
            <a:ext cx="2835235" cy="354330"/>
          </a:xfrm>
          <a:prstGeom prst="rect">
            <a:avLst/>
          </a:prstGeom>
          <a:noFill/>
          <a:ln/>
        </p:spPr>
        <p:txBody>
          <a:bodyPr wrap="none" rtlCol="0" anchor="t"/>
          <a:lstStyle/>
          <a:p>
            <a:pPr marL="0" indent="0">
              <a:lnSpc>
                <a:spcPts val="2791"/>
              </a:lnSpc>
              <a:buNone/>
            </a:pPr>
            <a:r>
              <a:rPr lang="en-US" sz="2233" dirty="0">
                <a:solidFill>
                  <a:srgbClr val="312F2B"/>
                </a:solidFill>
                <a:latin typeface="Gelasio" pitchFamily="34" charset="0"/>
                <a:ea typeface="Gelasio" pitchFamily="34" charset="-122"/>
                <a:cs typeface="Gelasio" pitchFamily="34" charset="-120"/>
              </a:rPr>
              <a:t>Ekuilibrium Pasar</a:t>
            </a:r>
            <a:endParaRPr lang="en-US" sz="2233" dirty="0"/>
          </a:p>
        </p:txBody>
      </p:sp>
      <p:sp>
        <p:nvSpPr>
          <p:cNvPr id="10" name="Text 7"/>
          <p:cNvSpPr/>
          <p:nvPr/>
        </p:nvSpPr>
        <p:spPr>
          <a:xfrm>
            <a:off x="9872067" y="4033957"/>
            <a:ext cx="3978116" cy="1814513"/>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Titik potong antara kurva permintaan dan penawaran menunjukkan titik keseimbangan pasar, di mana jumlah yang diminta sama dengan jumlah yang ditawarkan.</a:t>
            </a:r>
            <a:endParaRPr lang="en-US" sz="178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76106" y="2262426"/>
            <a:ext cx="4934069" cy="3704749"/>
          </a:xfrm>
          <a:prstGeom prst="rect">
            <a:avLst/>
          </a:prstGeom>
        </p:spPr>
      </p:pic>
      <p:sp>
        <p:nvSpPr>
          <p:cNvPr id="6" name="Text 1"/>
          <p:cNvSpPr/>
          <p:nvPr/>
        </p:nvSpPr>
        <p:spPr>
          <a:xfrm>
            <a:off x="6259473" y="608290"/>
            <a:ext cx="7597854" cy="1380411"/>
          </a:xfrm>
          <a:prstGeom prst="rect">
            <a:avLst/>
          </a:prstGeom>
          <a:noFill/>
          <a:ln/>
        </p:spPr>
        <p:txBody>
          <a:bodyPr wrap="square" rtlCol="0" anchor="t"/>
          <a:lstStyle/>
          <a:p>
            <a:pPr marL="0" indent="0">
              <a:lnSpc>
                <a:spcPts val="5435"/>
              </a:lnSpc>
              <a:buNone/>
            </a:pPr>
            <a:r>
              <a:rPr lang="en-US" sz="4348" dirty="0">
                <a:solidFill>
                  <a:srgbClr val="312F2B"/>
                </a:solidFill>
                <a:latin typeface="Gelasio" pitchFamily="34" charset="0"/>
                <a:ea typeface="Gelasio" pitchFamily="34" charset="-122"/>
                <a:cs typeface="Gelasio" pitchFamily="34" charset="-120"/>
              </a:rPr>
              <a:t>Integral untuk Menghitung Biaya Produksi</a:t>
            </a:r>
            <a:endParaRPr lang="en-US" sz="4348" dirty="0"/>
          </a:p>
        </p:txBody>
      </p:sp>
      <p:pic>
        <p:nvPicPr>
          <p:cNvPr id="7" name="Image 3" descr="preencoded.png"/>
          <p:cNvPicPr>
            <a:picLocks noChangeAspect="1"/>
          </p:cNvPicPr>
          <p:nvPr/>
        </p:nvPicPr>
        <p:blipFill>
          <a:blip r:embed="rId6"/>
          <a:stretch>
            <a:fillRect/>
          </a:stretch>
        </p:blipFill>
        <p:spPr>
          <a:xfrm>
            <a:off x="6259473" y="2319933"/>
            <a:ext cx="1104424" cy="1767126"/>
          </a:xfrm>
          <a:prstGeom prst="rect">
            <a:avLst/>
          </a:prstGeom>
        </p:spPr>
      </p:pic>
      <p:sp>
        <p:nvSpPr>
          <p:cNvPr id="8" name="Text 2"/>
          <p:cNvSpPr/>
          <p:nvPr/>
        </p:nvSpPr>
        <p:spPr>
          <a:xfrm>
            <a:off x="7695128" y="2540794"/>
            <a:ext cx="2761178" cy="345043"/>
          </a:xfrm>
          <a:prstGeom prst="rect">
            <a:avLst/>
          </a:prstGeom>
          <a:noFill/>
          <a:ln/>
        </p:spPr>
        <p:txBody>
          <a:bodyPr wrap="none" rtlCol="0" anchor="t"/>
          <a:lstStyle/>
          <a:p>
            <a:pPr marL="0" indent="0" algn="l">
              <a:lnSpc>
                <a:spcPts val="2718"/>
              </a:lnSpc>
              <a:buNone/>
            </a:pPr>
            <a:r>
              <a:rPr lang="en-US" sz="2174" dirty="0">
                <a:solidFill>
                  <a:srgbClr val="272525"/>
                </a:solidFill>
                <a:latin typeface="Gelasio" pitchFamily="34" charset="0"/>
                <a:ea typeface="Gelasio" pitchFamily="34" charset="-122"/>
                <a:cs typeface="Gelasio" pitchFamily="34" charset="-120"/>
              </a:rPr>
              <a:t>Biaya Tetap</a:t>
            </a:r>
            <a:endParaRPr lang="en-US" sz="2174" dirty="0"/>
          </a:p>
        </p:txBody>
      </p:sp>
      <p:sp>
        <p:nvSpPr>
          <p:cNvPr id="9" name="Text 3"/>
          <p:cNvSpPr/>
          <p:nvPr/>
        </p:nvSpPr>
        <p:spPr>
          <a:xfrm>
            <a:off x="7695128" y="3018353"/>
            <a:ext cx="6162199" cy="353378"/>
          </a:xfrm>
          <a:prstGeom prst="rect">
            <a:avLst/>
          </a:prstGeom>
          <a:noFill/>
          <a:ln/>
        </p:spPr>
        <p:txBody>
          <a:bodyPr wrap="none" rtlCol="0" anchor="t"/>
          <a:lstStyle/>
          <a:p>
            <a:pPr marL="0" indent="0" algn="l">
              <a:lnSpc>
                <a:spcPts val="2783"/>
              </a:lnSpc>
              <a:buNone/>
            </a:pPr>
            <a:r>
              <a:rPr lang="en-US" sz="1739" dirty="0">
                <a:solidFill>
                  <a:srgbClr val="272525"/>
                </a:solidFill>
                <a:latin typeface="Lato" pitchFamily="34" charset="0"/>
                <a:ea typeface="Lato" pitchFamily="34" charset="-122"/>
                <a:cs typeface="Lato" pitchFamily="34" charset="-120"/>
              </a:rPr>
              <a:t>Biaya yang tidak berubah seiring dengan perubahan output.</a:t>
            </a:r>
            <a:endParaRPr lang="en-US" sz="1739" dirty="0"/>
          </a:p>
        </p:txBody>
      </p:sp>
      <p:pic>
        <p:nvPicPr>
          <p:cNvPr id="10" name="Image 4" descr="preencoded.png"/>
          <p:cNvPicPr>
            <a:picLocks noChangeAspect="1"/>
          </p:cNvPicPr>
          <p:nvPr/>
        </p:nvPicPr>
        <p:blipFill>
          <a:blip r:embed="rId7"/>
          <a:stretch>
            <a:fillRect/>
          </a:stretch>
        </p:blipFill>
        <p:spPr>
          <a:xfrm>
            <a:off x="6259473" y="4087058"/>
            <a:ext cx="1104424" cy="1767126"/>
          </a:xfrm>
          <a:prstGeom prst="rect">
            <a:avLst/>
          </a:prstGeom>
        </p:spPr>
      </p:pic>
      <p:sp>
        <p:nvSpPr>
          <p:cNvPr id="11" name="Text 4"/>
          <p:cNvSpPr/>
          <p:nvPr/>
        </p:nvSpPr>
        <p:spPr>
          <a:xfrm>
            <a:off x="7695128" y="4307919"/>
            <a:ext cx="2761178" cy="345043"/>
          </a:xfrm>
          <a:prstGeom prst="rect">
            <a:avLst/>
          </a:prstGeom>
          <a:noFill/>
          <a:ln/>
        </p:spPr>
        <p:txBody>
          <a:bodyPr wrap="none" rtlCol="0" anchor="t"/>
          <a:lstStyle/>
          <a:p>
            <a:pPr marL="0" indent="0" algn="l">
              <a:lnSpc>
                <a:spcPts val="2718"/>
              </a:lnSpc>
              <a:buNone/>
            </a:pPr>
            <a:r>
              <a:rPr lang="en-US" sz="2174" dirty="0">
                <a:solidFill>
                  <a:srgbClr val="272525"/>
                </a:solidFill>
                <a:latin typeface="Gelasio" pitchFamily="34" charset="0"/>
                <a:ea typeface="Gelasio" pitchFamily="34" charset="-122"/>
                <a:cs typeface="Gelasio" pitchFamily="34" charset="-120"/>
              </a:rPr>
              <a:t>Biaya Variabel</a:t>
            </a:r>
            <a:endParaRPr lang="en-US" sz="2174" dirty="0"/>
          </a:p>
        </p:txBody>
      </p:sp>
      <p:sp>
        <p:nvSpPr>
          <p:cNvPr id="12" name="Text 5"/>
          <p:cNvSpPr/>
          <p:nvPr/>
        </p:nvSpPr>
        <p:spPr>
          <a:xfrm>
            <a:off x="7695128" y="4785479"/>
            <a:ext cx="6162199" cy="353378"/>
          </a:xfrm>
          <a:prstGeom prst="rect">
            <a:avLst/>
          </a:prstGeom>
          <a:noFill/>
          <a:ln/>
        </p:spPr>
        <p:txBody>
          <a:bodyPr wrap="none" rtlCol="0" anchor="t"/>
          <a:lstStyle/>
          <a:p>
            <a:pPr marL="0" indent="0" algn="l">
              <a:lnSpc>
                <a:spcPts val="2783"/>
              </a:lnSpc>
              <a:buNone/>
            </a:pPr>
            <a:r>
              <a:rPr lang="en-US" sz="1739" dirty="0">
                <a:solidFill>
                  <a:srgbClr val="272525"/>
                </a:solidFill>
                <a:latin typeface="Lato" pitchFamily="34" charset="0"/>
                <a:ea typeface="Lato" pitchFamily="34" charset="-122"/>
                <a:cs typeface="Lato" pitchFamily="34" charset="-120"/>
              </a:rPr>
              <a:t>Biaya yang berubah seiring dengan perubahan output.</a:t>
            </a:r>
            <a:endParaRPr lang="en-US" sz="1739" dirty="0"/>
          </a:p>
        </p:txBody>
      </p:sp>
      <p:pic>
        <p:nvPicPr>
          <p:cNvPr id="13" name="Image 5" descr="preencoded.png"/>
          <p:cNvPicPr>
            <a:picLocks noChangeAspect="1"/>
          </p:cNvPicPr>
          <p:nvPr/>
        </p:nvPicPr>
        <p:blipFill>
          <a:blip r:embed="rId8"/>
          <a:stretch>
            <a:fillRect/>
          </a:stretch>
        </p:blipFill>
        <p:spPr>
          <a:xfrm>
            <a:off x="6259473" y="5854184"/>
            <a:ext cx="1104424" cy="1767126"/>
          </a:xfrm>
          <a:prstGeom prst="rect">
            <a:avLst/>
          </a:prstGeom>
        </p:spPr>
      </p:pic>
      <p:sp>
        <p:nvSpPr>
          <p:cNvPr id="14" name="Text 6"/>
          <p:cNvSpPr/>
          <p:nvPr/>
        </p:nvSpPr>
        <p:spPr>
          <a:xfrm>
            <a:off x="7695128" y="6075045"/>
            <a:ext cx="2761178" cy="345043"/>
          </a:xfrm>
          <a:prstGeom prst="rect">
            <a:avLst/>
          </a:prstGeom>
          <a:noFill/>
          <a:ln/>
        </p:spPr>
        <p:txBody>
          <a:bodyPr wrap="none" rtlCol="0" anchor="t"/>
          <a:lstStyle/>
          <a:p>
            <a:pPr marL="0" indent="0" algn="l">
              <a:lnSpc>
                <a:spcPts val="2718"/>
              </a:lnSpc>
              <a:buNone/>
            </a:pPr>
            <a:r>
              <a:rPr lang="en-US" sz="2174" dirty="0">
                <a:solidFill>
                  <a:srgbClr val="272525"/>
                </a:solidFill>
                <a:latin typeface="Gelasio" pitchFamily="34" charset="0"/>
                <a:ea typeface="Gelasio" pitchFamily="34" charset="-122"/>
                <a:cs typeface="Gelasio" pitchFamily="34" charset="-120"/>
              </a:rPr>
              <a:t>Total Biaya Produksi</a:t>
            </a:r>
            <a:endParaRPr lang="en-US" sz="2174" dirty="0"/>
          </a:p>
        </p:txBody>
      </p:sp>
      <p:sp>
        <p:nvSpPr>
          <p:cNvPr id="15" name="Text 7"/>
          <p:cNvSpPr/>
          <p:nvPr/>
        </p:nvSpPr>
        <p:spPr>
          <a:xfrm>
            <a:off x="7695128" y="6552605"/>
            <a:ext cx="6162199" cy="353378"/>
          </a:xfrm>
          <a:prstGeom prst="rect">
            <a:avLst/>
          </a:prstGeom>
          <a:noFill/>
          <a:ln/>
        </p:spPr>
        <p:txBody>
          <a:bodyPr wrap="none" rtlCol="0" anchor="t"/>
          <a:lstStyle/>
          <a:p>
            <a:pPr marL="0" indent="0" algn="l">
              <a:lnSpc>
                <a:spcPts val="2783"/>
              </a:lnSpc>
              <a:buNone/>
            </a:pPr>
            <a:r>
              <a:rPr lang="en-US" sz="1739" dirty="0">
                <a:solidFill>
                  <a:srgbClr val="272525"/>
                </a:solidFill>
                <a:latin typeface="Lato" pitchFamily="34" charset="0"/>
                <a:ea typeface="Lato" pitchFamily="34" charset="-122"/>
                <a:cs typeface="Lato" pitchFamily="34" charset="-120"/>
              </a:rPr>
              <a:t>Biaya tetap + biaya variabel.</a:t>
            </a:r>
            <a:endParaRPr lang="en-US" sz="173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83607" y="2782491"/>
            <a:ext cx="4919186" cy="2664619"/>
          </a:xfrm>
          <a:prstGeom prst="rect">
            <a:avLst/>
          </a:prstGeom>
        </p:spPr>
      </p:pic>
      <p:sp>
        <p:nvSpPr>
          <p:cNvPr id="6" name="Text 1"/>
          <p:cNvSpPr/>
          <p:nvPr/>
        </p:nvSpPr>
        <p:spPr>
          <a:xfrm>
            <a:off x="6280190" y="2033588"/>
            <a:ext cx="7556421" cy="1417558"/>
          </a:xfrm>
          <a:prstGeom prst="rect">
            <a:avLst/>
          </a:prstGeom>
          <a:noFill/>
          <a:ln/>
        </p:spPr>
        <p:txBody>
          <a:bodyPr wrap="square" rtlCol="0" anchor="t"/>
          <a:lstStyle/>
          <a:p>
            <a:pPr marL="0" indent="0">
              <a:lnSpc>
                <a:spcPts val="5581"/>
              </a:lnSpc>
              <a:buNone/>
            </a:pPr>
            <a:r>
              <a:rPr lang="en-US" sz="4465" dirty="0">
                <a:solidFill>
                  <a:srgbClr val="312F2B"/>
                </a:solidFill>
                <a:latin typeface="Gelasio" pitchFamily="34" charset="0"/>
                <a:ea typeface="Gelasio" pitchFamily="34" charset="-122"/>
                <a:cs typeface="Gelasio" pitchFamily="34" charset="-120"/>
              </a:rPr>
              <a:t>Integral untuk Analisis Investasi</a:t>
            </a:r>
            <a:endParaRPr lang="en-US" sz="4465" dirty="0"/>
          </a:p>
        </p:txBody>
      </p:sp>
      <p:sp>
        <p:nvSpPr>
          <p:cNvPr id="7" name="Shape 2"/>
          <p:cNvSpPr/>
          <p:nvPr/>
        </p:nvSpPr>
        <p:spPr>
          <a:xfrm>
            <a:off x="6280190" y="3791307"/>
            <a:ext cx="7556421" cy="2404586"/>
          </a:xfrm>
          <a:prstGeom prst="roundRect">
            <a:avLst>
              <a:gd name="adj" fmla="val 4245"/>
            </a:avLst>
          </a:prstGeom>
          <a:noFill/>
          <a:ln w="7620">
            <a:solidFill>
              <a:srgbClr val="000000">
                <a:alpha val="8000"/>
              </a:srgbClr>
            </a:solidFill>
            <a:prstDash val="solid"/>
          </a:ln>
        </p:spPr>
      </p:sp>
      <p:sp>
        <p:nvSpPr>
          <p:cNvPr id="8" name="Shape 3"/>
          <p:cNvSpPr/>
          <p:nvPr/>
        </p:nvSpPr>
        <p:spPr>
          <a:xfrm>
            <a:off x="6287810" y="3798927"/>
            <a:ext cx="7541181" cy="1013222"/>
          </a:xfrm>
          <a:prstGeom prst="rect">
            <a:avLst/>
          </a:prstGeom>
          <a:solidFill>
            <a:srgbClr val="FFFFFF">
              <a:alpha val="4000"/>
            </a:srgbClr>
          </a:solidFill>
          <a:ln/>
        </p:spPr>
      </p:sp>
      <p:sp>
        <p:nvSpPr>
          <p:cNvPr id="9" name="Text 4"/>
          <p:cNvSpPr/>
          <p:nvPr/>
        </p:nvSpPr>
        <p:spPr>
          <a:xfrm>
            <a:off x="6514624" y="3942636"/>
            <a:ext cx="3313152" cy="362903"/>
          </a:xfrm>
          <a:prstGeom prst="rect">
            <a:avLst/>
          </a:prstGeom>
          <a:noFill/>
          <a:ln/>
        </p:spPr>
        <p:txBody>
          <a:bodyPr wrap="non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Nilai Sekarang</a:t>
            </a:r>
            <a:endParaRPr lang="en-US" sz="1786" dirty="0"/>
          </a:p>
        </p:txBody>
      </p:sp>
      <p:sp>
        <p:nvSpPr>
          <p:cNvPr id="10" name="Text 5"/>
          <p:cNvSpPr/>
          <p:nvPr/>
        </p:nvSpPr>
        <p:spPr>
          <a:xfrm>
            <a:off x="10289024" y="3942636"/>
            <a:ext cx="3313152" cy="725805"/>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Nilai masa depan investasi yang didiskontokan ke nilai saat ini.</a:t>
            </a:r>
            <a:endParaRPr lang="en-US" sz="1786" dirty="0"/>
          </a:p>
        </p:txBody>
      </p:sp>
      <p:sp>
        <p:nvSpPr>
          <p:cNvPr id="11" name="Shape 6"/>
          <p:cNvSpPr/>
          <p:nvPr/>
        </p:nvSpPr>
        <p:spPr>
          <a:xfrm>
            <a:off x="6287810" y="4812149"/>
            <a:ext cx="7541181" cy="1376124"/>
          </a:xfrm>
          <a:prstGeom prst="rect">
            <a:avLst/>
          </a:prstGeom>
          <a:solidFill>
            <a:srgbClr val="000000">
              <a:alpha val="4000"/>
            </a:srgbClr>
          </a:solidFill>
          <a:ln/>
        </p:spPr>
      </p:sp>
      <p:sp>
        <p:nvSpPr>
          <p:cNvPr id="12" name="Text 7"/>
          <p:cNvSpPr/>
          <p:nvPr/>
        </p:nvSpPr>
        <p:spPr>
          <a:xfrm>
            <a:off x="6514624" y="4955858"/>
            <a:ext cx="3313152" cy="362903"/>
          </a:xfrm>
          <a:prstGeom prst="rect">
            <a:avLst/>
          </a:prstGeom>
          <a:noFill/>
          <a:ln/>
        </p:spPr>
        <p:txBody>
          <a:bodyPr wrap="non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Nilai Masa Depan</a:t>
            </a:r>
            <a:endParaRPr lang="en-US" sz="1786" dirty="0"/>
          </a:p>
        </p:txBody>
      </p:sp>
      <p:sp>
        <p:nvSpPr>
          <p:cNvPr id="13" name="Text 8"/>
          <p:cNvSpPr/>
          <p:nvPr/>
        </p:nvSpPr>
        <p:spPr>
          <a:xfrm>
            <a:off x="10289024" y="4955858"/>
            <a:ext cx="3313152" cy="1088708"/>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Nilai investasi di masa depan, dengan mempertimbangkan pertumbuhan investasi.</a:t>
            </a:r>
            <a:endParaRPr lang="en-US" sz="178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85340" y="2707481"/>
            <a:ext cx="5003721" cy="2814637"/>
          </a:xfrm>
          <a:prstGeom prst="rect">
            <a:avLst/>
          </a:prstGeom>
        </p:spPr>
      </p:pic>
      <p:sp>
        <p:nvSpPr>
          <p:cNvPr id="6" name="Text 1"/>
          <p:cNvSpPr/>
          <p:nvPr/>
        </p:nvSpPr>
        <p:spPr>
          <a:xfrm>
            <a:off x="675561" y="986909"/>
            <a:ext cx="7560826" cy="603171"/>
          </a:xfrm>
          <a:prstGeom prst="rect">
            <a:avLst/>
          </a:prstGeom>
          <a:noFill/>
          <a:ln/>
        </p:spPr>
        <p:txBody>
          <a:bodyPr wrap="none" rtlCol="0" anchor="t"/>
          <a:lstStyle/>
          <a:p>
            <a:pPr marL="0" indent="0">
              <a:lnSpc>
                <a:spcPts val="4750"/>
              </a:lnSpc>
              <a:buNone/>
            </a:pPr>
            <a:r>
              <a:rPr lang="en-US" sz="3800" dirty="0">
                <a:solidFill>
                  <a:srgbClr val="312F2B"/>
                </a:solidFill>
                <a:latin typeface="Gelasio" pitchFamily="34" charset="0"/>
                <a:ea typeface="Gelasio" pitchFamily="34" charset="-122"/>
                <a:cs typeface="Gelasio" pitchFamily="34" charset="-120"/>
              </a:rPr>
              <a:t>Integral untuk Peramalan Ekonomi</a:t>
            </a:r>
            <a:endParaRPr lang="en-US" sz="3800" dirty="0"/>
          </a:p>
        </p:txBody>
      </p:sp>
      <p:pic>
        <p:nvPicPr>
          <p:cNvPr id="7" name="Image 3" descr="preencoded.png"/>
          <p:cNvPicPr>
            <a:picLocks noChangeAspect="1"/>
          </p:cNvPicPr>
          <p:nvPr/>
        </p:nvPicPr>
        <p:blipFill>
          <a:blip r:embed="rId6"/>
          <a:stretch>
            <a:fillRect/>
          </a:stretch>
        </p:blipFill>
        <p:spPr>
          <a:xfrm>
            <a:off x="675561" y="1879640"/>
            <a:ext cx="482560" cy="482560"/>
          </a:xfrm>
          <a:prstGeom prst="rect">
            <a:avLst/>
          </a:prstGeom>
        </p:spPr>
      </p:pic>
      <p:sp>
        <p:nvSpPr>
          <p:cNvPr id="8" name="Text 2"/>
          <p:cNvSpPr/>
          <p:nvPr/>
        </p:nvSpPr>
        <p:spPr>
          <a:xfrm>
            <a:off x="675561" y="2555200"/>
            <a:ext cx="2413040" cy="301585"/>
          </a:xfrm>
          <a:prstGeom prst="rect">
            <a:avLst/>
          </a:prstGeom>
          <a:noFill/>
          <a:ln/>
        </p:spPr>
        <p:txBody>
          <a:bodyPr wrap="none" rtlCol="0" anchor="t"/>
          <a:lstStyle/>
          <a:p>
            <a:pPr marL="0" indent="0" algn="l">
              <a:lnSpc>
                <a:spcPts val="2375"/>
              </a:lnSpc>
              <a:buNone/>
            </a:pPr>
            <a:r>
              <a:rPr lang="en-US" sz="1900" dirty="0">
                <a:solidFill>
                  <a:srgbClr val="272525"/>
                </a:solidFill>
                <a:latin typeface="Gelasio" pitchFamily="34" charset="0"/>
                <a:ea typeface="Gelasio" pitchFamily="34" charset="-122"/>
                <a:cs typeface="Gelasio" pitchFamily="34" charset="-120"/>
              </a:rPr>
              <a:t>Tren Ekonomi</a:t>
            </a:r>
            <a:endParaRPr lang="en-US" sz="1900" dirty="0"/>
          </a:p>
        </p:txBody>
      </p:sp>
      <p:sp>
        <p:nvSpPr>
          <p:cNvPr id="9" name="Text 3"/>
          <p:cNvSpPr/>
          <p:nvPr/>
        </p:nvSpPr>
        <p:spPr>
          <a:xfrm>
            <a:off x="675561" y="2972514"/>
            <a:ext cx="7792879" cy="308729"/>
          </a:xfrm>
          <a:prstGeom prst="rect">
            <a:avLst/>
          </a:prstGeom>
          <a:noFill/>
          <a:ln/>
        </p:spPr>
        <p:txBody>
          <a:bodyPr wrap="none" rtlCol="0" anchor="t"/>
          <a:lstStyle/>
          <a:p>
            <a:pPr marL="0" indent="0" algn="l">
              <a:lnSpc>
                <a:spcPts val="2432"/>
              </a:lnSpc>
              <a:buNone/>
            </a:pPr>
            <a:r>
              <a:rPr lang="en-US" sz="1520" dirty="0">
                <a:solidFill>
                  <a:srgbClr val="272525"/>
                </a:solidFill>
                <a:latin typeface="Lato" pitchFamily="34" charset="0"/>
                <a:ea typeface="Lato" pitchFamily="34" charset="-122"/>
                <a:cs typeface="Lato" pitchFamily="34" charset="-120"/>
              </a:rPr>
              <a:t>Integral digunakan untuk memprediksi tren ekonomi masa depan berdasarkan data historis.</a:t>
            </a:r>
            <a:endParaRPr lang="en-US" sz="1520" dirty="0"/>
          </a:p>
        </p:txBody>
      </p:sp>
      <p:pic>
        <p:nvPicPr>
          <p:cNvPr id="10" name="Image 4" descr="preencoded.png"/>
          <p:cNvPicPr>
            <a:picLocks noChangeAspect="1"/>
          </p:cNvPicPr>
          <p:nvPr/>
        </p:nvPicPr>
        <p:blipFill>
          <a:blip r:embed="rId7"/>
          <a:stretch>
            <a:fillRect/>
          </a:stretch>
        </p:blipFill>
        <p:spPr>
          <a:xfrm>
            <a:off x="675561" y="3860363"/>
            <a:ext cx="482560" cy="482560"/>
          </a:xfrm>
          <a:prstGeom prst="rect">
            <a:avLst/>
          </a:prstGeom>
        </p:spPr>
      </p:pic>
      <p:sp>
        <p:nvSpPr>
          <p:cNvPr id="11" name="Text 4"/>
          <p:cNvSpPr/>
          <p:nvPr/>
        </p:nvSpPr>
        <p:spPr>
          <a:xfrm>
            <a:off x="675561" y="4535924"/>
            <a:ext cx="2506147" cy="301585"/>
          </a:xfrm>
          <a:prstGeom prst="rect">
            <a:avLst/>
          </a:prstGeom>
          <a:noFill/>
          <a:ln/>
        </p:spPr>
        <p:txBody>
          <a:bodyPr wrap="none" rtlCol="0" anchor="t"/>
          <a:lstStyle/>
          <a:p>
            <a:pPr marL="0" indent="0" algn="l">
              <a:lnSpc>
                <a:spcPts val="2375"/>
              </a:lnSpc>
              <a:buNone/>
            </a:pPr>
            <a:r>
              <a:rPr lang="en-US" sz="1900" dirty="0">
                <a:solidFill>
                  <a:srgbClr val="272525"/>
                </a:solidFill>
                <a:latin typeface="Gelasio" pitchFamily="34" charset="0"/>
                <a:ea typeface="Gelasio" pitchFamily="34" charset="-122"/>
                <a:cs typeface="Gelasio" pitchFamily="34" charset="-120"/>
              </a:rPr>
              <a:t>Pertumbuhan Ekonomi</a:t>
            </a:r>
            <a:endParaRPr lang="en-US" sz="1900" dirty="0"/>
          </a:p>
        </p:txBody>
      </p:sp>
      <p:sp>
        <p:nvSpPr>
          <p:cNvPr id="12" name="Text 5"/>
          <p:cNvSpPr/>
          <p:nvPr/>
        </p:nvSpPr>
        <p:spPr>
          <a:xfrm>
            <a:off x="675561" y="4953238"/>
            <a:ext cx="7792879" cy="308729"/>
          </a:xfrm>
          <a:prstGeom prst="rect">
            <a:avLst/>
          </a:prstGeom>
          <a:noFill/>
          <a:ln/>
        </p:spPr>
        <p:txBody>
          <a:bodyPr wrap="none" rtlCol="0" anchor="t"/>
          <a:lstStyle/>
          <a:p>
            <a:pPr marL="0" indent="0" algn="l">
              <a:lnSpc>
                <a:spcPts val="2432"/>
              </a:lnSpc>
              <a:buNone/>
            </a:pPr>
            <a:r>
              <a:rPr lang="en-US" sz="1520" dirty="0">
                <a:solidFill>
                  <a:srgbClr val="272525"/>
                </a:solidFill>
                <a:latin typeface="Lato" pitchFamily="34" charset="0"/>
                <a:ea typeface="Lato" pitchFamily="34" charset="-122"/>
                <a:cs typeface="Lato" pitchFamily="34" charset="-120"/>
              </a:rPr>
              <a:t>Integral membantu dalam perkiraan pertumbuhan ekonomi masa depan.</a:t>
            </a:r>
            <a:endParaRPr lang="en-US" sz="1520" dirty="0"/>
          </a:p>
        </p:txBody>
      </p:sp>
      <p:pic>
        <p:nvPicPr>
          <p:cNvPr id="13" name="Image 5" descr="preencoded.png"/>
          <p:cNvPicPr>
            <a:picLocks noChangeAspect="1"/>
          </p:cNvPicPr>
          <p:nvPr/>
        </p:nvPicPr>
        <p:blipFill>
          <a:blip r:embed="rId8"/>
          <a:stretch>
            <a:fillRect/>
          </a:stretch>
        </p:blipFill>
        <p:spPr>
          <a:xfrm>
            <a:off x="675561" y="5841087"/>
            <a:ext cx="482560" cy="482560"/>
          </a:xfrm>
          <a:prstGeom prst="rect">
            <a:avLst/>
          </a:prstGeom>
        </p:spPr>
      </p:pic>
      <p:sp>
        <p:nvSpPr>
          <p:cNvPr id="14" name="Text 6"/>
          <p:cNvSpPr/>
          <p:nvPr/>
        </p:nvSpPr>
        <p:spPr>
          <a:xfrm>
            <a:off x="675561" y="6516648"/>
            <a:ext cx="2413040" cy="301585"/>
          </a:xfrm>
          <a:prstGeom prst="rect">
            <a:avLst/>
          </a:prstGeom>
          <a:noFill/>
          <a:ln/>
        </p:spPr>
        <p:txBody>
          <a:bodyPr wrap="none" rtlCol="0" anchor="t"/>
          <a:lstStyle/>
          <a:p>
            <a:pPr marL="0" indent="0" algn="l">
              <a:lnSpc>
                <a:spcPts val="2375"/>
              </a:lnSpc>
              <a:buNone/>
            </a:pPr>
            <a:r>
              <a:rPr lang="en-US" sz="1900" dirty="0">
                <a:solidFill>
                  <a:srgbClr val="272525"/>
                </a:solidFill>
                <a:latin typeface="Gelasio" pitchFamily="34" charset="0"/>
                <a:ea typeface="Gelasio" pitchFamily="34" charset="-122"/>
                <a:cs typeface="Gelasio" pitchFamily="34" charset="-120"/>
              </a:rPr>
              <a:t>Inflasi</a:t>
            </a:r>
            <a:endParaRPr lang="en-US" sz="1900" dirty="0"/>
          </a:p>
        </p:txBody>
      </p:sp>
      <p:sp>
        <p:nvSpPr>
          <p:cNvPr id="15" name="Text 7"/>
          <p:cNvSpPr/>
          <p:nvPr/>
        </p:nvSpPr>
        <p:spPr>
          <a:xfrm>
            <a:off x="675561" y="6933962"/>
            <a:ext cx="7792879" cy="308729"/>
          </a:xfrm>
          <a:prstGeom prst="rect">
            <a:avLst/>
          </a:prstGeom>
          <a:noFill/>
          <a:ln/>
        </p:spPr>
        <p:txBody>
          <a:bodyPr wrap="none" rtlCol="0" anchor="t"/>
          <a:lstStyle/>
          <a:p>
            <a:pPr marL="0" indent="0" algn="l">
              <a:lnSpc>
                <a:spcPts val="2432"/>
              </a:lnSpc>
              <a:buNone/>
            </a:pPr>
            <a:r>
              <a:rPr lang="en-US" sz="1520" dirty="0">
                <a:solidFill>
                  <a:srgbClr val="272525"/>
                </a:solidFill>
                <a:latin typeface="Lato" pitchFamily="34" charset="0"/>
                <a:ea typeface="Lato" pitchFamily="34" charset="-122"/>
                <a:cs typeface="Lato" pitchFamily="34" charset="-120"/>
              </a:rPr>
              <a:t>Integral digunakan untuk memprediksi tingkat inflasi masa depan.</a:t>
            </a:r>
            <a:endParaRPr lang="en-US" sz="152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27488" y="1046321"/>
            <a:ext cx="4919305" cy="6136957"/>
          </a:xfrm>
          <a:prstGeom prst="rect">
            <a:avLst/>
          </a:prstGeom>
        </p:spPr>
      </p:pic>
      <p:sp>
        <p:nvSpPr>
          <p:cNvPr id="6" name="Text 1"/>
          <p:cNvSpPr/>
          <p:nvPr/>
        </p:nvSpPr>
        <p:spPr>
          <a:xfrm>
            <a:off x="793790" y="1469708"/>
            <a:ext cx="7556421" cy="1417558"/>
          </a:xfrm>
          <a:prstGeom prst="rect">
            <a:avLst/>
          </a:prstGeom>
          <a:noFill/>
          <a:ln/>
        </p:spPr>
        <p:txBody>
          <a:bodyPr wrap="square" rtlCol="0" anchor="t"/>
          <a:lstStyle/>
          <a:p>
            <a:pPr marL="0" indent="0">
              <a:lnSpc>
                <a:spcPts val="5581"/>
              </a:lnSpc>
              <a:buNone/>
            </a:pPr>
            <a:r>
              <a:rPr lang="en-US" sz="4465" dirty="0">
                <a:solidFill>
                  <a:srgbClr val="312F2B"/>
                </a:solidFill>
                <a:latin typeface="Gelasio" pitchFamily="34" charset="0"/>
                <a:ea typeface="Gelasio" pitchFamily="34" charset="-122"/>
                <a:cs typeface="Gelasio" pitchFamily="34" charset="-120"/>
              </a:rPr>
              <a:t>Keunggulan Penggunaan Integral dalam Ekonomi</a:t>
            </a:r>
            <a:endParaRPr lang="en-US" sz="4465" dirty="0"/>
          </a:p>
        </p:txBody>
      </p:sp>
      <p:sp>
        <p:nvSpPr>
          <p:cNvPr id="7" name="Shape 2"/>
          <p:cNvSpPr/>
          <p:nvPr/>
        </p:nvSpPr>
        <p:spPr>
          <a:xfrm>
            <a:off x="793790" y="3482578"/>
            <a:ext cx="510302" cy="510302"/>
          </a:xfrm>
          <a:prstGeom prst="roundRect">
            <a:avLst>
              <a:gd name="adj" fmla="val 20002"/>
            </a:avLst>
          </a:prstGeom>
          <a:solidFill>
            <a:srgbClr val="E8E8E3"/>
          </a:solidFill>
          <a:ln w="7620">
            <a:solidFill>
              <a:srgbClr val="CECEC9"/>
            </a:solidFill>
            <a:prstDash val="solid"/>
          </a:ln>
        </p:spPr>
      </p:sp>
      <p:sp>
        <p:nvSpPr>
          <p:cNvPr id="8" name="Text 3"/>
          <p:cNvSpPr/>
          <p:nvPr/>
        </p:nvSpPr>
        <p:spPr>
          <a:xfrm>
            <a:off x="975836" y="3567589"/>
            <a:ext cx="146209"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1</a:t>
            </a:r>
            <a:endParaRPr lang="en-US" sz="2679" dirty="0"/>
          </a:p>
        </p:txBody>
      </p:sp>
      <p:sp>
        <p:nvSpPr>
          <p:cNvPr id="9" name="Text 4"/>
          <p:cNvSpPr/>
          <p:nvPr/>
        </p:nvSpPr>
        <p:spPr>
          <a:xfrm>
            <a:off x="1530906" y="3482578"/>
            <a:ext cx="2835235" cy="354330"/>
          </a:xfrm>
          <a:prstGeom prst="rect">
            <a:avLst/>
          </a:prstGeom>
          <a:noFill/>
          <a:ln/>
        </p:spPr>
        <p:txBody>
          <a:bodyPr wrap="non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Akurasi</a:t>
            </a:r>
            <a:endParaRPr lang="en-US" sz="2233" dirty="0"/>
          </a:p>
        </p:txBody>
      </p:sp>
      <p:sp>
        <p:nvSpPr>
          <p:cNvPr id="10" name="Text 5"/>
          <p:cNvSpPr/>
          <p:nvPr/>
        </p:nvSpPr>
        <p:spPr>
          <a:xfrm>
            <a:off x="1530906" y="3972997"/>
            <a:ext cx="2927747" cy="1451610"/>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memberikan hasil perhitungan yang lebih akurat dibandingkan dengan metode tradisional.</a:t>
            </a:r>
            <a:endParaRPr lang="en-US" sz="1786" dirty="0"/>
          </a:p>
        </p:txBody>
      </p:sp>
      <p:sp>
        <p:nvSpPr>
          <p:cNvPr id="11" name="Shape 6"/>
          <p:cNvSpPr/>
          <p:nvPr/>
        </p:nvSpPr>
        <p:spPr>
          <a:xfrm>
            <a:off x="4685467" y="3482578"/>
            <a:ext cx="510302" cy="510302"/>
          </a:xfrm>
          <a:prstGeom prst="roundRect">
            <a:avLst>
              <a:gd name="adj" fmla="val 20002"/>
            </a:avLst>
          </a:prstGeom>
          <a:solidFill>
            <a:srgbClr val="E8E8E3"/>
          </a:solidFill>
          <a:ln w="7620">
            <a:solidFill>
              <a:srgbClr val="CECEC9"/>
            </a:solidFill>
            <a:prstDash val="solid"/>
          </a:ln>
        </p:spPr>
      </p:sp>
      <p:sp>
        <p:nvSpPr>
          <p:cNvPr id="12" name="Text 7"/>
          <p:cNvSpPr/>
          <p:nvPr/>
        </p:nvSpPr>
        <p:spPr>
          <a:xfrm>
            <a:off x="4845606" y="3567589"/>
            <a:ext cx="190024"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2</a:t>
            </a:r>
            <a:endParaRPr lang="en-US" sz="2679" dirty="0"/>
          </a:p>
        </p:txBody>
      </p:sp>
      <p:sp>
        <p:nvSpPr>
          <p:cNvPr id="13" name="Text 8"/>
          <p:cNvSpPr/>
          <p:nvPr/>
        </p:nvSpPr>
        <p:spPr>
          <a:xfrm>
            <a:off x="5422583" y="3482578"/>
            <a:ext cx="2835235" cy="354330"/>
          </a:xfrm>
          <a:prstGeom prst="rect">
            <a:avLst/>
          </a:prstGeom>
          <a:noFill/>
          <a:ln/>
        </p:spPr>
        <p:txBody>
          <a:bodyPr wrap="non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Komprehensif</a:t>
            </a:r>
            <a:endParaRPr lang="en-US" sz="2233" dirty="0"/>
          </a:p>
        </p:txBody>
      </p:sp>
      <p:sp>
        <p:nvSpPr>
          <p:cNvPr id="14" name="Text 9"/>
          <p:cNvSpPr/>
          <p:nvPr/>
        </p:nvSpPr>
        <p:spPr>
          <a:xfrm>
            <a:off x="5422583" y="3972997"/>
            <a:ext cx="2927747" cy="1088708"/>
          </a:xfrm>
          <a:prstGeom prst="rect">
            <a:avLst/>
          </a:prstGeom>
          <a:noFill/>
          <a:ln/>
        </p:spPr>
        <p:txBody>
          <a:bodyPr wrap="squar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mencakup semua variabel yang relevan dalam analisis ekonomi.</a:t>
            </a:r>
            <a:endParaRPr lang="en-US" sz="1786" dirty="0"/>
          </a:p>
        </p:txBody>
      </p:sp>
      <p:sp>
        <p:nvSpPr>
          <p:cNvPr id="15" name="Shape 10"/>
          <p:cNvSpPr/>
          <p:nvPr/>
        </p:nvSpPr>
        <p:spPr>
          <a:xfrm>
            <a:off x="793790" y="5906572"/>
            <a:ext cx="510302" cy="510302"/>
          </a:xfrm>
          <a:prstGeom prst="roundRect">
            <a:avLst>
              <a:gd name="adj" fmla="val 20002"/>
            </a:avLst>
          </a:prstGeom>
          <a:solidFill>
            <a:srgbClr val="E8E8E3"/>
          </a:solidFill>
          <a:ln w="7620">
            <a:solidFill>
              <a:srgbClr val="CECEC9"/>
            </a:solidFill>
            <a:prstDash val="solid"/>
          </a:ln>
        </p:spPr>
      </p:sp>
      <p:sp>
        <p:nvSpPr>
          <p:cNvPr id="16" name="Text 11"/>
          <p:cNvSpPr/>
          <p:nvPr/>
        </p:nvSpPr>
        <p:spPr>
          <a:xfrm>
            <a:off x="955000" y="5991582"/>
            <a:ext cx="187762" cy="340281"/>
          </a:xfrm>
          <a:prstGeom prst="rect">
            <a:avLst/>
          </a:prstGeom>
          <a:noFill/>
          <a:ln/>
        </p:spPr>
        <p:txBody>
          <a:bodyPr wrap="none" rtlCol="0" anchor="t"/>
          <a:lstStyle/>
          <a:p>
            <a:pPr marL="0" indent="0" algn="ctr">
              <a:lnSpc>
                <a:spcPts val="2679"/>
              </a:lnSpc>
              <a:buNone/>
            </a:pPr>
            <a:r>
              <a:rPr lang="en-US" sz="2679" dirty="0">
                <a:solidFill>
                  <a:srgbClr val="272525"/>
                </a:solidFill>
                <a:latin typeface="Gelasio" pitchFamily="34" charset="0"/>
                <a:ea typeface="Gelasio" pitchFamily="34" charset="-122"/>
                <a:cs typeface="Gelasio" pitchFamily="34" charset="-120"/>
              </a:rPr>
              <a:t>3</a:t>
            </a:r>
            <a:endParaRPr lang="en-US" sz="2679" dirty="0"/>
          </a:p>
        </p:txBody>
      </p:sp>
      <p:sp>
        <p:nvSpPr>
          <p:cNvPr id="17" name="Text 12"/>
          <p:cNvSpPr/>
          <p:nvPr/>
        </p:nvSpPr>
        <p:spPr>
          <a:xfrm>
            <a:off x="1530906" y="5906572"/>
            <a:ext cx="2835235" cy="354330"/>
          </a:xfrm>
          <a:prstGeom prst="rect">
            <a:avLst/>
          </a:prstGeom>
          <a:noFill/>
          <a:ln/>
        </p:spPr>
        <p:txBody>
          <a:bodyPr wrap="none" rtlCol="0" anchor="t"/>
          <a:lstStyle/>
          <a:p>
            <a:pPr marL="0" indent="0">
              <a:lnSpc>
                <a:spcPts val="2791"/>
              </a:lnSpc>
              <a:buNone/>
            </a:pPr>
            <a:r>
              <a:rPr lang="en-US" sz="2233" dirty="0">
                <a:solidFill>
                  <a:srgbClr val="272525"/>
                </a:solidFill>
                <a:latin typeface="Gelasio" pitchFamily="34" charset="0"/>
                <a:ea typeface="Gelasio" pitchFamily="34" charset="-122"/>
                <a:cs typeface="Gelasio" pitchFamily="34" charset="-120"/>
              </a:rPr>
              <a:t>Prediktif</a:t>
            </a:r>
            <a:endParaRPr lang="en-US" sz="2233" dirty="0"/>
          </a:p>
        </p:txBody>
      </p:sp>
      <p:sp>
        <p:nvSpPr>
          <p:cNvPr id="18" name="Text 13"/>
          <p:cNvSpPr/>
          <p:nvPr/>
        </p:nvSpPr>
        <p:spPr>
          <a:xfrm>
            <a:off x="1530906" y="6396990"/>
            <a:ext cx="6819305" cy="362903"/>
          </a:xfrm>
          <a:prstGeom prst="rect">
            <a:avLst/>
          </a:prstGeom>
          <a:noFill/>
          <a:ln/>
        </p:spPr>
        <p:txBody>
          <a:bodyPr wrap="none" rtlCol="0" anchor="t"/>
          <a:lstStyle/>
          <a:p>
            <a:pPr marL="0" indent="0">
              <a:lnSpc>
                <a:spcPts val="2858"/>
              </a:lnSpc>
              <a:buNone/>
            </a:pPr>
            <a:r>
              <a:rPr lang="en-US" sz="1786" dirty="0">
                <a:solidFill>
                  <a:srgbClr val="272525"/>
                </a:solidFill>
                <a:latin typeface="Lato" pitchFamily="34" charset="0"/>
                <a:ea typeface="Lato" pitchFamily="34" charset="-122"/>
                <a:cs typeface="Lato" pitchFamily="34" charset="-120"/>
              </a:rPr>
              <a:t>Integral membantu dalam peramalan ekonomi masa depan.</a:t>
            </a:r>
            <a:endParaRPr lang="en-US" sz="178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461</Words>
  <Application>Microsoft Office PowerPoint</Application>
  <PresentationFormat>Custom</PresentationFormat>
  <Paragraphs>80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Gelasio</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alija zaki</cp:lastModifiedBy>
  <cp:revision>1</cp:revision>
  <dcterms:created xsi:type="dcterms:W3CDTF">2024-07-03T09:38:08Z</dcterms:created>
  <dcterms:modified xsi:type="dcterms:W3CDTF">2024-07-03T09:41:57Z</dcterms:modified>
</cp:coreProperties>
</file>