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30"/>
  </p:notesMasterIdLst>
  <p:sldIdLst>
    <p:sldId id="578" r:id="rId5"/>
    <p:sldId id="307" r:id="rId6"/>
    <p:sldId id="568" r:id="rId7"/>
    <p:sldId id="569" r:id="rId8"/>
    <p:sldId id="573" r:id="rId9"/>
    <p:sldId id="579" r:id="rId10"/>
    <p:sldId id="591" r:id="rId11"/>
    <p:sldId id="592" r:id="rId12"/>
    <p:sldId id="595" r:id="rId13"/>
    <p:sldId id="580" r:id="rId14"/>
    <p:sldId id="585" r:id="rId15"/>
    <p:sldId id="586" r:id="rId16"/>
    <p:sldId id="588" r:id="rId17"/>
    <p:sldId id="593" r:id="rId18"/>
    <p:sldId id="581" r:id="rId19"/>
    <p:sldId id="590" r:id="rId20"/>
    <p:sldId id="589" r:id="rId21"/>
    <p:sldId id="594" r:id="rId22"/>
    <p:sldId id="582" r:id="rId23"/>
    <p:sldId id="583" r:id="rId24"/>
    <p:sldId id="584" r:id="rId25"/>
    <p:sldId id="575" r:id="rId26"/>
    <p:sldId id="571" r:id="rId27"/>
    <p:sldId id="576" r:id="rId28"/>
    <p:sldId id="56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08" y="1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10EAF-EC18-BD48-89B5-E568BB4E4A31}" type="doc">
      <dgm:prSet loTypeId="urn:microsoft.com/office/officeart/2008/layout/VerticalCurvedLis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BBA1CB-D49A-364E-B822-5D8FC5D310F9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Pengertian</a:t>
          </a:r>
          <a:r>
            <a:rPr lang="en-US" dirty="0"/>
            <a:t> caring</a:t>
          </a:r>
        </a:p>
      </dgm:t>
    </dgm:pt>
    <dgm:pt modelId="{69501AD3-1B05-864F-B1D2-841B249C6C6A}" type="parTrans" cxnId="{A37A3992-F2F8-7948-83D8-61D586242E25}">
      <dgm:prSet/>
      <dgm:spPr/>
      <dgm:t>
        <a:bodyPr/>
        <a:lstStyle/>
        <a:p>
          <a:endParaRPr lang="en-US"/>
        </a:p>
      </dgm:t>
    </dgm:pt>
    <dgm:pt modelId="{A731173E-72E4-674B-8DA5-4DDC9157F05B}" type="sibTrans" cxnId="{A37A3992-F2F8-7948-83D8-61D586242E25}">
      <dgm:prSet/>
      <dgm:spPr/>
      <dgm:t>
        <a:bodyPr/>
        <a:lstStyle/>
        <a:p>
          <a:endParaRPr lang="en-US"/>
        </a:p>
      </dgm:t>
    </dgm:pt>
    <dgm:pt modelId="{FDD7A945-6C54-FC49-A3B7-0899CE169143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Perbedaan</a:t>
          </a:r>
          <a:r>
            <a:rPr lang="en-US" dirty="0"/>
            <a:t> caring dan curing</a:t>
          </a:r>
        </a:p>
      </dgm:t>
    </dgm:pt>
    <dgm:pt modelId="{4AA8BDFA-6CC2-184F-9CBD-01ED52E5AF86}" type="parTrans" cxnId="{647FF218-E8F4-754A-93E4-C824008A2948}">
      <dgm:prSet/>
      <dgm:spPr/>
      <dgm:t>
        <a:bodyPr/>
        <a:lstStyle/>
        <a:p>
          <a:endParaRPr lang="en-US"/>
        </a:p>
      </dgm:t>
    </dgm:pt>
    <dgm:pt modelId="{C728E5D0-A9DA-E640-9C08-348335A56FCD}" type="sibTrans" cxnId="{647FF218-E8F4-754A-93E4-C824008A2948}">
      <dgm:prSet/>
      <dgm:spPr/>
      <dgm:t>
        <a:bodyPr/>
        <a:lstStyle/>
        <a:p>
          <a:endParaRPr lang="en-US"/>
        </a:p>
      </dgm:t>
    </dgm:pt>
    <dgm:pt modelId="{A43E291B-B470-A246-A211-1C82CB5845CF}">
      <dgm:prSet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Konsep</a:t>
          </a:r>
          <a:r>
            <a:rPr lang="en-US" dirty="0"/>
            <a:t> Caring </a:t>
          </a:r>
          <a:r>
            <a:rPr lang="en-US" dirty="0" err="1"/>
            <a:t>menurut</a:t>
          </a:r>
          <a:r>
            <a:rPr lang="en-US" dirty="0"/>
            <a:t> Jean Watson</a:t>
          </a:r>
        </a:p>
      </dgm:t>
    </dgm:pt>
    <dgm:pt modelId="{723C6481-6E92-0B43-895A-5CEC1A41DDA5}" type="parTrans" cxnId="{F63BB621-B7AE-1B4D-B2BB-A93FA4E594A4}">
      <dgm:prSet/>
      <dgm:spPr/>
      <dgm:t>
        <a:bodyPr/>
        <a:lstStyle/>
        <a:p>
          <a:endParaRPr lang="en-US"/>
        </a:p>
      </dgm:t>
    </dgm:pt>
    <dgm:pt modelId="{5684AF64-3343-024E-A038-ECD6B2B869B2}" type="sibTrans" cxnId="{F63BB621-B7AE-1B4D-B2BB-A93FA4E594A4}">
      <dgm:prSet/>
      <dgm:spPr/>
      <dgm:t>
        <a:bodyPr/>
        <a:lstStyle/>
        <a:p>
          <a:endParaRPr lang="en-US"/>
        </a:p>
      </dgm:t>
    </dgm:pt>
    <dgm:pt modelId="{673742E4-881F-3A41-8078-091B8795567A}">
      <dgm:prSet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Konsep</a:t>
          </a:r>
          <a:r>
            <a:rPr lang="en-US" dirty="0"/>
            <a:t> caring </a:t>
          </a:r>
          <a:r>
            <a:rPr lang="en-US" dirty="0" err="1"/>
            <a:t>menurut</a:t>
          </a:r>
          <a:r>
            <a:rPr lang="en-US" dirty="0"/>
            <a:t> Swanson</a:t>
          </a:r>
        </a:p>
      </dgm:t>
    </dgm:pt>
    <dgm:pt modelId="{B0901FFD-F67D-9442-9940-5AB0137C16F2}" type="parTrans" cxnId="{7A031DFA-E641-BC43-9878-58C467B11512}">
      <dgm:prSet/>
      <dgm:spPr/>
      <dgm:t>
        <a:bodyPr/>
        <a:lstStyle/>
        <a:p>
          <a:endParaRPr lang="en-US"/>
        </a:p>
      </dgm:t>
    </dgm:pt>
    <dgm:pt modelId="{718E164F-5F06-7C43-AAB7-EB512ABB5709}" type="sibTrans" cxnId="{7A031DFA-E641-BC43-9878-58C467B11512}">
      <dgm:prSet/>
      <dgm:spPr/>
      <dgm:t>
        <a:bodyPr/>
        <a:lstStyle/>
        <a:p>
          <a:endParaRPr lang="en-US"/>
        </a:p>
      </dgm:t>
    </dgm:pt>
    <dgm:pt modelId="{88C58941-5A35-C643-BFE4-F656CCA9FC7B}">
      <dgm:prSet/>
      <dgm:spPr/>
      <dgm:t>
        <a:bodyPr/>
        <a:lstStyle/>
        <a:p>
          <a:r>
            <a:rPr lang="en-US" dirty="0"/>
            <a:t>5. Proses </a:t>
          </a:r>
          <a:r>
            <a:rPr lang="en-US" dirty="0" err="1"/>
            <a:t>Keperawatan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Teori</a:t>
          </a:r>
          <a:r>
            <a:rPr lang="en-US" dirty="0"/>
            <a:t> Caring</a:t>
          </a:r>
        </a:p>
      </dgm:t>
    </dgm:pt>
    <dgm:pt modelId="{410BFEB7-0157-1E46-8135-18BB146D90F4}" type="parTrans" cxnId="{ABE2DC66-2083-5B48-A745-2C48B4371E90}">
      <dgm:prSet/>
      <dgm:spPr/>
      <dgm:t>
        <a:bodyPr/>
        <a:lstStyle/>
        <a:p>
          <a:endParaRPr lang="en-US"/>
        </a:p>
      </dgm:t>
    </dgm:pt>
    <dgm:pt modelId="{41E02814-F3AF-B64F-B068-0139C011F0AB}" type="sibTrans" cxnId="{ABE2DC66-2083-5B48-A745-2C48B4371E90}">
      <dgm:prSet/>
      <dgm:spPr/>
      <dgm:t>
        <a:bodyPr/>
        <a:lstStyle/>
        <a:p>
          <a:endParaRPr lang="en-US"/>
        </a:p>
      </dgm:t>
    </dgm:pt>
    <dgm:pt modelId="{55C1B96C-303B-F948-8655-CBA85A2F55AD}">
      <dgm:prSet/>
      <dgm:spPr/>
      <dgm:t>
        <a:bodyPr/>
        <a:lstStyle/>
        <a:p>
          <a:r>
            <a:rPr lang="en-US" dirty="0"/>
            <a:t>6. </a:t>
          </a:r>
          <a:r>
            <a:rPr lang="en-US" dirty="0" err="1"/>
            <a:t>Manfaat</a:t>
          </a:r>
          <a:r>
            <a:rPr lang="en-US" dirty="0"/>
            <a:t> Caring</a:t>
          </a:r>
        </a:p>
      </dgm:t>
    </dgm:pt>
    <dgm:pt modelId="{B7B74F9D-A8D3-C749-B331-5194FC98F55E}" type="parTrans" cxnId="{786BE45A-A90A-DE4E-A666-512454447789}">
      <dgm:prSet/>
      <dgm:spPr/>
      <dgm:t>
        <a:bodyPr/>
        <a:lstStyle/>
        <a:p>
          <a:endParaRPr lang="en-US"/>
        </a:p>
      </dgm:t>
    </dgm:pt>
    <dgm:pt modelId="{FBC6608F-C993-B148-A163-DCC7AEEEB689}" type="sibTrans" cxnId="{786BE45A-A90A-DE4E-A666-512454447789}">
      <dgm:prSet/>
      <dgm:spPr/>
      <dgm:t>
        <a:bodyPr/>
        <a:lstStyle/>
        <a:p>
          <a:endParaRPr lang="en-US"/>
        </a:p>
      </dgm:t>
    </dgm:pt>
    <dgm:pt modelId="{E77A11BC-5484-864E-9927-70D849C62257}">
      <dgm:prSet/>
      <dgm:spPr/>
      <dgm:t>
        <a:bodyPr/>
        <a:lstStyle/>
        <a:p>
          <a:r>
            <a:rPr lang="en-US" dirty="0"/>
            <a:t>7. </a:t>
          </a:r>
          <a:r>
            <a:rPr lang="en-US" dirty="0" err="1"/>
            <a:t>Perilaku</a:t>
          </a:r>
          <a:r>
            <a:rPr lang="en-US" dirty="0"/>
            <a:t> caring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praktik</a:t>
          </a:r>
          <a:r>
            <a:rPr lang="en-US" dirty="0"/>
            <a:t> </a:t>
          </a:r>
          <a:r>
            <a:rPr lang="en-US" dirty="0" err="1"/>
            <a:t>keperawatan</a:t>
          </a:r>
          <a:endParaRPr lang="en-US" dirty="0"/>
        </a:p>
      </dgm:t>
    </dgm:pt>
    <dgm:pt modelId="{695732C3-70D4-EA4E-A24F-BDAF9B755F67}" type="parTrans" cxnId="{D8E8DCE6-421F-4445-A59E-CCD35651983A}">
      <dgm:prSet/>
      <dgm:spPr/>
      <dgm:t>
        <a:bodyPr/>
        <a:lstStyle/>
        <a:p>
          <a:endParaRPr lang="en-US"/>
        </a:p>
      </dgm:t>
    </dgm:pt>
    <dgm:pt modelId="{95D43E33-B194-084C-9F96-6F4D980D1C17}" type="sibTrans" cxnId="{D8E8DCE6-421F-4445-A59E-CCD35651983A}">
      <dgm:prSet/>
      <dgm:spPr/>
      <dgm:t>
        <a:bodyPr/>
        <a:lstStyle/>
        <a:p>
          <a:endParaRPr lang="en-US"/>
        </a:p>
      </dgm:t>
    </dgm:pt>
    <dgm:pt modelId="{FE95E123-72E0-4F45-B654-8EC95E82EF92}" type="pres">
      <dgm:prSet presAssocID="{F3E10EAF-EC18-BD48-89B5-E568BB4E4A31}" presName="Name0" presStyleCnt="0">
        <dgm:presLayoutVars>
          <dgm:chMax val="7"/>
          <dgm:chPref val="7"/>
          <dgm:dir/>
        </dgm:presLayoutVars>
      </dgm:prSet>
      <dgm:spPr/>
    </dgm:pt>
    <dgm:pt modelId="{04A98090-10F0-3242-A848-B114AFD98C2B}" type="pres">
      <dgm:prSet presAssocID="{F3E10EAF-EC18-BD48-89B5-E568BB4E4A31}" presName="Name1" presStyleCnt="0"/>
      <dgm:spPr/>
    </dgm:pt>
    <dgm:pt modelId="{F5E78543-7CB7-E948-B043-E795C2BBA9A6}" type="pres">
      <dgm:prSet presAssocID="{F3E10EAF-EC18-BD48-89B5-E568BB4E4A31}" presName="cycle" presStyleCnt="0"/>
      <dgm:spPr/>
    </dgm:pt>
    <dgm:pt modelId="{4CE99E9B-F560-0B40-A9A8-319D75944159}" type="pres">
      <dgm:prSet presAssocID="{F3E10EAF-EC18-BD48-89B5-E568BB4E4A31}" presName="srcNode" presStyleLbl="node1" presStyleIdx="0" presStyleCnt="7"/>
      <dgm:spPr/>
    </dgm:pt>
    <dgm:pt modelId="{2D08944A-8D1C-184A-976C-25E5BF73E754}" type="pres">
      <dgm:prSet presAssocID="{F3E10EAF-EC18-BD48-89B5-E568BB4E4A31}" presName="conn" presStyleLbl="parChTrans1D2" presStyleIdx="0" presStyleCnt="1"/>
      <dgm:spPr/>
    </dgm:pt>
    <dgm:pt modelId="{F5920917-9FBF-F445-AEAC-17E8F07FD5CA}" type="pres">
      <dgm:prSet presAssocID="{F3E10EAF-EC18-BD48-89B5-E568BB4E4A31}" presName="extraNode" presStyleLbl="node1" presStyleIdx="0" presStyleCnt="7"/>
      <dgm:spPr/>
    </dgm:pt>
    <dgm:pt modelId="{DC829FA1-E48C-A947-A2A0-8EBE903C434A}" type="pres">
      <dgm:prSet presAssocID="{F3E10EAF-EC18-BD48-89B5-E568BB4E4A31}" presName="dstNode" presStyleLbl="node1" presStyleIdx="0" presStyleCnt="7"/>
      <dgm:spPr/>
    </dgm:pt>
    <dgm:pt modelId="{406178AF-C5D2-954A-846A-DA0879EC718D}" type="pres">
      <dgm:prSet presAssocID="{A2BBA1CB-D49A-364E-B822-5D8FC5D310F9}" presName="text_1" presStyleLbl="node1" presStyleIdx="0" presStyleCnt="7">
        <dgm:presLayoutVars>
          <dgm:bulletEnabled val="1"/>
        </dgm:presLayoutVars>
      </dgm:prSet>
      <dgm:spPr/>
    </dgm:pt>
    <dgm:pt modelId="{69CA9629-6F84-144F-A412-2F9F9571ABFD}" type="pres">
      <dgm:prSet presAssocID="{A2BBA1CB-D49A-364E-B822-5D8FC5D310F9}" presName="accent_1" presStyleCnt="0"/>
      <dgm:spPr/>
    </dgm:pt>
    <dgm:pt modelId="{CA359D2A-4313-B146-8CE8-D0A7DD9BA26B}" type="pres">
      <dgm:prSet presAssocID="{A2BBA1CB-D49A-364E-B822-5D8FC5D310F9}" presName="accentRepeatNode" presStyleLbl="solidFgAcc1" presStyleIdx="0" presStyleCnt="7"/>
      <dgm:spPr/>
    </dgm:pt>
    <dgm:pt modelId="{681918B9-F385-5242-89AF-C979D5C8F45D}" type="pres">
      <dgm:prSet presAssocID="{FDD7A945-6C54-FC49-A3B7-0899CE169143}" presName="text_2" presStyleLbl="node1" presStyleIdx="1" presStyleCnt="7">
        <dgm:presLayoutVars>
          <dgm:bulletEnabled val="1"/>
        </dgm:presLayoutVars>
      </dgm:prSet>
      <dgm:spPr/>
    </dgm:pt>
    <dgm:pt modelId="{EB320FE3-3425-244F-A6A1-784DF69D107D}" type="pres">
      <dgm:prSet presAssocID="{FDD7A945-6C54-FC49-A3B7-0899CE169143}" presName="accent_2" presStyleCnt="0"/>
      <dgm:spPr/>
    </dgm:pt>
    <dgm:pt modelId="{879668A6-7325-804D-BB2A-F9E27D11E2F7}" type="pres">
      <dgm:prSet presAssocID="{FDD7A945-6C54-FC49-A3B7-0899CE169143}" presName="accentRepeatNode" presStyleLbl="solidFgAcc1" presStyleIdx="1" presStyleCnt="7"/>
      <dgm:spPr/>
    </dgm:pt>
    <dgm:pt modelId="{92679961-8426-AA4E-AE8D-54E36650EAE5}" type="pres">
      <dgm:prSet presAssocID="{A43E291B-B470-A246-A211-1C82CB5845CF}" presName="text_3" presStyleLbl="node1" presStyleIdx="2" presStyleCnt="7">
        <dgm:presLayoutVars>
          <dgm:bulletEnabled val="1"/>
        </dgm:presLayoutVars>
      </dgm:prSet>
      <dgm:spPr/>
    </dgm:pt>
    <dgm:pt modelId="{0BB7A40B-E876-B747-BF21-FB97D3215897}" type="pres">
      <dgm:prSet presAssocID="{A43E291B-B470-A246-A211-1C82CB5845CF}" presName="accent_3" presStyleCnt="0"/>
      <dgm:spPr/>
    </dgm:pt>
    <dgm:pt modelId="{F625C273-9CBE-1B47-B50E-7C2BE9D6ED6F}" type="pres">
      <dgm:prSet presAssocID="{A43E291B-B470-A246-A211-1C82CB5845CF}" presName="accentRepeatNode" presStyleLbl="solidFgAcc1" presStyleIdx="2" presStyleCnt="7"/>
      <dgm:spPr/>
    </dgm:pt>
    <dgm:pt modelId="{BA659BB6-63C3-AE48-A477-9F31F61E2D1B}" type="pres">
      <dgm:prSet presAssocID="{673742E4-881F-3A41-8078-091B8795567A}" presName="text_4" presStyleLbl="node1" presStyleIdx="3" presStyleCnt="7">
        <dgm:presLayoutVars>
          <dgm:bulletEnabled val="1"/>
        </dgm:presLayoutVars>
      </dgm:prSet>
      <dgm:spPr/>
    </dgm:pt>
    <dgm:pt modelId="{0275E3C1-B5AC-5543-84B2-0CC92AE24C07}" type="pres">
      <dgm:prSet presAssocID="{673742E4-881F-3A41-8078-091B8795567A}" presName="accent_4" presStyleCnt="0"/>
      <dgm:spPr/>
    </dgm:pt>
    <dgm:pt modelId="{B159FE2A-DACD-B14E-89CC-A8BEE731DE08}" type="pres">
      <dgm:prSet presAssocID="{673742E4-881F-3A41-8078-091B8795567A}" presName="accentRepeatNode" presStyleLbl="solidFgAcc1" presStyleIdx="3" presStyleCnt="7"/>
      <dgm:spPr/>
    </dgm:pt>
    <dgm:pt modelId="{CA332397-7082-8E47-99D3-CB2D827D4FC8}" type="pres">
      <dgm:prSet presAssocID="{88C58941-5A35-C643-BFE4-F656CCA9FC7B}" presName="text_5" presStyleLbl="node1" presStyleIdx="4" presStyleCnt="7">
        <dgm:presLayoutVars>
          <dgm:bulletEnabled val="1"/>
        </dgm:presLayoutVars>
      </dgm:prSet>
      <dgm:spPr/>
    </dgm:pt>
    <dgm:pt modelId="{99A4AAC0-5B3C-AC45-8C99-BA4F8489E9A0}" type="pres">
      <dgm:prSet presAssocID="{88C58941-5A35-C643-BFE4-F656CCA9FC7B}" presName="accent_5" presStyleCnt="0"/>
      <dgm:spPr/>
    </dgm:pt>
    <dgm:pt modelId="{92D7AAF6-CE92-3944-ADB6-89F4A8802ADD}" type="pres">
      <dgm:prSet presAssocID="{88C58941-5A35-C643-BFE4-F656CCA9FC7B}" presName="accentRepeatNode" presStyleLbl="solidFgAcc1" presStyleIdx="4" presStyleCnt="7"/>
      <dgm:spPr/>
    </dgm:pt>
    <dgm:pt modelId="{C4902BD2-4B0C-0742-A318-9E13F6C00474}" type="pres">
      <dgm:prSet presAssocID="{55C1B96C-303B-F948-8655-CBA85A2F55AD}" presName="text_6" presStyleLbl="node1" presStyleIdx="5" presStyleCnt="7">
        <dgm:presLayoutVars>
          <dgm:bulletEnabled val="1"/>
        </dgm:presLayoutVars>
      </dgm:prSet>
      <dgm:spPr/>
    </dgm:pt>
    <dgm:pt modelId="{87CD9F77-CA00-E046-98D9-DF5F049BB291}" type="pres">
      <dgm:prSet presAssocID="{55C1B96C-303B-F948-8655-CBA85A2F55AD}" presName="accent_6" presStyleCnt="0"/>
      <dgm:spPr/>
    </dgm:pt>
    <dgm:pt modelId="{774A0C6E-3C56-FB48-A440-F1B95CE384BB}" type="pres">
      <dgm:prSet presAssocID="{55C1B96C-303B-F948-8655-CBA85A2F55AD}" presName="accentRepeatNode" presStyleLbl="solidFgAcc1" presStyleIdx="5" presStyleCnt="7"/>
      <dgm:spPr/>
    </dgm:pt>
    <dgm:pt modelId="{D5F51B38-A0F4-6A44-B51D-6FBC83E8E62C}" type="pres">
      <dgm:prSet presAssocID="{E77A11BC-5484-864E-9927-70D849C62257}" presName="text_7" presStyleLbl="node1" presStyleIdx="6" presStyleCnt="7">
        <dgm:presLayoutVars>
          <dgm:bulletEnabled val="1"/>
        </dgm:presLayoutVars>
      </dgm:prSet>
      <dgm:spPr/>
    </dgm:pt>
    <dgm:pt modelId="{F2F25632-4503-A140-AA09-6B6CB9AE23F5}" type="pres">
      <dgm:prSet presAssocID="{E77A11BC-5484-864E-9927-70D849C62257}" presName="accent_7" presStyleCnt="0"/>
      <dgm:spPr/>
    </dgm:pt>
    <dgm:pt modelId="{9979A195-0588-6042-A482-E26FF122EC1C}" type="pres">
      <dgm:prSet presAssocID="{E77A11BC-5484-864E-9927-70D849C62257}" presName="accentRepeatNode" presStyleLbl="solidFgAcc1" presStyleIdx="6" presStyleCnt="7"/>
      <dgm:spPr/>
    </dgm:pt>
  </dgm:ptLst>
  <dgm:cxnLst>
    <dgm:cxn modelId="{647FF218-E8F4-754A-93E4-C824008A2948}" srcId="{F3E10EAF-EC18-BD48-89B5-E568BB4E4A31}" destId="{FDD7A945-6C54-FC49-A3B7-0899CE169143}" srcOrd="1" destOrd="0" parTransId="{4AA8BDFA-6CC2-184F-9CBD-01ED52E5AF86}" sibTransId="{C728E5D0-A9DA-E640-9C08-348335A56FCD}"/>
    <dgm:cxn modelId="{F63BB621-B7AE-1B4D-B2BB-A93FA4E594A4}" srcId="{F3E10EAF-EC18-BD48-89B5-E568BB4E4A31}" destId="{A43E291B-B470-A246-A211-1C82CB5845CF}" srcOrd="2" destOrd="0" parTransId="{723C6481-6E92-0B43-895A-5CEC1A41DDA5}" sibTransId="{5684AF64-3343-024E-A038-ECD6B2B869B2}"/>
    <dgm:cxn modelId="{F90A0A31-93D8-D542-BD88-F11835BE5B2D}" type="presOf" srcId="{A43E291B-B470-A246-A211-1C82CB5845CF}" destId="{92679961-8426-AA4E-AE8D-54E36650EAE5}" srcOrd="0" destOrd="0" presId="urn:microsoft.com/office/officeart/2008/layout/VerticalCurvedList"/>
    <dgm:cxn modelId="{0F03EB3E-FA0E-5249-8194-C0C9D5D4C366}" type="presOf" srcId="{E77A11BC-5484-864E-9927-70D849C62257}" destId="{D5F51B38-A0F4-6A44-B51D-6FBC83E8E62C}" srcOrd="0" destOrd="0" presId="urn:microsoft.com/office/officeart/2008/layout/VerticalCurvedList"/>
    <dgm:cxn modelId="{EBDF4A42-52C4-0746-9A8B-3D242A838A1B}" type="presOf" srcId="{55C1B96C-303B-F948-8655-CBA85A2F55AD}" destId="{C4902BD2-4B0C-0742-A318-9E13F6C00474}" srcOrd="0" destOrd="0" presId="urn:microsoft.com/office/officeart/2008/layout/VerticalCurvedList"/>
    <dgm:cxn modelId="{786BE45A-A90A-DE4E-A666-512454447789}" srcId="{F3E10EAF-EC18-BD48-89B5-E568BB4E4A31}" destId="{55C1B96C-303B-F948-8655-CBA85A2F55AD}" srcOrd="5" destOrd="0" parTransId="{B7B74F9D-A8D3-C749-B331-5194FC98F55E}" sibTransId="{FBC6608F-C993-B148-A163-DCC7AEEEB689}"/>
    <dgm:cxn modelId="{8AFC185D-CB65-B346-8EC8-E397F3F74821}" type="presOf" srcId="{F3E10EAF-EC18-BD48-89B5-E568BB4E4A31}" destId="{FE95E123-72E0-4F45-B654-8EC95E82EF92}" srcOrd="0" destOrd="0" presId="urn:microsoft.com/office/officeart/2008/layout/VerticalCurvedList"/>
    <dgm:cxn modelId="{ABE2DC66-2083-5B48-A745-2C48B4371E90}" srcId="{F3E10EAF-EC18-BD48-89B5-E568BB4E4A31}" destId="{88C58941-5A35-C643-BFE4-F656CCA9FC7B}" srcOrd="4" destOrd="0" parTransId="{410BFEB7-0157-1E46-8135-18BB146D90F4}" sibTransId="{41E02814-F3AF-B64F-B068-0139C011F0AB}"/>
    <dgm:cxn modelId="{0C39BF87-3E74-3447-8651-3BEF200B5684}" type="presOf" srcId="{A2BBA1CB-D49A-364E-B822-5D8FC5D310F9}" destId="{406178AF-C5D2-954A-846A-DA0879EC718D}" srcOrd="0" destOrd="0" presId="urn:microsoft.com/office/officeart/2008/layout/VerticalCurvedList"/>
    <dgm:cxn modelId="{A37A3992-F2F8-7948-83D8-61D586242E25}" srcId="{F3E10EAF-EC18-BD48-89B5-E568BB4E4A31}" destId="{A2BBA1CB-D49A-364E-B822-5D8FC5D310F9}" srcOrd="0" destOrd="0" parTransId="{69501AD3-1B05-864F-B1D2-841B249C6C6A}" sibTransId="{A731173E-72E4-674B-8DA5-4DDC9157F05B}"/>
    <dgm:cxn modelId="{819ED196-560C-0140-8695-1820DBD35C41}" type="presOf" srcId="{FDD7A945-6C54-FC49-A3B7-0899CE169143}" destId="{681918B9-F385-5242-89AF-C979D5C8F45D}" srcOrd="0" destOrd="0" presId="urn:microsoft.com/office/officeart/2008/layout/VerticalCurvedList"/>
    <dgm:cxn modelId="{26F129A0-12C2-D044-97E0-8DD518025CA8}" type="presOf" srcId="{88C58941-5A35-C643-BFE4-F656CCA9FC7B}" destId="{CA332397-7082-8E47-99D3-CB2D827D4FC8}" srcOrd="0" destOrd="0" presId="urn:microsoft.com/office/officeart/2008/layout/VerticalCurvedList"/>
    <dgm:cxn modelId="{441235A4-4AA3-5C4C-B67F-348EA494CC8F}" type="presOf" srcId="{673742E4-881F-3A41-8078-091B8795567A}" destId="{BA659BB6-63C3-AE48-A477-9F31F61E2D1B}" srcOrd="0" destOrd="0" presId="urn:microsoft.com/office/officeart/2008/layout/VerticalCurvedList"/>
    <dgm:cxn modelId="{D8E8DCE6-421F-4445-A59E-CCD35651983A}" srcId="{F3E10EAF-EC18-BD48-89B5-E568BB4E4A31}" destId="{E77A11BC-5484-864E-9927-70D849C62257}" srcOrd="6" destOrd="0" parTransId="{695732C3-70D4-EA4E-A24F-BDAF9B755F67}" sibTransId="{95D43E33-B194-084C-9F96-6F4D980D1C17}"/>
    <dgm:cxn modelId="{7A031DFA-E641-BC43-9878-58C467B11512}" srcId="{F3E10EAF-EC18-BD48-89B5-E568BB4E4A31}" destId="{673742E4-881F-3A41-8078-091B8795567A}" srcOrd="3" destOrd="0" parTransId="{B0901FFD-F67D-9442-9940-5AB0137C16F2}" sibTransId="{718E164F-5F06-7C43-AAB7-EB512ABB5709}"/>
    <dgm:cxn modelId="{7EF4FAFF-E47F-4B4C-9C23-389CB0109529}" type="presOf" srcId="{A731173E-72E4-674B-8DA5-4DDC9157F05B}" destId="{2D08944A-8D1C-184A-976C-25E5BF73E754}" srcOrd="0" destOrd="0" presId="urn:microsoft.com/office/officeart/2008/layout/VerticalCurvedList"/>
    <dgm:cxn modelId="{E4B2CE44-67D9-A842-9F99-451077EAA745}" type="presParOf" srcId="{FE95E123-72E0-4F45-B654-8EC95E82EF92}" destId="{04A98090-10F0-3242-A848-B114AFD98C2B}" srcOrd="0" destOrd="0" presId="urn:microsoft.com/office/officeart/2008/layout/VerticalCurvedList"/>
    <dgm:cxn modelId="{5BC9C410-62C3-DD44-AABF-F826C00D36B6}" type="presParOf" srcId="{04A98090-10F0-3242-A848-B114AFD98C2B}" destId="{F5E78543-7CB7-E948-B043-E795C2BBA9A6}" srcOrd="0" destOrd="0" presId="urn:microsoft.com/office/officeart/2008/layout/VerticalCurvedList"/>
    <dgm:cxn modelId="{F427C609-AB44-854A-B692-EE1F6B0C819A}" type="presParOf" srcId="{F5E78543-7CB7-E948-B043-E795C2BBA9A6}" destId="{4CE99E9B-F560-0B40-A9A8-319D75944159}" srcOrd="0" destOrd="0" presId="urn:microsoft.com/office/officeart/2008/layout/VerticalCurvedList"/>
    <dgm:cxn modelId="{D8875E93-24D5-B74D-B3A0-BCABC24CB7F3}" type="presParOf" srcId="{F5E78543-7CB7-E948-B043-E795C2BBA9A6}" destId="{2D08944A-8D1C-184A-976C-25E5BF73E754}" srcOrd="1" destOrd="0" presId="urn:microsoft.com/office/officeart/2008/layout/VerticalCurvedList"/>
    <dgm:cxn modelId="{6868AE57-63E1-1D40-A858-02F1ACE4A924}" type="presParOf" srcId="{F5E78543-7CB7-E948-B043-E795C2BBA9A6}" destId="{F5920917-9FBF-F445-AEAC-17E8F07FD5CA}" srcOrd="2" destOrd="0" presId="urn:microsoft.com/office/officeart/2008/layout/VerticalCurvedList"/>
    <dgm:cxn modelId="{E48DA258-E37C-9446-B5EB-715F04ACC45E}" type="presParOf" srcId="{F5E78543-7CB7-E948-B043-E795C2BBA9A6}" destId="{DC829FA1-E48C-A947-A2A0-8EBE903C434A}" srcOrd="3" destOrd="0" presId="urn:microsoft.com/office/officeart/2008/layout/VerticalCurvedList"/>
    <dgm:cxn modelId="{F76E4859-BA40-484D-9C7C-CF5E4A86B9E5}" type="presParOf" srcId="{04A98090-10F0-3242-A848-B114AFD98C2B}" destId="{406178AF-C5D2-954A-846A-DA0879EC718D}" srcOrd="1" destOrd="0" presId="urn:microsoft.com/office/officeart/2008/layout/VerticalCurvedList"/>
    <dgm:cxn modelId="{26EF74B2-ADD3-644E-8FDA-BBAECA12B6CD}" type="presParOf" srcId="{04A98090-10F0-3242-A848-B114AFD98C2B}" destId="{69CA9629-6F84-144F-A412-2F9F9571ABFD}" srcOrd="2" destOrd="0" presId="urn:microsoft.com/office/officeart/2008/layout/VerticalCurvedList"/>
    <dgm:cxn modelId="{F763EC00-F439-804D-AFB4-693D2093E0B5}" type="presParOf" srcId="{69CA9629-6F84-144F-A412-2F9F9571ABFD}" destId="{CA359D2A-4313-B146-8CE8-D0A7DD9BA26B}" srcOrd="0" destOrd="0" presId="urn:microsoft.com/office/officeart/2008/layout/VerticalCurvedList"/>
    <dgm:cxn modelId="{218B492B-0193-DB4E-BF02-75E35164C19C}" type="presParOf" srcId="{04A98090-10F0-3242-A848-B114AFD98C2B}" destId="{681918B9-F385-5242-89AF-C979D5C8F45D}" srcOrd="3" destOrd="0" presId="urn:microsoft.com/office/officeart/2008/layout/VerticalCurvedList"/>
    <dgm:cxn modelId="{18832DBE-22C4-114A-9C84-AB92ABCDE347}" type="presParOf" srcId="{04A98090-10F0-3242-A848-B114AFD98C2B}" destId="{EB320FE3-3425-244F-A6A1-784DF69D107D}" srcOrd="4" destOrd="0" presId="urn:microsoft.com/office/officeart/2008/layout/VerticalCurvedList"/>
    <dgm:cxn modelId="{6E68D3A7-63FF-7F49-A24E-B0FF98835C29}" type="presParOf" srcId="{EB320FE3-3425-244F-A6A1-784DF69D107D}" destId="{879668A6-7325-804D-BB2A-F9E27D11E2F7}" srcOrd="0" destOrd="0" presId="urn:microsoft.com/office/officeart/2008/layout/VerticalCurvedList"/>
    <dgm:cxn modelId="{C7845047-732D-1E44-BE55-37B74ADF69AF}" type="presParOf" srcId="{04A98090-10F0-3242-A848-B114AFD98C2B}" destId="{92679961-8426-AA4E-AE8D-54E36650EAE5}" srcOrd="5" destOrd="0" presId="urn:microsoft.com/office/officeart/2008/layout/VerticalCurvedList"/>
    <dgm:cxn modelId="{D5302830-48BE-C542-BF8A-7835458C689B}" type="presParOf" srcId="{04A98090-10F0-3242-A848-B114AFD98C2B}" destId="{0BB7A40B-E876-B747-BF21-FB97D3215897}" srcOrd="6" destOrd="0" presId="urn:microsoft.com/office/officeart/2008/layout/VerticalCurvedList"/>
    <dgm:cxn modelId="{2F8D8492-5BA6-D04B-B622-18C98E957EDF}" type="presParOf" srcId="{0BB7A40B-E876-B747-BF21-FB97D3215897}" destId="{F625C273-9CBE-1B47-B50E-7C2BE9D6ED6F}" srcOrd="0" destOrd="0" presId="urn:microsoft.com/office/officeart/2008/layout/VerticalCurvedList"/>
    <dgm:cxn modelId="{B6C14159-63DE-FB46-BF1D-FEF0B2DC8160}" type="presParOf" srcId="{04A98090-10F0-3242-A848-B114AFD98C2B}" destId="{BA659BB6-63C3-AE48-A477-9F31F61E2D1B}" srcOrd="7" destOrd="0" presId="urn:microsoft.com/office/officeart/2008/layout/VerticalCurvedList"/>
    <dgm:cxn modelId="{7543ACA2-02B9-4A46-A0B6-69BCBA5B54DB}" type="presParOf" srcId="{04A98090-10F0-3242-A848-B114AFD98C2B}" destId="{0275E3C1-B5AC-5543-84B2-0CC92AE24C07}" srcOrd="8" destOrd="0" presId="urn:microsoft.com/office/officeart/2008/layout/VerticalCurvedList"/>
    <dgm:cxn modelId="{4259BEA7-8ACE-2648-8562-BF58DAEAA66E}" type="presParOf" srcId="{0275E3C1-B5AC-5543-84B2-0CC92AE24C07}" destId="{B159FE2A-DACD-B14E-89CC-A8BEE731DE08}" srcOrd="0" destOrd="0" presId="urn:microsoft.com/office/officeart/2008/layout/VerticalCurvedList"/>
    <dgm:cxn modelId="{8295E03F-1773-5447-B707-66C99E89EC48}" type="presParOf" srcId="{04A98090-10F0-3242-A848-B114AFD98C2B}" destId="{CA332397-7082-8E47-99D3-CB2D827D4FC8}" srcOrd="9" destOrd="0" presId="urn:microsoft.com/office/officeart/2008/layout/VerticalCurvedList"/>
    <dgm:cxn modelId="{266827AC-FDB7-6440-9E85-DBCB3FEE575D}" type="presParOf" srcId="{04A98090-10F0-3242-A848-B114AFD98C2B}" destId="{99A4AAC0-5B3C-AC45-8C99-BA4F8489E9A0}" srcOrd="10" destOrd="0" presId="urn:microsoft.com/office/officeart/2008/layout/VerticalCurvedList"/>
    <dgm:cxn modelId="{E0A3DE1A-7402-3E4C-AA7A-EEBD5A09EF83}" type="presParOf" srcId="{99A4AAC0-5B3C-AC45-8C99-BA4F8489E9A0}" destId="{92D7AAF6-CE92-3944-ADB6-89F4A8802ADD}" srcOrd="0" destOrd="0" presId="urn:microsoft.com/office/officeart/2008/layout/VerticalCurvedList"/>
    <dgm:cxn modelId="{D27AD2F4-831E-8745-B3E5-98DC0BAE26D0}" type="presParOf" srcId="{04A98090-10F0-3242-A848-B114AFD98C2B}" destId="{C4902BD2-4B0C-0742-A318-9E13F6C00474}" srcOrd="11" destOrd="0" presId="urn:microsoft.com/office/officeart/2008/layout/VerticalCurvedList"/>
    <dgm:cxn modelId="{E76CB0D0-DEE3-2343-A103-40CC427D4AF6}" type="presParOf" srcId="{04A98090-10F0-3242-A848-B114AFD98C2B}" destId="{87CD9F77-CA00-E046-98D9-DF5F049BB291}" srcOrd="12" destOrd="0" presId="urn:microsoft.com/office/officeart/2008/layout/VerticalCurvedList"/>
    <dgm:cxn modelId="{F071E5AF-77E7-7647-9A58-4117E02192F6}" type="presParOf" srcId="{87CD9F77-CA00-E046-98D9-DF5F049BB291}" destId="{774A0C6E-3C56-FB48-A440-F1B95CE384BB}" srcOrd="0" destOrd="0" presId="urn:microsoft.com/office/officeart/2008/layout/VerticalCurvedList"/>
    <dgm:cxn modelId="{B0A7F96B-249A-7941-825A-8C9F1ED2D253}" type="presParOf" srcId="{04A98090-10F0-3242-A848-B114AFD98C2B}" destId="{D5F51B38-A0F4-6A44-B51D-6FBC83E8E62C}" srcOrd="13" destOrd="0" presId="urn:microsoft.com/office/officeart/2008/layout/VerticalCurvedList"/>
    <dgm:cxn modelId="{B6CCECF9-ED88-3849-85F2-1C715835C62C}" type="presParOf" srcId="{04A98090-10F0-3242-A848-B114AFD98C2B}" destId="{F2F25632-4503-A140-AA09-6B6CB9AE23F5}" srcOrd="14" destOrd="0" presId="urn:microsoft.com/office/officeart/2008/layout/VerticalCurvedList"/>
    <dgm:cxn modelId="{2E3D9042-BBF2-CC4E-B08E-38520B2C77BE}" type="presParOf" srcId="{F2F25632-4503-A140-AA09-6B6CB9AE23F5}" destId="{9979A195-0588-6042-A482-E26FF122EC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3698E3-E24D-F44D-A8CA-8F126635CBB8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1C2C7-7114-794B-B01A-76744B374CD7}">
      <dgm:prSet phldrT="[Text]"/>
      <dgm:spPr/>
      <dgm:t>
        <a:bodyPr/>
        <a:lstStyle/>
        <a:p>
          <a:r>
            <a:rPr lang="en-US" dirty="0"/>
            <a:t>Caring</a:t>
          </a:r>
        </a:p>
      </dgm:t>
    </dgm:pt>
    <dgm:pt modelId="{E270BE73-61C7-F64D-B0BB-0466965DE354}" type="parTrans" cxnId="{6B3ECA4E-14DA-6B4F-B11C-0A9148F1149B}">
      <dgm:prSet/>
      <dgm:spPr/>
      <dgm:t>
        <a:bodyPr/>
        <a:lstStyle/>
        <a:p>
          <a:endParaRPr lang="en-US"/>
        </a:p>
      </dgm:t>
    </dgm:pt>
    <dgm:pt modelId="{6F3429BC-C3C3-9249-A3DC-32CBCFBB8918}" type="sibTrans" cxnId="{6B3ECA4E-14DA-6B4F-B11C-0A9148F1149B}">
      <dgm:prSet/>
      <dgm:spPr/>
      <dgm:t>
        <a:bodyPr/>
        <a:lstStyle/>
        <a:p>
          <a:endParaRPr lang="en-US"/>
        </a:p>
      </dgm:t>
    </dgm:pt>
    <dgm:pt modelId="{DF6B255B-384D-E849-A29B-6BD1F17F0990}">
      <dgm:prSet phldrT="[Text]"/>
      <dgm:spPr/>
      <dgm:t>
        <a:bodyPr/>
        <a:lstStyle/>
        <a:p>
          <a:r>
            <a:rPr lang="en-US" dirty="0" err="1"/>
            <a:t>Peningkatan</a:t>
          </a:r>
          <a:r>
            <a:rPr lang="en-US" dirty="0"/>
            <a:t> </a:t>
          </a:r>
          <a:r>
            <a:rPr lang="en-US" dirty="0" err="1"/>
            <a:t>kualitas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</a:t>
          </a:r>
          <a:r>
            <a:rPr lang="en-US" dirty="0" err="1"/>
            <a:t>kesehatan</a:t>
          </a:r>
          <a:endParaRPr lang="en-US" dirty="0"/>
        </a:p>
      </dgm:t>
    </dgm:pt>
    <dgm:pt modelId="{091E6DA8-5AC8-AC49-B337-E8B410664EB7}" type="parTrans" cxnId="{E3A78B21-315F-2E4F-A16D-2D5D5E963D8F}">
      <dgm:prSet/>
      <dgm:spPr/>
      <dgm:t>
        <a:bodyPr/>
        <a:lstStyle/>
        <a:p>
          <a:endParaRPr lang="en-US"/>
        </a:p>
      </dgm:t>
    </dgm:pt>
    <dgm:pt modelId="{D12C270D-287F-F248-A157-3DA66E7F6ED4}" type="sibTrans" cxnId="{E3A78B21-315F-2E4F-A16D-2D5D5E963D8F}">
      <dgm:prSet/>
      <dgm:spPr/>
      <dgm:t>
        <a:bodyPr/>
        <a:lstStyle/>
        <a:p>
          <a:endParaRPr lang="en-US"/>
        </a:p>
      </dgm:t>
    </dgm:pt>
    <dgm:pt modelId="{62124B2B-256F-2041-AF5E-55A979F94F36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status </a:t>
          </a:r>
          <a:r>
            <a:rPr lang="en-US" dirty="0" err="1"/>
            <a:t>kesehatan</a:t>
          </a:r>
          <a:r>
            <a:rPr lang="en-US" dirty="0"/>
            <a:t> </a:t>
          </a:r>
          <a:r>
            <a:rPr lang="en-US" dirty="0" err="1"/>
            <a:t>individu</a:t>
          </a:r>
          <a:endParaRPr lang="en-US" dirty="0"/>
        </a:p>
      </dgm:t>
    </dgm:pt>
    <dgm:pt modelId="{D66E8F8C-940A-B844-817A-FC7B89F8D147}" type="parTrans" cxnId="{8C222E72-B019-5B4B-ADD6-AB313B308BD3}">
      <dgm:prSet/>
      <dgm:spPr/>
      <dgm:t>
        <a:bodyPr/>
        <a:lstStyle/>
        <a:p>
          <a:endParaRPr lang="en-US"/>
        </a:p>
      </dgm:t>
    </dgm:pt>
    <dgm:pt modelId="{465BC946-6DF0-DF4C-A7EA-2A3FFE609A1A}" type="sibTrans" cxnId="{8C222E72-B019-5B4B-ADD6-AB313B308BD3}">
      <dgm:prSet/>
      <dgm:spPr/>
      <dgm:t>
        <a:bodyPr/>
        <a:lstStyle/>
        <a:p>
          <a:endParaRPr lang="en-US"/>
        </a:p>
      </dgm:t>
    </dgm:pt>
    <dgm:pt modelId="{ECFAFC74-9795-1445-BB9D-B55F2D164FD7}">
      <dgm:prSet phldrT="[Text]"/>
      <dgm:spPr/>
      <dgm:t>
        <a:bodyPr/>
        <a:lstStyle/>
        <a:p>
          <a:r>
            <a:rPr lang="en-US" dirty="0" err="1"/>
            <a:t>meningkakan</a:t>
          </a:r>
          <a:r>
            <a:rPr lang="en-US" dirty="0"/>
            <a:t> </a:t>
          </a:r>
          <a:r>
            <a:rPr lang="en-US" dirty="0" err="1"/>
            <a:t>kepuasan</a:t>
          </a:r>
          <a:r>
            <a:rPr lang="en-US" dirty="0"/>
            <a:t> </a:t>
          </a:r>
          <a:r>
            <a:rPr lang="en-US" dirty="0" err="1"/>
            <a:t>pasien</a:t>
          </a:r>
          <a:endParaRPr lang="en-US" dirty="0"/>
        </a:p>
      </dgm:t>
    </dgm:pt>
    <dgm:pt modelId="{AB13C749-8E0C-1945-9BE7-BE930A7F6700}" type="parTrans" cxnId="{0910EC22-E3F2-B946-BA58-B299DD946709}">
      <dgm:prSet/>
      <dgm:spPr/>
      <dgm:t>
        <a:bodyPr/>
        <a:lstStyle/>
        <a:p>
          <a:endParaRPr lang="en-US"/>
        </a:p>
      </dgm:t>
    </dgm:pt>
    <dgm:pt modelId="{5360A604-444B-7548-A908-61F9C7FE46F2}" type="sibTrans" cxnId="{0910EC22-E3F2-B946-BA58-B299DD946709}">
      <dgm:prSet/>
      <dgm:spPr/>
      <dgm:t>
        <a:bodyPr/>
        <a:lstStyle/>
        <a:p>
          <a:endParaRPr lang="en-US"/>
        </a:p>
      </dgm:t>
    </dgm:pt>
    <dgm:pt modelId="{DC995DEF-2977-3D45-B336-5DF4A263471F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cost benefit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rumah</a:t>
          </a:r>
          <a:r>
            <a:rPr lang="en-US" dirty="0"/>
            <a:t> </a:t>
          </a:r>
          <a:r>
            <a:rPr lang="en-US" dirty="0" err="1"/>
            <a:t>sakit</a:t>
          </a:r>
          <a:endParaRPr lang="en-US" dirty="0"/>
        </a:p>
      </dgm:t>
    </dgm:pt>
    <dgm:pt modelId="{1ABE4597-7B56-3940-BD64-A31966E69E3E}" type="parTrans" cxnId="{7FF033C0-4233-2740-9826-1325D82B93C9}">
      <dgm:prSet/>
      <dgm:spPr/>
      <dgm:t>
        <a:bodyPr/>
        <a:lstStyle/>
        <a:p>
          <a:endParaRPr lang="en-US"/>
        </a:p>
      </dgm:t>
    </dgm:pt>
    <dgm:pt modelId="{C764D275-7946-B340-AC29-5869F80CA02A}" type="sibTrans" cxnId="{7FF033C0-4233-2740-9826-1325D82B93C9}">
      <dgm:prSet/>
      <dgm:spPr/>
      <dgm:t>
        <a:bodyPr/>
        <a:lstStyle/>
        <a:p>
          <a:endParaRPr lang="en-US"/>
        </a:p>
      </dgm:t>
    </dgm:pt>
    <dgm:pt modelId="{A7D4C441-875A-F047-9727-4CD89F4077DC}" type="pres">
      <dgm:prSet presAssocID="{103698E3-E24D-F44D-A8CA-8F126635CBB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81AA8C2-D11F-7C44-8C68-2D1A5D6A205D}" type="pres">
      <dgm:prSet presAssocID="{1311C2C7-7114-794B-B01A-76744B374CD7}" presName="centerShape" presStyleLbl="node0" presStyleIdx="0" presStyleCnt="1"/>
      <dgm:spPr/>
    </dgm:pt>
    <dgm:pt modelId="{4BB29E6B-BB1E-B34D-8C7B-03050318E19F}" type="pres">
      <dgm:prSet presAssocID="{091E6DA8-5AC8-AC49-B337-E8B410664EB7}" presName="parTrans" presStyleLbl="sibTrans2D1" presStyleIdx="0" presStyleCnt="4"/>
      <dgm:spPr/>
    </dgm:pt>
    <dgm:pt modelId="{39E9C6B8-0E10-574C-8B7D-5B46CBDA1675}" type="pres">
      <dgm:prSet presAssocID="{091E6DA8-5AC8-AC49-B337-E8B410664EB7}" presName="connectorText" presStyleLbl="sibTrans2D1" presStyleIdx="0" presStyleCnt="4"/>
      <dgm:spPr/>
    </dgm:pt>
    <dgm:pt modelId="{0D339180-9D83-B24A-8C0F-1497AA12A9CF}" type="pres">
      <dgm:prSet presAssocID="{DF6B255B-384D-E849-A29B-6BD1F17F0990}" presName="node" presStyleLbl="node1" presStyleIdx="0" presStyleCnt="4">
        <dgm:presLayoutVars>
          <dgm:bulletEnabled val="1"/>
        </dgm:presLayoutVars>
      </dgm:prSet>
      <dgm:spPr/>
    </dgm:pt>
    <dgm:pt modelId="{24873E07-D358-A340-B39F-7F916157CBF0}" type="pres">
      <dgm:prSet presAssocID="{D66E8F8C-940A-B844-817A-FC7B89F8D147}" presName="parTrans" presStyleLbl="sibTrans2D1" presStyleIdx="1" presStyleCnt="4"/>
      <dgm:spPr/>
    </dgm:pt>
    <dgm:pt modelId="{AAA098D9-9DFE-1445-9B94-D97869570A3B}" type="pres">
      <dgm:prSet presAssocID="{D66E8F8C-940A-B844-817A-FC7B89F8D147}" presName="connectorText" presStyleLbl="sibTrans2D1" presStyleIdx="1" presStyleCnt="4"/>
      <dgm:spPr/>
    </dgm:pt>
    <dgm:pt modelId="{FE4750B7-45BA-634C-81BE-613211C9BE98}" type="pres">
      <dgm:prSet presAssocID="{62124B2B-256F-2041-AF5E-55A979F94F36}" presName="node" presStyleLbl="node1" presStyleIdx="1" presStyleCnt="4">
        <dgm:presLayoutVars>
          <dgm:bulletEnabled val="1"/>
        </dgm:presLayoutVars>
      </dgm:prSet>
      <dgm:spPr/>
    </dgm:pt>
    <dgm:pt modelId="{07F0CC58-2F96-9949-BDF0-9062FA4321BB}" type="pres">
      <dgm:prSet presAssocID="{AB13C749-8E0C-1945-9BE7-BE930A7F6700}" presName="parTrans" presStyleLbl="sibTrans2D1" presStyleIdx="2" presStyleCnt="4"/>
      <dgm:spPr/>
    </dgm:pt>
    <dgm:pt modelId="{84D1A329-A880-AB4E-A869-250A188D6190}" type="pres">
      <dgm:prSet presAssocID="{AB13C749-8E0C-1945-9BE7-BE930A7F6700}" presName="connectorText" presStyleLbl="sibTrans2D1" presStyleIdx="2" presStyleCnt="4"/>
      <dgm:spPr/>
    </dgm:pt>
    <dgm:pt modelId="{25064871-C034-8146-B9F2-1840BEFBB9EA}" type="pres">
      <dgm:prSet presAssocID="{ECFAFC74-9795-1445-BB9D-B55F2D164FD7}" presName="node" presStyleLbl="node1" presStyleIdx="2" presStyleCnt="4">
        <dgm:presLayoutVars>
          <dgm:bulletEnabled val="1"/>
        </dgm:presLayoutVars>
      </dgm:prSet>
      <dgm:spPr/>
    </dgm:pt>
    <dgm:pt modelId="{D5287776-FA43-2243-BDE2-E56E1EC9849B}" type="pres">
      <dgm:prSet presAssocID="{1ABE4597-7B56-3940-BD64-A31966E69E3E}" presName="parTrans" presStyleLbl="sibTrans2D1" presStyleIdx="3" presStyleCnt="4"/>
      <dgm:spPr/>
    </dgm:pt>
    <dgm:pt modelId="{3B6B9643-4AD1-F84F-BE54-4BB40B0CC0DD}" type="pres">
      <dgm:prSet presAssocID="{1ABE4597-7B56-3940-BD64-A31966E69E3E}" presName="connectorText" presStyleLbl="sibTrans2D1" presStyleIdx="3" presStyleCnt="4"/>
      <dgm:spPr/>
    </dgm:pt>
    <dgm:pt modelId="{1263EBE1-BD7B-C64F-AE00-5EB50D4439FC}" type="pres">
      <dgm:prSet presAssocID="{DC995DEF-2977-3D45-B336-5DF4A263471F}" presName="node" presStyleLbl="node1" presStyleIdx="3" presStyleCnt="4">
        <dgm:presLayoutVars>
          <dgm:bulletEnabled val="1"/>
        </dgm:presLayoutVars>
      </dgm:prSet>
      <dgm:spPr/>
    </dgm:pt>
  </dgm:ptLst>
  <dgm:cxnLst>
    <dgm:cxn modelId="{E3A78B21-315F-2E4F-A16D-2D5D5E963D8F}" srcId="{1311C2C7-7114-794B-B01A-76744B374CD7}" destId="{DF6B255B-384D-E849-A29B-6BD1F17F0990}" srcOrd="0" destOrd="0" parTransId="{091E6DA8-5AC8-AC49-B337-E8B410664EB7}" sibTransId="{D12C270D-287F-F248-A157-3DA66E7F6ED4}"/>
    <dgm:cxn modelId="{0910EC22-E3F2-B946-BA58-B299DD946709}" srcId="{1311C2C7-7114-794B-B01A-76744B374CD7}" destId="{ECFAFC74-9795-1445-BB9D-B55F2D164FD7}" srcOrd="2" destOrd="0" parTransId="{AB13C749-8E0C-1945-9BE7-BE930A7F6700}" sibTransId="{5360A604-444B-7548-A908-61F9C7FE46F2}"/>
    <dgm:cxn modelId="{8050FC31-92A3-B44C-99DB-FB398420ED75}" type="presOf" srcId="{1ABE4597-7B56-3940-BD64-A31966E69E3E}" destId="{D5287776-FA43-2243-BDE2-E56E1EC9849B}" srcOrd="0" destOrd="0" presId="urn:microsoft.com/office/officeart/2005/8/layout/radial5"/>
    <dgm:cxn modelId="{A0FE0235-E8C0-D04F-92A5-6EFF0C90D588}" type="presOf" srcId="{ECFAFC74-9795-1445-BB9D-B55F2D164FD7}" destId="{25064871-C034-8146-B9F2-1840BEFBB9EA}" srcOrd="0" destOrd="0" presId="urn:microsoft.com/office/officeart/2005/8/layout/radial5"/>
    <dgm:cxn modelId="{C54B563C-7AEF-8040-BC69-3A69FA9DEBF6}" type="presOf" srcId="{1ABE4597-7B56-3940-BD64-A31966E69E3E}" destId="{3B6B9643-4AD1-F84F-BE54-4BB40B0CC0DD}" srcOrd="1" destOrd="0" presId="urn:microsoft.com/office/officeart/2005/8/layout/radial5"/>
    <dgm:cxn modelId="{6B3ECA4E-14DA-6B4F-B11C-0A9148F1149B}" srcId="{103698E3-E24D-F44D-A8CA-8F126635CBB8}" destId="{1311C2C7-7114-794B-B01A-76744B374CD7}" srcOrd="0" destOrd="0" parTransId="{E270BE73-61C7-F64D-B0BB-0466965DE354}" sibTransId="{6F3429BC-C3C3-9249-A3DC-32CBCFBB8918}"/>
    <dgm:cxn modelId="{6EB2E05D-7FB5-794B-8CE2-3EBC4782AB63}" type="presOf" srcId="{1311C2C7-7114-794B-B01A-76744B374CD7}" destId="{D81AA8C2-D11F-7C44-8C68-2D1A5D6A205D}" srcOrd="0" destOrd="0" presId="urn:microsoft.com/office/officeart/2005/8/layout/radial5"/>
    <dgm:cxn modelId="{24391260-1422-DF43-B44D-A5ABF6DDB834}" type="presOf" srcId="{AB13C749-8E0C-1945-9BE7-BE930A7F6700}" destId="{84D1A329-A880-AB4E-A869-250A188D6190}" srcOrd="1" destOrd="0" presId="urn:microsoft.com/office/officeart/2005/8/layout/radial5"/>
    <dgm:cxn modelId="{B3D6D56D-F4B6-1249-8A0C-3934A665CA80}" type="presOf" srcId="{62124B2B-256F-2041-AF5E-55A979F94F36}" destId="{FE4750B7-45BA-634C-81BE-613211C9BE98}" srcOrd="0" destOrd="0" presId="urn:microsoft.com/office/officeart/2005/8/layout/radial5"/>
    <dgm:cxn modelId="{8C222E72-B019-5B4B-ADD6-AB313B308BD3}" srcId="{1311C2C7-7114-794B-B01A-76744B374CD7}" destId="{62124B2B-256F-2041-AF5E-55A979F94F36}" srcOrd="1" destOrd="0" parTransId="{D66E8F8C-940A-B844-817A-FC7B89F8D147}" sibTransId="{465BC946-6DF0-DF4C-A7EA-2A3FFE609A1A}"/>
    <dgm:cxn modelId="{D1958C74-70A7-DD42-B0E5-2EF4C869BE50}" type="presOf" srcId="{DF6B255B-384D-E849-A29B-6BD1F17F0990}" destId="{0D339180-9D83-B24A-8C0F-1497AA12A9CF}" srcOrd="0" destOrd="0" presId="urn:microsoft.com/office/officeart/2005/8/layout/radial5"/>
    <dgm:cxn modelId="{35077E76-C587-A04A-99B5-665A0EF69A6A}" type="presOf" srcId="{091E6DA8-5AC8-AC49-B337-E8B410664EB7}" destId="{39E9C6B8-0E10-574C-8B7D-5B46CBDA1675}" srcOrd="1" destOrd="0" presId="urn:microsoft.com/office/officeart/2005/8/layout/radial5"/>
    <dgm:cxn modelId="{FA9B4578-02E2-C141-9BEF-6DCA92C7EABA}" type="presOf" srcId="{D66E8F8C-940A-B844-817A-FC7B89F8D147}" destId="{AAA098D9-9DFE-1445-9B94-D97869570A3B}" srcOrd="1" destOrd="0" presId="urn:microsoft.com/office/officeart/2005/8/layout/radial5"/>
    <dgm:cxn modelId="{C3CF01A7-AA77-0F46-9650-F8D8B4E2B6DE}" type="presOf" srcId="{DC995DEF-2977-3D45-B336-5DF4A263471F}" destId="{1263EBE1-BD7B-C64F-AE00-5EB50D4439FC}" srcOrd="0" destOrd="0" presId="urn:microsoft.com/office/officeart/2005/8/layout/radial5"/>
    <dgm:cxn modelId="{2CD0B0B5-736C-434A-BAD1-112F055E9ED6}" type="presOf" srcId="{091E6DA8-5AC8-AC49-B337-E8B410664EB7}" destId="{4BB29E6B-BB1E-B34D-8C7B-03050318E19F}" srcOrd="0" destOrd="0" presId="urn:microsoft.com/office/officeart/2005/8/layout/radial5"/>
    <dgm:cxn modelId="{21C5FBBF-A4FB-8647-A59C-04480E2798EC}" type="presOf" srcId="{D66E8F8C-940A-B844-817A-FC7B89F8D147}" destId="{24873E07-D358-A340-B39F-7F916157CBF0}" srcOrd="0" destOrd="0" presId="urn:microsoft.com/office/officeart/2005/8/layout/radial5"/>
    <dgm:cxn modelId="{7FF033C0-4233-2740-9826-1325D82B93C9}" srcId="{1311C2C7-7114-794B-B01A-76744B374CD7}" destId="{DC995DEF-2977-3D45-B336-5DF4A263471F}" srcOrd="3" destOrd="0" parTransId="{1ABE4597-7B56-3940-BD64-A31966E69E3E}" sibTransId="{C764D275-7946-B340-AC29-5869F80CA02A}"/>
    <dgm:cxn modelId="{B97478EB-A094-D440-B142-A2D72A9FF6FA}" type="presOf" srcId="{AB13C749-8E0C-1945-9BE7-BE930A7F6700}" destId="{07F0CC58-2F96-9949-BDF0-9062FA4321BB}" srcOrd="0" destOrd="0" presId="urn:microsoft.com/office/officeart/2005/8/layout/radial5"/>
    <dgm:cxn modelId="{E49F5DF0-4484-BC49-9B76-C86A279F2A9F}" type="presOf" srcId="{103698E3-E24D-F44D-A8CA-8F126635CBB8}" destId="{A7D4C441-875A-F047-9727-4CD89F4077DC}" srcOrd="0" destOrd="0" presId="urn:microsoft.com/office/officeart/2005/8/layout/radial5"/>
    <dgm:cxn modelId="{C3496408-16B3-2843-94E2-25DBE850ECC9}" type="presParOf" srcId="{A7D4C441-875A-F047-9727-4CD89F4077DC}" destId="{D81AA8C2-D11F-7C44-8C68-2D1A5D6A205D}" srcOrd="0" destOrd="0" presId="urn:microsoft.com/office/officeart/2005/8/layout/radial5"/>
    <dgm:cxn modelId="{81A8E892-5634-1040-B8C1-A132EA13837F}" type="presParOf" srcId="{A7D4C441-875A-F047-9727-4CD89F4077DC}" destId="{4BB29E6B-BB1E-B34D-8C7B-03050318E19F}" srcOrd="1" destOrd="0" presId="urn:microsoft.com/office/officeart/2005/8/layout/radial5"/>
    <dgm:cxn modelId="{9863425D-A16E-C74A-AA1B-6A1FB2FC9D2B}" type="presParOf" srcId="{4BB29E6B-BB1E-B34D-8C7B-03050318E19F}" destId="{39E9C6B8-0E10-574C-8B7D-5B46CBDA1675}" srcOrd="0" destOrd="0" presId="urn:microsoft.com/office/officeart/2005/8/layout/radial5"/>
    <dgm:cxn modelId="{74FFF4C4-BEE0-2844-BD6B-9FD92B5FE48A}" type="presParOf" srcId="{A7D4C441-875A-F047-9727-4CD89F4077DC}" destId="{0D339180-9D83-B24A-8C0F-1497AA12A9CF}" srcOrd="2" destOrd="0" presId="urn:microsoft.com/office/officeart/2005/8/layout/radial5"/>
    <dgm:cxn modelId="{EB604BC0-98F1-9A4F-AD90-FE0CA243C3D1}" type="presParOf" srcId="{A7D4C441-875A-F047-9727-4CD89F4077DC}" destId="{24873E07-D358-A340-B39F-7F916157CBF0}" srcOrd="3" destOrd="0" presId="urn:microsoft.com/office/officeart/2005/8/layout/radial5"/>
    <dgm:cxn modelId="{C4AB2CD2-D7B2-E84F-BCA6-C936EC66A34A}" type="presParOf" srcId="{24873E07-D358-A340-B39F-7F916157CBF0}" destId="{AAA098D9-9DFE-1445-9B94-D97869570A3B}" srcOrd="0" destOrd="0" presId="urn:microsoft.com/office/officeart/2005/8/layout/radial5"/>
    <dgm:cxn modelId="{9045C385-31FB-084A-9994-E8D3DAB55691}" type="presParOf" srcId="{A7D4C441-875A-F047-9727-4CD89F4077DC}" destId="{FE4750B7-45BA-634C-81BE-613211C9BE98}" srcOrd="4" destOrd="0" presId="urn:microsoft.com/office/officeart/2005/8/layout/radial5"/>
    <dgm:cxn modelId="{00390DD3-944B-8F49-A78F-6EF204A6277E}" type="presParOf" srcId="{A7D4C441-875A-F047-9727-4CD89F4077DC}" destId="{07F0CC58-2F96-9949-BDF0-9062FA4321BB}" srcOrd="5" destOrd="0" presId="urn:microsoft.com/office/officeart/2005/8/layout/radial5"/>
    <dgm:cxn modelId="{CE9EB501-6C91-5B4C-B96A-6E2CB65FC5BD}" type="presParOf" srcId="{07F0CC58-2F96-9949-BDF0-9062FA4321BB}" destId="{84D1A329-A880-AB4E-A869-250A188D6190}" srcOrd="0" destOrd="0" presId="urn:microsoft.com/office/officeart/2005/8/layout/radial5"/>
    <dgm:cxn modelId="{970BD2DD-0E2C-2B45-A8E4-ABB4C2041CB8}" type="presParOf" srcId="{A7D4C441-875A-F047-9727-4CD89F4077DC}" destId="{25064871-C034-8146-B9F2-1840BEFBB9EA}" srcOrd="6" destOrd="0" presId="urn:microsoft.com/office/officeart/2005/8/layout/radial5"/>
    <dgm:cxn modelId="{030E77AA-C675-5043-964A-D7F7496E0B75}" type="presParOf" srcId="{A7D4C441-875A-F047-9727-4CD89F4077DC}" destId="{D5287776-FA43-2243-BDE2-E56E1EC9849B}" srcOrd="7" destOrd="0" presId="urn:microsoft.com/office/officeart/2005/8/layout/radial5"/>
    <dgm:cxn modelId="{786F4D5A-2B1D-0C43-A6FC-53E0C9B7B0E3}" type="presParOf" srcId="{D5287776-FA43-2243-BDE2-E56E1EC9849B}" destId="{3B6B9643-4AD1-F84F-BE54-4BB40B0CC0DD}" srcOrd="0" destOrd="0" presId="urn:microsoft.com/office/officeart/2005/8/layout/radial5"/>
    <dgm:cxn modelId="{B88543FE-EF42-7440-8FEF-EEC1930A0998}" type="presParOf" srcId="{A7D4C441-875A-F047-9727-4CD89F4077DC}" destId="{1263EBE1-BD7B-C64F-AE00-5EB50D4439F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5ADAAF-9DFC-9646-96AF-E8D098F06098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6D4A7B0C-A612-FC40-93A0-91E8D58D574E}">
      <dgm:prSet phldrT="[Text]"/>
      <dgm:spPr/>
      <dgm:t>
        <a:bodyPr/>
        <a:lstStyle/>
        <a:p>
          <a:r>
            <a:rPr lang="en-US" dirty="0" err="1"/>
            <a:t>Jumat</a:t>
          </a:r>
          <a:r>
            <a:rPr lang="en-US" dirty="0"/>
            <a:t>, 4 Des 2020</a:t>
          </a:r>
        </a:p>
      </dgm:t>
    </dgm:pt>
    <dgm:pt modelId="{300BE638-90DD-A24F-94C1-9C80335BB27B}" type="parTrans" cxnId="{0F066467-5530-384C-B7DB-DFAFB715DD59}">
      <dgm:prSet/>
      <dgm:spPr/>
      <dgm:t>
        <a:bodyPr/>
        <a:lstStyle/>
        <a:p>
          <a:endParaRPr lang="en-US"/>
        </a:p>
      </dgm:t>
    </dgm:pt>
    <dgm:pt modelId="{DA859D55-6406-6A4A-B771-6671B177A365}" type="sibTrans" cxnId="{0F066467-5530-384C-B7DB-DFAFB715DD59}">
      <dgm:prSet/>
      <dgm:spPr/>
      <dgm:t>
        <a:bodyPr/>
        <a:lstStyle/>
        <a:p>
          <a:endParaRPr lang="en-US"/>
        </a:p>
      </dgm:t>
    </dgm:pt>
    <dgm:pt modelId="{F692ADF8-5EA4-6C46-B51D-5CCA48260A51}">
      <dgm:prSet phldrT="[Text]"/>
      <dgm:spPr/>
      <dgm:t>
        <a:bodyPr/>
        <a:lstStyle/>
        <a:p>
          <a:r>
            <a:rPr lang="en-US" dirty="0" err="1"/>
            <a:t>Keperawatan</a:t>
          </a:r>
          <a:r>
            <a:rPr lang="en-US" dirty="0"/>
            <a:t> </a:t>
          </a:r>
          <a:r>
            <a:rPr lang="en-US" dirty="0" err="1"/>
            <a:t>Profesional</a:t>
          </a:r>
          <a:endParaRPr lang="en-US" dirty="0"/>
        </a:p>
      </dgm:t>
    </dgm:pt>
    <dgm:pt modelId="{735421E1-EC9A-CC47-9FF4-59BAFDBE97BC}" type="parTrans" cxnId="{41FE69EC-3724-634C-840A-80FF3F28C932}">
      <dgm:prSet/>
      <dgm:spPr/>
      <dgm:t>
        <a:bodyPr/>
        <a:lstStyle/>
        <a:p>
          <a:endParaRPr lang="en-US"/>
        </a:p>
      </dgm:t>
    </dgm:pt>
    <dgm:pt modelId="{5FA9DC58-B18E-8F41-BBCB-905A74D818E7}" type="sibTrans" cxnId="{41FE69EC-3724-634C-840A-80FF3F28C932}">
      <dgm:prSet/>
      <dgm:spPr/>
      <dgm:t>
        <a:bodyPr/>
        <a:lstStyle/>
        <a:p>
          <a:endParaRPr lang="en-US"/>
        </a:p>
      </dgm:t>
    </dgm:pt>
    <dgm:pt modelId="{DAD93BBA-5A14-1D43-838D-A47278D84B72}">
      <dgm:prSet phldrT="[Text]"/>
      <dgm:spPr/>
      <dgm:t>
        <a:bodyPr/>
        <a:lstStyle/>
        <a:p>
          <a:r>
            <a:rPr lang="en-US" dirty="0"/>
            <a:t>Nia </a:t>
          </a:r>
          <a:r>
            <a:rPr lang="en-US" dirty="0" err="1"/>
            <a:t>Handayani</a:t>
          </a:r>
          <a:r>
            <a:rPr lang="en-US" dirty="0"/>
            <a:t>, S.Tr.</a:t>
          </a:r>
          <a:r>
            <a:rPr lang="en-US" dirty="0" err="1"/>
            <a:t>Kep</a:t>
          </a:r>
          <a:r>
            <a:rPr lang="en-US" dirty="0"/>
            <a:t>.,MKM</a:t>
          </a:r>
        </a:p>
      </dgm:t>
    </dgm:pt>
    <dgm:pt modelId="{3B579282-18C8-8046-8A4E-39A8BD67E1F2}" type="parTrans" cxnId="{F28D82E2-C4EC-1343-8BC6-C2A4597F57EC}">
      <dgm:prSet/>
      <dgm:spPr/>
      <dgm:t>
        <a:bodyPr/>
        <a:lstStyle/>
        <a:p>
          <a:endParaRPr lang="en-US"/>
        </a:p>
      </dgm:t>
    </dgm:pt>
    <dgm:pt modelId="{618B7E8D-65B3-7743-ABDF-E499399E2183}" type="sibTrans" cxnId="{F28D82E2-C4EC-1343-8BC6-C2A4597F57EC}">
      <dgm:prSet/>
      <dgm:spPr/>
      <dgm:t>
        <a:bodyPr/>
        <a:lstStyle/>
        <a:p>
          <a:endParaRPr lang="en-US"/>
        </a:p>
      </dgm:t>
    </dgm:pt>
    <dgm:pt modelId="{35704673-D727-074B-AB03-8A8AF12EE644}" type="pres">
      <dgm:prSet presAssocID="{9C5ADAAF-9DFC-9646-96AF-E8D098F06098}" presName="CompostProcess" presStyleCnt="0">
        <dgm:presLayoutVars>
          <dgm:dir/>
          <dgm:resizeHandles val="exact"/>
        </dgm:presLayoutVars>
      </dgm:prSet>
      <dgm:spPr/>
    </dgm:pt>
    <dgm:pt modelId="{8E3EF491-D2D2-8949-B9C0-5C8C48C465D8}" type="pres">
      <dgm:prSet presAssocID="{9C5ADAAF-9DFC-9646-96AF-E8D098F06098}" presName="arrow" presStyleLbl="bgShp" presStyleIdx="0" presStyleCnt="1"/>
      <dgm:spPr/>
    </dgm:pt>
    <dgm:pt modelId="{B08E8B5A-3096-EF4B-97F7-8F2F156428C7}" type="pres">
      <dgm:prSet presAssocID="{9C5ADAAF-9DFC-9646-96AF-E8D098F06098}" presName="linearProcess" presStyleCnt="0"/>
      <dgm:spPr/>
    </dgm:pt>
    <dgm:pt modelId="{D026D88C-2C41-CC41-8342-37E81F50CB2A}" type="pres">
      <dgm:prSet presAssocID="{6D4A7B0C-A612-FC40-93A0-91E8D58D574E}" presName="textNode" presStyleLbl="node1" presStyleIdx="0" presStyleCnt="3">
        <dgm:presLayoutVars>
          <dgm:bulletEnabled val="1"/>
        </dgm:presLayoutVars>
      </dgm:prSet>
      <dgm:spPr/>
    </dgm:pt>
    <dgm:pt modelId="{9C171E28-C494-1B49-8736-943A36E4511A}" type="pres">
      <dgm:prSet presAssocID="{DA859D55-6406-6A4A-B771-6671B177A365}" presName="sibTrans" presStyleCnt="0"/>
      <dgm:spPr/>
    </dgm:pt>
    <dgm:pt modelId="{D6AF2E05-4EC8-8D4C-A3FF-227992B980C5}" type="pres">
      <dgm:prSet presAssocID="{F692ADF8-5EA4-6C46-B51D-5CCA48260A51}" presName="textNode" presStyleLbl="node1" presStyleIdx="1" presStyleCnt="3">
        <dgm:presLayoutVars>
          <dgm:bulletEnabled val="1"/>
        </dgm:presLayoutVars>
      </dgm:prSet>
      <dgm:spPr/>
    </dgm:pt>
    <dgm:pt modelId="{CC4A859B-42AF-704E-955B-F8499CD09176}" type="pres">
      <dgm:prSet presAssocID="{5FA9DC58-B18E-8F41-BBCB-905A74D818E7}" presName="sibTrans" presStyleCnt="0"/>
      <dgm:spPr/>
    </dgm:pt>
    <dgm:pt modelId="{9E28CDC5-BF10-5C4D-921A-D3B341160745}" type="pres">
      <dgm:prSet presAssocID="{DAD93BBA-5A14-1D43-838D-A47278D84B7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5080711-A366-7145-887B-C8EAB83D7167}" type="presOf" srcId="{F692ADF8-5EA4-6C46-B51D-5CCA48260A51}" destId="{D6AF2E05-4EC8-8D4C-A3FF-227992B980C5}" srcOrd="0" destOrd="0" presId="urn:microsoft.com/office/officeart/2005/8/layout/hProcess9"/>
    <dgm:cxn modelId="{0E1E101D-54CE-D24C-A135-739D2A1F8DD9}" type="presOf" srcId="{6D4A7B0C-A612-FC40-93A0-91E8D58D574E}" destId="{D026D88C-2C41-CC41-8342-37E81F50CB2A}" srcOrd="0" destOrd="0" presId="urn:microsoft.com/office/officeart/2005/8/layout/hProcess9"/>
    <dgm:cxn modelId="{C7672330-AA6D-9748-BD5F-01C8F52B2BD8}" type="presOf" srcId="{DAD93BBA-5A14-1D43-838D-A47278D84B72}" destId="{9E28CDC5-BF10-5C4D-921A-D3B341160745}" srcOrd="0" destOrd="0" presId="urn:microsoft.com/office/officeart/2005/8/layout/hProcess9"/>
    <dgm:cxn modelId="{C5B17264-2F23-8D4A-957D-3B3A4A039FCB}" type="presOf" srcId="{9C5ADAAF-9DFC-9646-96AF-E8D098F06098}" destId="{35704673-D727-074B-AB03-8A8AF12EE644}" srcOrd="0" destOrd="0" presId="urn:microsoft.com/office/officeart/2005/8/layout/hProcess9"/>
    <dgm:cxn modelId="{0F066467-5530-384C-B7DB-DFAFB715DD59}" srcId="{9C5ADAAF-9DFC-9646-96AF-E8D098F06098}" destId="{6D4A7B0C-A612-FC40-93A0-91E8D58D574E}" srcOrd="0" destOrd="0" parTransId="{300BE638-90DD-A24F-94C1-9C80335BB27B}" sibTransId="{DA859D55-6406-6A4A-B771-6671B177A365}"/>
    <dgm:cxn modelId="{F28D82E2-C4EC-1343-8BC6-C2A4597F57EC}" srcId="{9C5ADAAF-9DFC-9646-96AF-E8D098F06098}" destId="{DAD93BBA-5A14-1D43-838D-A47278D84B72}" srcOrd="2" destOrd="0" parTransId="{3B579282-18C8-8046-8A4E-39A8BD67E1F2}" sibTransId="{618B7E8D-65B3-7743-ABDF-E499399E2183}"/>
    <dgm:cxn modelId="{41FE69EC-3724-634C-840A-80FF3F28C932}" srcId="{9C5ADAAF-9DFC-9646-96AF-E8D098F06098}" destId="{F692ADF8-5EA4-6C46-B51D-5CCA48260A51}" srcOrd="1" destOrd="0" parTransId="{735421E1-EC9A-CC47-9FF4-59BAFDBE97BC}" sibTransId="{5FA9DC58-B18E-8F41-BBCB-905A74D818E7}"/>
    <dgm:cxn modelId="{B1FFE32A-A8CF-ED44-9D3C-739033F2FF5A}" type="presParOf" srcId="{35704673-D727-074B-AB03-8A8AF12EE644}" destId="{8E3EF491-D2D2-8949-B9C0-5C8C48C465D8}" srcOrd="0" destOrd="0" presId="urn:microsoft.com/office/officeart/2005/8/layout/hProcess9"/>
    <dgm:cxn modelId="{A7751DBF-95DB-7247-AFCF-683462C29F17}" type="presParOf" srcId="{35704673-D727-074B-AB03-8A8AF12EE644}" destId="{B08E8B5A-3096-EF4B-97F7-8F2F156428C7}" srcOrd="1" destOrd="0" presId="urn:microsoft.com/office/officeart/2005/8/layout/hProcess9"/>
    <dgm:cxn modelId="{95F5B354-0F98-3542-9D82-8F72FD9142D1}" type="presParOf" srcId="{B08E8B5A-3096-EF4B-97F7-8F2F156428C7}" destId="{D026D88C-2C41-CC41-8342-37E81F50CB2A}" srcOrd="0" destOrd="0" presId="urn:microsoft.com/office/officeart/2005/8/layout/hProcess9"/>
    <dgm:cxn modelId="{B7109F11-D0FB-0A4A-9958-EC076D3C959B}" type="presParOf" srcId="{B08E8B5A-3096-EF4B-97F7-8F2F156428C7}" destId="{9C171E28-C494-1B49-8736-943A36E4511A}" srcOrd="1" destOrd="0" presId="urn:microsoft.com/office/officeart/2005/8/layout/hProcess9"/>
    <dgm:cxn modelId="{68D5A52C-4C9E-0740-B901-8752C3CA7884}" type="presParOf" srcId="{B08E8B5A-3096-EF4B-97F7-8F2F156428C7}" destId="{D6AF2E05-4EC8-8D4C-A3FF-227992B980C5}" srcOrd="2" destOrd="0" presId="urn:microsoft.com/office/officeart/2005/8/layout/hProcess9"/>
    <dgm:cxn modelId="{DEE9745D-5F20-BA4E-9EDD-11658C80818B}" type="presParOf" srcId="{B08E8B5A-3096-EF4B-97F7-8F2F156428C7}" destId="{CC4A859B-42AF-704E-955B-F8499CD09176}" srcOrd="3" destOrd="0" presId="urn:microsoft.com/office/officeart/2005/8/layout/hProcess9"/>
    <dgm:cxn modelId="{9F9E4979-4570-AC4A-8A73-2D84CF607B2F}" type="presParOf" srcId="{B08E8B5A-3096-EF4B-97F7-8F2F156428C7}" destId="{9E28CDC5-BF10-5C4D-921A-D3B34116074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8944A-8D1C-184A-976C-25E5BF73E754}">
      <dsp:nvSpPr>
        <dsp:cNvPr id="0" name=""/>
        <dsp:cNvSpPr/>
      </dsp:nvSpPr>
      <dsp:spPr>
        <a:xfrm>
          <a:off x="-6052959" y="-926779"/>
          <a:ext cx="7210417" cy="7210417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178AF-C5D2-954A-846A-DA0879EC718D}">
      <dsp:nvSpPr>
        <dsp:cNvPr id="0" name=""/>
        <dsp:cNvSpPr/>
      </dsp:nvSpPr>
      <dsp:spPr>
        <a:xfrm>
          <a:off x="375783" y="243522"/>
          <a:ext cx="9999722" cy="4868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1. </a:t>
          </a:r>
          <a:r>
            <a:rPr lang="en-US" sz="2500" kern="1200" dirty="0" err="1"/>
            <a:t>Pengertian</a:t>
          </a:r>
          <a:r>
            <a:rPr lang="en-US" sz="2500" kern="1200" dirty="0"/>
            <a:t> caring</a:t>
          </a:r>
        </a:p>
      </dsp:txBody>
      <dsp:txXfrm>
        <a:off x="375783" y="243522"/>
        <a:ext cx="9999722" cy="486831"/>
      </dsp:txXfrm>
    </dsp:sp>
    <dsp:sp modelId="{CA359D2A-4313-B146-8CE8-D0A7DD9BA26B}">
      <dsp:nvSpPr>
        <dsp:cNvPr id="0" name=""/>
        <dsp:cNvSpPr/>
      </dsp:nvSpPr>
      <dsp:spPr>
        <a:xfrm>
          <a:off x="71514" y="182668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918B9-F385-5242-89AF-C979D5C8F45D}">
      <dsp:nvSpPr>
        <dsp:cNvPr id="0" name=""/>
        <dsp:cNvSpPr/>
      </dsp:nvSpPr>
      <dsp:spPr>
        <a:xfrm>
          <a:off x="816653" y="974198"/>
          <a:ext cx="9558852" cy="486831"/>
        </a:xfrm>
        <a:prstGeom prst="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 </a:t>
          </a:r>
          <a:r>
            <a:rPr lang="en-US" sz="2500" kern="1200" dirty="0" err="1"/>
            <a:t>Perbedaan</a:t>
          </a:r>
          <a:r>
            <a:rPr lang="en-US" sz="2500" kern="1200" dirty="0"/>
            <a:t> caring dan curing</a:t>
          </a:r>
        </a:p>
      </dsp:txBody>
      <dsp:txXfrm>
        <a:off x="816653" y="974198"/>
        <a:ext cx="9558852" cy="486831"/>
      </dsp:txXfrm>
    </dsp:sp>
    <dsp:sp modelId="{879668A6-7325-804D-BB2A-F9E27D11E2F7}">
      <dsp:nvSpPr>
        <dsp:cNvPr id="0" name=""/>
        <dsp:cNvSpPr/>
      </dsp:nvSpPr>
      <dsp:spPr>
        <a:xfrm>
          <a:off x="512383" y="913344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79961-8426-AA4E-AE8D-54E36650EAE5}">
      <dsp:nvSpPr>
        <dsp:cNvPr id="0" name=""/>
        <dsp:cNvSpPr/>
      </dsp:nvSpPr>
      <dsp:spPr>
        <a:xfrm>
          <a:off x="1058247" y="1704337"/>
          <a:ext cx="9317258" cy="486831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3. </a:t>
          </a:r>
          <a:r>
            <a:rPr lang="en-US" sz="2500" kern="1200" dirty="0" err="1"/>
            <a:t>Konsep</a:t>
          </a:r>
          <a:r>
            <a:rPr lang="en-US" sz="2500" kern="1200" dirty="0"/>
            <a:t> Caring </a:t>
          </a:r>
          <a:r>
            <a:rPr lang="en-US" sz="2500" kern="1200" dirty="0" err="1"/>
            <a:t>menurut</a:t>
          </a:r>
          <a:r>
            <a:rPr lang="en-US" sz="2500" kern="1200" dirty="0"/>
            <a:t> Jean Watson</a:t>
          </a:r>
        </a:p>
      </dsp:txBody>
      <dsp:txXfrm>
        <a:off x="1058247" y="1704337"/>
        <a:ext cx="9317258" cy="486831"/>
      </dsp:txXfrm>
    </dsp:sp>
    <dsp:sp modelId="{F625C273-9CBE-1B47-B50E-7C2BE9D6ED6F}">
      <dsp:nvSpPr>
        <dsp:cNvPr id="0" name=""/>
        <dsp:cNvSpPr/>
      </dsp:nvSpPr>
      <dsp:spPr>
        <a:xfrm>
          <a:off x="753977" y="1643484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59BB6-63C3-AE48-A477-9F31F61E2D1B}">
      <dsp:nvSpPr>
        <dsp:cNvPr id="0" name=""/>
        <dsp:cNvSpPr/>
      </dsp:nvSpPr>
      <dsp:spPr>
        <a:xfrm>
          <a:off x="1135386" y="2435013"/>
          <a:ext cx="9240119" cy="486831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4. </a:t>
          </a:r>
          <a:r>
            <a:rPr lang="en-US" sz="2500" kern="1200" dirty="0" err="1"/>
            <a:t>Konsep</a:t>
          </a:r>
          <a:r>
            <a:rPr lang="en-US" sz="2500" kern="1200" dirty="0"/>
            <a:t> caring </a:t>
          </a:r>
          <a:r>
            <a:rPr lang="en-US" sz="2500" kern="1200" dirty="0" err="1"/>
            <a:t>menurut</a:t>
          </a:r>
          <a:r>
            <a:rPr lang="en-US" sz="2500" kern="1200" dirty="0"/>
            <a:t> Swanson</a:t>
          </a:r>
        </a:p>
      </dsp:txBody>
      <dsp:txXfrm>
        <a:off x="1135386" y="2435013"/>
        <a:ext cx="9240119" cy="486831"/>
      </dsp:txXfrm>
    </dsp:sp>
    <dsp:sp modelId="{B159FE2A-DACD-B14E-89CC-A8BEE731DE08}">
      <dsp:nvSpPr>
        <dsp:cNvPr id="0" name=""/>
        <dsp:cNvSpPr/>
      </dsp:nvSpPr>
      <dsp:spPr>
        <a:xfrm>
          <a:off x="831116" y="2374159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32397-7082-8E47-99D3-CB2D827D4FC8}">
      <dsp:nvSpPr>
        <dsp:cNvPr id="0" name=""/>
        <dsp:cNvSpPr/>
      </dsp:nvSpPr>
      <dsp:spPr>
        <a:xfrm>
          <a:off x="1058247" y="3165688"/>
          <a:ext cx="9317258" cy="486831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5. Proses </a:t>
          </a:r>
          <a:r>
            <a:rPr lang="en-US" sz="2500" kern="1200" dirty="0" err="1"/>
            <a:t>Keperawatan</a:t>
          </a:r>
          <a:r>
            <a:rPr lang="en-US" sz="2500" kern="1200" dirty="0"/>
            <a:t> </a:t>
          </a:r>
          <a:r>
            <a:rPr lang="en-US" sz="2500" kern="1200" dirty="0" err="1"/>
            <a:t>dalam</a:t>
          </a:r>
          <a:r>
            <a:rPr lang="en-US" sz="2500" kern="1200" dirty="0"/>
            <a:t> </a:t>
          </a:r>
          <a:r>
            <a:rPr lang="en-US" sz="2500" kern="1200" dirty="0" err="1"/>
            <a:t>Teori</a:t>
          </a:r>
          <a:r>
            <a:rPr lang="en-US" sz="2500" kern="1200" dirty="0"/>
            <a:t> Caring</a:t>
          </a:r>
        </a:p>
      </dsp:txBody>
      <dsp:txXfrm>
        <a:off x="1058247" y="3165688"/>
        <a:ext cx="9317258" cy="486831"/>
      </dsp:txXfrm>
    </dsp:sp>
    <dsp:sp modelId="{92D7AAF6-CE92-3944-ADB6-89F4A8802ADD}">
      <dsp:nvSpPr>
        <dsp:cNvPr id="0" name=""/>
        <dsp:cNvSpPr/>
      </dsp:nvSpPr>
      <dsp:spPr>
        <a:xfrm>
          <a:off x="753977" y="3104834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02BD2-4B0C-0742-A318-9E13F6C00474}">
      <dsp:nvSpPr>
        <dsp:cNvPr id="0" name=""/>
        <dsp:cNvSpPr/>
      </dsp:nvSpPr>
      <dsp:spPr>
        <a:xfrm>
          <a:off x="816653" y="3895828"/>
          <a:ext cx="9558852" cy="486831"/>
        </a:xfrm>
        <a:prstGeom prst="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6. </a:t>
          </a:r>
          <a:r>
            <a:rPr lang="en-US" sz="2500" kern="1200" dirty="0" err="1"/>
            <a:t>Manfaat</a:t>
          </a:r>
          <a:r>
            <a:rPr lang="en-US" sz="2500" kern="1200" dirty="0"/>
            <a:t> Caring</a:t>
          </a:r>
        </a:p>
      </dsp:txBody>
      <dsp:txXfrm>
        <a:off x="816653" y="3895828"/>
        <a:ext cx="9558852" cy="486831"/>
      </dsp:txXfrm>
    </dsp:sp>
    <dsp:sp modelId="{774A0C6E-3C56-FB48-A440-F1B95CE384BB}">
      <dsp:nvSpPr>
        <dsp:cNvPr id="0" name=""/>
        <dsp:cNvSpPr/>
      </dsp:nvSpPr>
      <dsp:spPr>
        <a:xfrm>
          <a:off x="512383" y="3834974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51B38-A0F4-6A44-B51D-6FBC83E8E62C}">
      <dsp:nvSpPr>
        <dsp:cNvPr id="0" name=""/>
        <dsp:cNvSpPr/>
      </dsp:nvSpPr>
      <dsp:spPr>
        <a:xfrm>
          <a:off x="375783" y="4626503"/>
          <a:ext cx="9999722" cy="486831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22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7. </a:t>
          </a:r>
          <a:r>
            <a:rPr lang="en-US" sz="2500" kern="1200" dirty="0" err="1"/>
            <a:t>Perilaku</a:t>
          </a:r>
          <a:r>
            <a:rPr lang="en-US" sz="2500" kern="1200" dirty="0"/>
            <a:t> caring </a:t>
          </a:r>
          <a:r>
            <a:rPr lang="en-US" sz="2500" kern="1200" dirty="0" err="1"/>
            <a:t>dalam</a:t>
          </a:r>
          <a:r>
            <a:rPr lang="en-US" sz="2500" kern="1200" dirty="0"/>
            <a:t> </a:t>
          </a:r>
          <a:r>
            <a:rPr lang="en-US" sz="2500" kern="1200" dirty="0" err="1"/>
            <a:t>praktik</a:t>
          </a:r>
          <a:r>
            <a:rPr lang="en-US" sz="2500" kern="1200" dirty="0"/>
            <a:t> </a:t>
          </a:r>
          <a:r>
            <a:rPr lang="en-US" sz="2500" kern="1200" dirty="0" err="1"/>
            <a:t>keperawatan</a:t>
          </a:r>
          <a:endParaRPr lang="en-US" sz="2500" kern="1200" dirty="0"/>
        </a:p>
      </dsp:txBody>
      <dsp:txXfrm>
        <a:off x="375783" y="4626503"/>
        <a:ext cx="9999722" cy="486831"/>
      </dsp:txXfrm>
    </dsp:sp>
    <dsp:sp modelId="{9979A195-0588-6042-A482-E26FF122EC1C}">
      <dsp:nvSpPr>
        <dsp:cNvPr id="0" name=""/>
        <dsp:cNvSpPr/>
      </dsp:nvSpPr>
      <dsp:spPr>
        <a:xfrm>
          <a:off x="71514" y="4565650"/>
          <a:ext cx="608539" cy="608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AA8C2-D11F-7C44-8C68-2D1A5D6A205D}">
      <dsp:nvSpPr>
        <dsp:cNvPr id="0" name=""/>
        <dsp:cNvSpPr/>
      </dsp:nvSpPr>
      <dsp:spPr>
        <a:xfrm>
          <a:off x="4819456" y="2072306"/>
          <a:ext cx="1479360" cy="1479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Caring</a:t>
          </a:r>
        </a:p>
      </dsp:txBody>
      <dsp:txXfrm>
        <a:off x="5036103" y="2288953"/>
        <a:ext cx="1046066" cy="1046066"/>
      </dsp:txXfrm>
    </dsp:sp>
    <dsp:sp modelId="{4BB29E6B-BB1E-B34D-8C7B-03050318E19F}">
      <dsp:nvSpPr>
        <dsp:cNvPr id="0" name=""/>
        <dsp:cNvSpPr/>
      </dsp:nvSpPr>
      <dsp:spPr>
        <a:xfrm rot="16200000">
          <a:off x="5402845" y="1534773"/>
          <a:ext cx="312581" cy="502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449732" y="1682256"/>
        <a:ext cx="218807" cy="301790"/>
      </dsp:txXfrm>
    </dsp:sp>
    <dsp:sp modelId="{0D339180-9D83-B24A-8C0F-1497AA12A9CF}">
      <dsp:nvSpPr>
        <dsp:cNvPr id="0" name=""/>
        <dsp:cNvSpPr/>
      </dsp:nvSpPr>
      <dsp:spPr>
        <a:xfrm>
          <a:off x="4819456" y="3170"/>
          <a:ext cx="1479360" cy="1479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Peningkatan</a:t>
          </a:r>
          <a:r>
            <a:rPr lang="en-US" sz="1300" kern="1200" dirty="0"/>
            <a:t> </a:t>
          </a:r>
          <a:r>
            <a:rPr lang="en-US" sz="1300" kern="1200" dirty="0" err="1"/>
            <a:t>kualitas</a:t>
          </a:r>
          <a:r>
            <a:rPr lang="en-US" sz="1300" kern="1200" dirty="0"/>
            <a:t> </a:t>
          </a:r>
          <a:r>
            <a:rPr lang="en-US" sz="1300" kern="1200" dirty="0" err="1"/>
            <a:t>pelayanan</a:t>
          </a:r>
          <a:r>
            <a:rPr lang="en-US" sz="1300" kern="1200" dirty="0"/>
            <a:t> </a:t>
          </a:r>
          <a:r>
            <a:rPr lang="en-US" sz="1300" kern="1200" dirty="0" err="1"/>
            <a:t>kesehatan</a:t>
          </a:r>
          <a:endParaRPr lang="en-US" sz="1300" kern="1200" dirty="0"/>
        </a:p>
      </dsp:txBody>
      <dsp:txXfrm>
        <a:off x="5036103" y="219817"/>
        <a:ext cx="1046066" cy="1046066"/>
      </dsp:txXfrm>
    </dsp:sp>
    <dsp:sp modelId="{24873E07-D358-A340-B39F-7F916157CBF0}">
      <dsp:nvSpPr>
        <dsp:cNvPr id="0" name=""/>
        <dsp:cNvSpPr/>
      </dsp:nvSpPr>
      <dsp:spPr>
        <a:xfrm>
          <a:off x="6428567" y="2560495"/>
          <a:ext cx="312581" cy="502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6428567" y="2661091"/>
        <a:ext cx="218807" cy="301790"/>
      </dsp:txXfrm>
    </dsp:sp>
    <dsp:sp modelId="{FE4750B7-45BA-634C-81BE-613211C9BE98}">
      <dsp:nvSpPr>
        <dsp:cNvPr id="0" name=""/>
        <dsp:cNvSpPr/>
      </dsp:nvSpPr>
      <dsp:spPr>
        <a:xfrm>
          <a:off x="6888592" y="2072306"/>
          <a:ext cx="1479360" cy="1479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meningkatkan</a:t>
          </a:r>
          <a:r>
            <a:rPr lang="en-US" sz="1300" kern="1200" dirty="0"/>
            <a:t> status </a:t>
          </a:r>
          <a:r>
            <a:rPr lang="en-US" sz="1300" kern="1200" dirty="0" err="1"/>
            <a:t>kesehatan</a:t>
          </a:r>
          <a:r>
            <a:rPr lang="en-US" sz="1300" kern="1200" dirty="0"/>
            <a:t> </a:t>
          </a:r>
          <a:r>
            <a:rPr lang="en-US" sz="1300" kern="1200" dirty="0" err="1"/>
            <a:t>individu</a:t>
          </a:r>
          <a:endParaRPr lang="en-US" sz="1300" kern="1200" dirty="0"/>
        </a:p>
      </dsp:txBody>
      <dsp:txXfrm>
        <a:off x="7105239" y="2288953"/>
        <a:ext cx="1046066" cy="1046066"/>
      </dsp:txXfrm>
    </dsp:sp>
    <dsp:sp modelId="{07F0CC58-2F96-9949-BDF0-9062FA4321BB}">
      <dsp:nvSpPr>
        <dsp:cNvPr id="0" name=""/>
        <dsp:cNvSpPr/>
      </dsp:nvSpPr>
      <dsp:spPr>
        <a:xfrm rot="5400000">
          <a:off x="5402845" y="3586216"/>
          <a:ext cx="312581" cy="502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449732" y="3639925"/>
        <a:ext cx="218807" cy="301790"/>
      </dsp:txXfrm>
    </dsp:sp>
    <dsp:sp modelId="{25064871-C034-8146-B9F2-1840BEFBB9EA}">
      <dsp:nvSpPr>
        <dsp:cNvPr id="0" name=""/>
        <dsp:cNvSpPr/>
      </dsp:nvSpPr>
      <dsp:spPr>
        <a:xfrm>
          <a:off x="4819456" y="4141442"/>
          <a:ext cx="1479360" cy="1479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meningkakan</a:t>
          </a:r>
          <a:r>
            <a:rPr lang="en-US" sz="1300" kern="1200" dirty="0"/>
            <a:t> </a:t>
          </a:r>
          <a:r>
            <a:rPr lang="en-US" sz="1300" kern="1200" dirty="0" err="1"/>
            <a:t>kepuasan</a:t>
          </a:r>
          <a:r>
            <a:rPr lang="en-US" sz="1300" kern="1200" dirty="0"/>
            <a:t> </a:t>
          </a:r>
          <a:r>
            <a:rPr lang="en-US" sz="1300" kern="1200" dirty="0" err="1"/>
            <a:t>pasien</a:t>
          </a:r>
          <a:endParaRPr lang="en-US" sz="1300" kern="1200" dirty="0"/>
        </a:p>
      </dsp:txBody>
      <dsp:txXfrm>
        <a:off x="5036103" y="4358089"/>
        <a:ext cx="1046066" cy="1046066"/>
      </dsp:txXfrm>
    </dsp:sp>
    <dsp:sp modelId="{D5287776-FA43-2243-BDE2-E56E1EC9849B}">
      <dsp:nvSpPr>
        <dsp:cNvPr id="0" name=""/>
        <dsp:cNvSpPr/>
      </dsp:nvSpPr>
      <dsp:spPr>
        <a:xfrm rot="10800000">
          <a:off x="4377124" y="2560495"/>
          <a:ext cx="312581" cy="502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4470898" y="2661091"/>
        <a:ext cx="218807" cy="301790"/>
      </dsp:txXfrm>
    </dsp:sp>
    <dsp:sp modelId="{1263EBE1-BD7B-C64F-AE00-5EB50D4439FC}">
      <dsp:nvSpPr>
        <dsp:cNvPr id="0" name=""/>
        <dsp:cNvSpPr/>
      </dsp:nvSpPr>
      <dsp:spPr>
        <a:xfrm>
          <a:off x="2750320" y="2072306"/>
          <a:ext cx="1479360" cy="1479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meningkatkan</a:t>
          </a:r>
          <a:r>
            <a:rPr lang="en-US" sz="1300" kern="1200" dirty="0"/>
            <a:t> cost benefit </a:t>
          </a:r>
          <a:r>
            <a:rPr lang="en-US" sz="1300" kern="1200" dirty="0" err="1"/>
            <a:t>bagi</a:t>
          </a:r>
          <a:r>
            <a:rPr lang="en-US" sz="1300" kern="1200" dirty="0"/>
            <a:t> </a:t>
          </a:r>
          <a:r>
            <a:rPr lang="en-US" sz="1300" kern="1200" dirty="0" err="1"/>
            <a:t>rumah</a:t>
          </a:r>
          <a:r>
            <a:rPr lang="en-US" sz="1300" kern="1200" dirty="0"/>
            <a:t> </a:t>
          </a:r>
          <a:r>
            <a:rPr lang="en-US" sz="1300" kern="1200" dirty="0" err="1"/>
            <a:t>sakit</a:t>
          </a:r>
          <a:endParaRPr lang="en-US" sz="1300" kern="1200" dirty="0"/>
        </a:p>
      </dsp:txBody>
      <dsp:txXfrm>
        <a:off x="2966967" y="2288953"/>
        <a:ext cx="1046066" cy="1046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EF491-D2D2-8949-B9C0-5C8C48C465D8}">
      <dsp:nvSpPr>
        <dsp:cNvPr id="0" name=""/>
        <dsp:cNvSpPr/>
      </dsp:nvSpPr>
      <dsp:spPr>
        <a:xfrm>
          <a:off x="783526" y="0"/>
          <a:ext cx="8879967" cy="47210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6D88C-2C41-CC41-8342-37E81F50CB2A}">
      <dsp:nvSpPr>
        <dsp:cNvPr id="0" name=""/>
        <dsp:cNvSpPr/>
      </dsp:nvSpPr>
      <dsp:spPr>
        <a:xfrm>
          <a:off x="11222" y="1416303"/>
          <a:ext cx="3362634" cy="18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Jumat</a:t>
          </a:r>
          <a:r>
            <a:rPr lang="en-US" sz="3700" kern="1200" dirty="0"/>
            <a:t>, 4 Des 2020</a:t>
          </a:r>
        </a:p>
      </dsp:txBody>
      <dsp:txXfrm>
        <a:off x="103406" y="1508487"/>
        <a:ext cx="3178266" cy="1704037"/>
      </dsp:txXfrm>
    </dsp:sp>
    <dsp:sp modelId="{D6AF2E05-4EC8-8D4C-A3FF-227992B980C5}">
      <dsp:nvSpPr>
        <dsp:cNvPr id="0" name=""/>
        <dsp:cNvSpPr/>
      </dsp:nvSpPr>
      <dsp:spPr>
        <a:xfrm>
          <a:off x="3542192" y="1416303"/>
          <a:ext cx="3362634" cy="18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Keperawatan</a:t>
          </a:r>
          <a:r>
            <a:rPr lang="en-US" sz="3700" kern="1200" dirty="0"/>
            <a:t> </a:t>
          </a:r>
          <a:r>
            <a:rPr lang="en-US" sz="3700" kern="1200" dirty="0" err="1"/>
            <a:t>Profesional</a:t>
          </a:r>
          <a:endParaRPr lang="en-US" sz="3700" kern="1200" dirty="0"/>
        </a:p>
      </dsp:txBody>
      <dsp:txXfrm>
        <a:off x="3634376" y="1508487"/>
        <a:ext cx="3178266" cy="1704037"/>
      </dsp:txXfrm>
    </dsp:sp>
    <dsp:sp modelId="{9E28CDC5-BF10-5C4D-921A-D3B341160745}">
      <dsp:nvSpPr>
        <dsp:cNvPr id="0" name=""/>
        <dsp:cNvSpPr/>
      </dsp:nvSpPr>
      <dsp:spPr>
        <a:xfrm>
          <a:off x="7073163" y="1416303"/>
          <a:ext cx="3362634" cy="18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Nia </a:t>
          </a:r>
          <a:r>
            <a:rPr lang="en-US" sz="3700" kern="1200" dirty="0" err="1"/>
            <a:t>Handayani</a:t>
          </a:r>
          <a:r>
            <a:rPr lang="en-US" sz="3700" kern="1200" dirty="0"/>
            <a:t>, S.Tr.</a:t>
          </a:r>
          <a:r>
            <a:rPr lang="en-US" sz="3700" kern="1200" dirty="0" err="1"/>
            <a:t>Kep</a:t>
          </a:r>
          <a:r>
            <a:rPr lang="en-US" sz="3700" kern="1200" dirty="0"/>
            <a:t>.,MKM</a:t>
          </a:r>
        </a:p>
      </dsp:txBody>
      <dsp:txXfrm>
        <a:off x="7165347" y="1508487"/>
        <a:ext cx="3178266" cy="1704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scientific-contributions/38438403_Jane_S_Norbeck" TargetMode="External"/><Relationship Id="rId2" Type="http://schemas.openxmlformats.org/officeDocument/2006/relationships/hyperlink" Target="https://nursekey.com/nursing-philosophies-models-and-theories-a-focus-on-the-futur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urrentnursing.com/nursing_theory/theory_of_psychosocial_development.html" TargetMode="External"/><Relationship Id="rId5" Type="http://schemas.openxmlformats.org/officeDocument/2006/relationships/hyperlink" Target="https://www.registerednursing.org/specialty/transcultural-nurse/" TargetMode="External"/><Relationship Id="rId4" Type="http://schemas.openxmlformats.org/officeDocument/2006/relationships/hyperlink" Target="https://nurseslabs.com/dorothy-e-johnsons-behavioral-system-model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2EE5-9080-BB46-B91F-FF3B5799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940" y="160020"/>
            <a:ext cx="7285147" cy="777240"/>
          </a:xfrm>
        </p:spPr>
        <p:txBody>
          <a:bodyPr/>
          <a:lstStyle/>
          <a:p>
            <a:pPr algn="ctr"/>
            <a:r>
              <a:rPr lang="en-US" sz="3600" b="1" dirty="0" err="1">
                <a:highlight>
                  <a:srgbClr val="00FF00"/>
                </a:highlight>
              </a:rPr>
              <a:t>Konsep</a:t>
            </a:r>
            <a:r>
              <a:rPr lang="en-US" sz="3600" b="1" dirty="0">
                <a:highlight>
                  <a:srgbClr val="00FF00"/>
                </a:highlight>
              </a:rPr>
              <a:t> Caring </a:t>
            </a:r>
            <a:r>
              <a:rPr lang="en-US" sz="4400" b="1" dirty="0">
                <a:highlight>
                  <a:srgbClr val="00FF00"/>
                </a:highlight>
              </a:rPr>
              <a:t>”Jean Watson”</a:t>
            </a:r>
            <a:endParaRPr lang="en-US" sz="3600" b="1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674DD-106F-B643-8187-A4B6CC24D4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68680" y="1234440"/>
            <a:ext cx="10508407" cy="5218748"/>
          </a:xfrm>
        </p:spPr>
        <p:txBody>
          <a:bodyPr/>
          <a:lstStyle/>
          <a:p>
            <a:pPr algn="just"/>
            <a:r>
              <a:rPr lang="en-US" sz="2500" dirty="0" err="1"/>
              <a:t>Teori</a:t>
            </a:r>
            <a:r>
              <a:rPr lang="en-US" sz="2500" dirty="0"/>
              <a:t> </a:t>
            </a:r>
            <a:r>
              <a:rPr lang="en-US" sz="2800" b="1" dirty="0"/>
              <a:t>“Human Caring” </a:t>
            </a:r>
            <a:r>
              <a:rPr lang="en-US" sz="2500" dirty="0" err="1"/>
              <a:t>dikembangkan</a:t>
            </a:r>
            <a:r>
              <a:rPr lang="en-US" sz="2500" dirty="0"/>
              <a:t> oleh Jean Watson </a:t>
            </a:r>
            <a:r>
              <a:rPr lang="en-US" sz="2500" dirty="0" err="1"/>
              <a:t>antara</a:t>
            </a:r>
            <a:r>
              <a:rPr lang="en-US" sz="2500" dirty="0"/>
              <a:t> </a:t>
            </a:r>
            <a:r>
              <a:rPr lang="en-US" sz="2500" dirty="0" err="1"/>
              <a:t>tahun</a:t>
            </a:r>
            <a:r>
              <a:rPr lang="en-US" sz="2500" dirty="0"/>
              <a:t> 1975-1979. </a:t>
            </a:r>
          </a:p>
          <a:p>
            <a:pPr algn="just"/>
            <a:r>
              <a:rPr lang="en-US" sz="2500" dirty="0"/>
              <a:t>Watson (1988) dan George (1990) </a:t>
            </a:r>
            <a:r>
              <a:rPr lang="en-US" sz="2500" dirty="0" err="1"/>
              <a:t>mengartikan</a:t>
            </a:r>
            <a:r>
              <a:rPr lang="en-US" sz="2500" dirty="0"/>
              <a:t> caring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filosofi</a:t>
            </a:r>
            <a:r>
              <a:rPr lang="en-US" sz="2500" dirty="0"/>
              <a:t> </a:t>
            </a:r>
            <a:r>
              <a:rPr lang="en-US" sz="2500" dirty="0" err="1"/>
              <a:t>eksistensial</a:t>
            </a:r>
            <a:r>
              <a:rPr lang="en-US" sz="2500" dirty="0"/>
              <a:t>, yang </a:t>
            </a:r>
            <a:r>
              <a:rPr lang="en-US" sz="2500" dirty="0" err="1"/>
              <a:t>memandang</a:t>
            </a:r>
            <a:r>
              <a:rPr lang="en-US" sz="2500" dirty="0"/>
              <a:t> caring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spiritual, </a:t>
            </a:r>
            <a:r>
              <a:rPr lang="en-US" sz="2500" dirty="0" err="1"/>
              <a:t>baginya</a:t>
            </a:r>
            <a:r>
              <a:rPr lang="en-US" sz="2500" dirty="0"/>
              <a:t> </a:t>
            </a:r>
            <a:r>
              <a:rPr lang="en-US" sz="2800" b="1" dirty="0"/>
              <a:t>caring </a:t>
            </a:r>
            <a:r>
              <a:rPr lang="en-US" sz="2800" b="1" dirty="0" err="1"/>
              <a:t>adalah</a:t>
            </a:r>
            <a:r>
              <a:rPr lang="en-US" sz="2800" b="1" dirty="0"/>
              <a:t> ideal moral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keperawatan</a:t>
            </a:r>
            <a:r>
              <a:rPr lang="en-US" sz="2500" dirty="0"/>
              <a:t>.</a:t>
            </a:r>
          </a:p>
          <a:p>
            <a:pPr algn="just"/>
            <a:r>
              <a:rPr lang="en-US" sz="2500" dirty="0" err="1"/>
              <a:t>Manusia</a:t>
            </a:r>
            <a:r>
              <a:rPr lang="en-US" sz="2500" dirty="0"/>
              <a:t>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800" b="1" dirty="0" err="1"/>
              <a:t>esksitensinya</a:t>
            </a:r>
            <a:r>
              <a:rPr lang="en-US" sz="2800" b="1" dirty="0"/>
              <a:t> </a:t>
            </a:r>
            <a:r>
              <a:rPr lang="en-US" sz="2800" b="1" dirty="0" err="1"/>
              <a:t>meningkat</a:t>
            </a:r>
            <a:r>
              <a:rPr lang="en-US" sz="2800" b="1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ditunjukkan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800" b="1" dirty="0" err="1"/>
              <a:t>penerimaan</a:t>
            </a:r>
            <a:r>
              <a:rPr lang="en-US" sz="2800" b="1" dirty="0"/>
              <a:t> </a:t>
            </a:r>
            <a:r>
              <a:rPr lang="en-US" sz="2800" b="1" dirty="0" err="1"/>
              <a:t>diri</a:t>
            </a:r>
            <a:r>
              <a:rPr lang="en-US" sz="2800" b="1" dirty="0"/>
              <a:t>, </a:t>
            </a:r>
            <a:r>
              <a:rPr lang="en-US" sz="2800" b="1" dirty="0" err="1"/>
              <a:t>tingkat</a:t>
            </a:r>
            <a:r>
              <a:rPr lang="en-US" sz="2800" b="1" dirty="0"/>
              <a:t> </a:t>
            </a:r>
            <a:r>
              <a:rPr lang="en-US" sz="2800" b="1" dirty="0" err="1"/>
              <a:t>kesadaran</a:t>
            </a:r>
            <a:r>
              <a:rPr lang="en-US" sz="2800" b="1" dirty="0"/>
              <a:t> </a:t>
            </a:r>
            <a:r>
              <a:rPr lang="en-US" sz="2800" b="1" dirty="0" err="1"/>
              <a:t>diri</a:t>
            </a:r>
            <a:r>
              <a:rPr lang="en-US" sz="2800" b="1" dirty="0"/>
              <a:t> yang </a:t>
            </a:r>
            <a:r>
              <a:rPr lang="en-US" sz="2800" b="1" dirty="0" err="1"/>
              <a:t>tinggi</a:t>
            </a:r>
            <a:r>
              <a:rPr lang="en-US" sz="2800" b="1" dirty="0"/>
              <a:t>, </a:t>
            </a:r>
            <a:r>
              <a:rPr lang="en-US" sz="2800" b="1" dirty="0" err="1"/>
              <a:t>kekuatan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diri</a:t>
            </a:r>
            <a:r>
              <a:rPr lang="en-US" sz="2800" b="1" dirty="0"/>
              <a:t>, </a:t>
            </a:r>
            <a:r>
              <a:rPr lang="en-US" sz="2800" b="1" dirty="0" err="1"/>
              <a:t>intuitif</a:t>
            </a:r>
            <a:r>
              <a:rPr lang="en-US" sz="2500" dirty="0"/>
              <a:t>.</a:t>
            </a:r>
          </a:p>
          <a:p>
            <a:pPr algn="just"/>
            <a:r>
              <a:rPr lang="en-US" sz="2500" dirty="0"/>
              <a:t>Caring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esensi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keperawatan</a:t>
            </a:r>
            <a:r>
              <a:rPr lang="en-US" sz="2500" dirty="0"/>
              <a:t> </a:t>
            </a:r>
            <a:r>
              <a:rPr lang="en-US" sz="2500" dirty="0" err="1"/>
              <a:t>berarti</a:t>
            </a:r>
            <a:r>
              <a:rPr lang="en-US" sz="2500" dirty="0"/>
              <a:t> </a:t>
            </a:r>
            <a:r>
              <a:rPr lang="en-US" sz="2500" dirty="0" err="1"/>
              <a:t>berhubungan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perawat-klien</a:t>
            </a:r>
            <a:r>
              <a:rPr lang="en-US" sz="2500" dirty="0"/>
              <a:t>, </a:t>
            </a:r>
            <a:r>
              <a:rPr lang="en-US" sz="2500" dirty="0" err="1"/>
              <a:t>dimana</a:t>
            </a:r>
            <a:r>
              <a:rPr lang="en-US" sz="2500" dirty="0"/>
              <a:t> </a:t>
            </a:r>
            <a:r>
              <a:rPr lang="en-US" sz="2500" dirty="0" err="1"/>
              <a:t>perawat</a:t>
            </a:r>
            <a:r>
              <a:rPr lang="en-US" sz="2500" dirty="0"/>
              <a:t> </a:t>
            </a:r>
            <a:r>
              <a:rPr lang="en-US" sz="2500" dirty="0" err="1"/>
              <a:t>termasuk</a:t>
            </a:r>
            <a:r>
              <a:rPr lang="en-US" sz="2500" dirty="0"/>
              <a:t> </a:t>
            </a:r>
            <a:r>
              <a:rPr lang="en-US" sz="2500" dirty="0" err="1"/>
              <a:t>didalamnya</a:t>
            </a:r>
            <a:r>
              <a:rPr lang="en-US" sz="2500" dirty="0"/>
              <a:t> </a:t>
            </a:r>
            <a:r>
              <a:rPr lang="en-US" sz="2500" dirty="0" err="1"/>
              <a:t>penata</a:t>
            </a:r>
            <a:r>
              <a:rPr lang="en-US" sz="2500" dirty="0"/>
              <a:t> </a:t>
            </a:r>
            <a:r>
              <a:rPr lang="en-US" sz="2500" dirty="0" err="1"/>
              <a:t>anestesi</a:t>
            </a:r>
            <a:r>
              <a:rPr lang="en-US" sz="2500" dirty="0"/>
              <a:t> </a:t>
            </a:r>
            <a:r>
              <a:rPr lang="en-US" sz="2800" b="1" dirty="0" err="1"/>
              <a:t>membantu</a:t>
            </a:r>
            <a:r>
              <a:rPr lang="en-US" sz="2800" b="1" dirty="0"/>
              <a:t> </a:t>
            </a:r>
            <a:r>
              <a:rPr lang="en-US" sz="2800" b="1" dirty="0" err="1"/>
              <a:t>partisipasi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, </a:t>
            </a:r>
            <a:r>
              <a:rPr lang="en-US" sz="2800" b="1" dirty="0" err="1"/>
              <a:t>membantu</a:t>
            </a:r>
            <a:r>
              <a:rPr lang="en-US" sz="2800" b="1" dirty="0"/>
              <a:t> </a:t>
            </a:r>
            <a:r>
              <a:rPr lang="en-US" sz="2800" b="1" dirty="0" err="1"/>
              <a:t>memperoleh</a:t>
            </a:r>
            <a:r>
              <a:rPr lang="en-US" sz="2800" b="1" dirty="0"/>
              <a:t> </a:t>
            </a:r>
            <a:r>
              <a:rPr lang="en-US" sz="2800" b="1" dirty="0" err="1"/>
              <a:t>pengetahuan</a:t>
            </a:r>
            <a:r>
              <a:rPr lang="en-US" sz="2800" b="1" dirty="0"/>
              <a:t> dan </a:t>
            </a:r>
            <a:r>
              <a:rPr lang="en-US" sz="2800" b="1" dirty="0" err="1"/>
              <a:t>meningkatkan</a:t>
            </a:r>
            <a:r>
              <a:rPr lang="en-US" sz="2800" b="1" dirty="0"/>
              <a:t> </a:t>
            </a:r>
            <a:r>
              <a:rPr lang="en-US" sz="2800" b="1" dirty="0" err="1"/>
              <a:t>kesehatan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418521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4B76-3AF6-7040-B5EF-B53BD342E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3" y="1141156"/>
            <a:ext cx="10081120" cy="432048"/>
          </a:xfrm>
        </p:spPr>
        <p:txBody>
          <a:bodyPr/>
          <a:lstStyle/>
          <a:p>
            <a:r>
              <a:rPr lang="en-US" b="1" dirty="0"/>
              <a:t>ASUMSI DASAR SCIENCE OF CARING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6207-80EE-B44F-8DCF-79379FB103C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95403" y="1573204"/>
            <a:ext cx="10081684" cy="487998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Watson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dan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transpersonal caring. Watson </a:t>
            </a:r>
            <a:r>
              <a:rPr lang="en-US" dirty="0" err="1"/>
              <a:t>meyakini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oleh </a:t>
            </a:r>
            <a:r>
              <a:rPr lang="en-US" dirty="0" err="1"/>
              <a:t>ruang</a:t>
            </a:r>
            <a:r>
              <a:rPr lang="en-US" dirty="0"/>
              <a:t> dan </a:t>
            </a:r>
            <a:r>
              <a:rPr lang="en-US" dirty="0" err="1"/>
              <a:t>waktu</a:t>
            </a:r>
            <a:r>
              <a:rPr lang="en-US" dirty="0"/>
              <a:t>. Watson </a:t>
            </a:r>
            <a:r>
              <a:rPr lang="en-US" dirty="0" err="1"/>
              <a:t>menyatakan</a:t>
            </a:r>
            <a:r>
              <a:rPr lang="en-US" dirty="0"/>
              <a:t> 7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/>
              <a:t>science of caring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just">
              <a:buFont typeface="+mj-lt"/>
              <a:buAutoNum type="arabicPeriod"/>
            </a:pP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sz="1800" dirty="0" err="1"/>
              <a:t>keperawatan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dan </a:t>
            </a:r>
            <a:r>
              <a:rPr lang="en-US" sz="1800" dirty="0" err="1"/>
              <a:t>dipraktekkan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interpersonal</a:t>
            </a:r>
          </a:p>
          <a:p>
            <a:pPr algn="just">
              <a:buFont typeface="+mj-lt"/>
              <a:buAutoNum type="arabicPeriod"/>
            </a:pPr>
            <a:r>
              <a:rPr lang="en-US" sz="1800" dirty="0" err="1"/>
              <a:t>Asuhan</a:t>
            </a:r>
            <a:r>
              <a:rPr lang="en-US" sz="1800" dirty="0"/>
              <a:t> </a:t>
            </a:r>
            <a:r>
              <a:rPr lang="en-US" sz="1800" dirty="0" err="1"/>
              <a:t>keperawatan</a:t>
            </a:r>
            <a:r>
              <a:rPr lang="en-US" sz="1800" dirty="0"/>
              <a:t> </a:t>
            </a:r>
            <a:r>
              <a:rPr lang="en-US" sz="1800" dirty="0" err="1"/>
              <a:t>terlaksana</a:t>
            </a:r>
            <a:r>
              <a:rPr lang="en-US" sz="1800" dirty="0"/>
              <a:t> oleh </a:t>
            </a:r>
            <a:r>
              <a:rPr lang="en-US" sz="1800" dirty="0" err="1"/>
              <a:t>adanya</a:t>
            </a:r>
            <a:r>
              <a:rPr lang="en-US" sz="1800" dirty="0"/>
              <a:t> factor </a:t>
            </a:r>
            <a:r>
              <a:rPr lang="en-US" sz="1800" dirty="0" err="1"/>
              <a:t>carrative</a:t>
            </a:r>
            <a:r>
              <a:rPr lang="en-US" sz="1800" dirty="0"/>
              <a:t> yang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kepuasan</a:t>
            </a:r>
            <a:r>
              <a:rPr lang="en-US" sz="1800" dirty="0"/>
              <a:t> pada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en-US" sz="1800" dirty="0" err="1"/>
              <a:t>Asuhan</a:t>
            </a:r>
            <a:r>
              <a:rPr lang="en-US" sz="1800" dirty="0"/>
              <a:t> </a:t>
            </a:r>
            <a:r>
              <a:rPr lang="en-US" sz="1800" dirty="0" err="1"/>
              <a:t>keperawatan</a:t>
            </a:r>
            <a:r>
              <a:rPr lang="en-US" sz="1800" dirty="0"/>
              <a:t> yang </a:t>
            </a:r>
            <a:r>
              <a:rPr lang="en-US" sz="1800" dirty="0" err="1"/>
              <a:t>efektif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meningkatkan</a:t>
            </a:r>
            <a:r>
              <a:rPr lang="en-US" sz="1800" dirty="0"/>
              <a:t> Kesehatan dan </a:t>
            </a:r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dan </a:t>
            </a:r>
            <a:r>
              <a:rPr lang="en-US" sz="1800" dirty="0" err="1"/>
              <a:t>keluarga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en-US" sz="1800" dirty="0" err="1"/>
              <a:t>Respon</a:t>
            </a:r>
            <a:r>
              <a:rPr lang="en-US" sz="1800" dirty="0"/>
              <a:t> </a:t>
            </a:r>
            <a:r>
              <a:rPr lang="en-US" sz="1800" dirty="0" err="1"/>
              <a:t>asuhan</a:t>
            </a:r>
            <a:r>
              <a:rPr lang="en-US" sz="1800" dirty="0"/>
              <a:t> </a:t>
            </a:r>
            <a:r>
              <a:rPr lang="en-US" sz="1800" dirty="0" err="1"/>
              <a:t>keperawatan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tetapi</a:t>
            </a:r>
            <a:r>
              <a:rPr lang="en-US" sz="1800" dirty="0"/>
              <a:t> juga </a:t>
            </a:r>
            <a:r>
              <a:rPr lang="en-US" sz="1800" dirty="0" err="1"/>
              <a:t>hal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di masa </a:t>
            </a:r>
            <a:r>
              <a:rPr lang="en-US" sz="1800" dirty="0" err="1"/>
              <a:t>depan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en-US" sz="1800" dirty="0" err="1"/>
              <a:t>Lingkungan</a:t>
            </a:r>
            <a:r>
              <a:rPr lang="en-US" sz="1800" dirty="0"/>
              <a:t> </a:t>
            </a:r>
            <a:r>
              <a:rPr lang="en-US" sz="1800" dirty="0" err="1"/>
              <a:t>asuhan</a:t>
            </a:r>
            <a:r>
              <a:rPr lang="en-US" sz="1800" dirty="0"/>
              <a:t> </a:t>
            </a:r>
            <a:r>
              <a:rPr lang="en-US" sz="1800" dirty="0" err="1"/>
              <a:t>keperawatan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yang </a:t>
            </a:r>
            <a:r>
              <a:rPr lang="en-US" sz="1800" dirty="0" err="1"/>
              <a:t>menawarkan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potensi</a:t>
            </a:r>
            <a:r>
              <a:rPr lang="en-US" sz="1800" dirty="0"/>
              <a:t> dan </a:t>
            </a:r>
            <a:r>
              <a:rPr lang="en-US" sz="1800" dirty="0" err="1"/>
              <a:t>memberi</a:t>
            </a:r>
            <a:r>
              <a:rPr lang="en-US" sz="1800" dirty="0"/>
              <a:t> </a:t>
            </a:r>
            <a:r>
              <a:rPr lang="en-US" sz="1800" dirty="0" err="1"/>
              <a:t>keleluasaan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memilih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yang </a:t>
            </a:r>
            <a:r>
              <a:rPr lang="en-US" sz="1800" dirty="0" err="1"/>
              <a:t>terbaik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dirinya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ditentukan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en-US" sz="1800" dirty="0" err="1"/>
              <a:t>Asuhan</a:t>
            </a:r>
            <a:r>
              <a:rPr lang="en-US" sz="1800" dirty="0"/>
              <a:t> </a:t>
            </a:r>
            <a:r>
              <a:rPr lang="en-US" sz="1800" dirty="0" err="1"/>
              <a:t>keperawatan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“</a:t>
            </a:r>
            <a:r>
              <a:rPr lang="en-US" sz="1800" dirty="0" err="1"/>
              <a:t>healtogenic</a:t>
            </a:r>
            <a:r>
              <a:rPr lang="en-US" sz="1800" dirty="0"/>
              <a:t>” (</a:t>
            </a:r>
            <a:r>
              <a:rPr lang="en-US" sz="1800" dirty="0" err="1"/>
              <a:t>menyehatkan</a:t>
            </a:r>
            <a:r>
              <a:rPr lang="en-US" sz="1800" dirty="0"/>
              <a:t>) </a:t>
            </a:r>
            <a:r>
              <a:rPr lang="en-US" sz="1800" dirty="0" err="1"/>
              <a:t>dibanding</a:t>
            </a:r>
            <a:r>
              <a:rPr lang="en-US" sz="1800" dirty="0"/>
              <a:t> curing (</a:t>
            </a:r>
            <a:r>
              <a:rPr lang="en-US" sz="1800" dirty="0" err="1"/>
              <a:t>pengobatan</a:t>
            </a:r>
            <a:r>
              <a:rPr lang="en-US" sz="1800" dirty="0"/>
              <a:t>). </a:t>
            </a:r>
            <a:r>
              <a:rPr lang="en-US" sz="1800" dirty="0" err="1"/>
              <a:t>Ilmu</a:t>
            </a:r>
            <a:r>
              <a:rPr lang="en-US" sz="1800" dirty="0"/>
              <a:t> caring </a:t>
            </a:r>
            <a:r>
              <a:rPr lang="en-US" sz="1800" dirty="0" err="1"/>
              <a:t>melengkapi</a:t>
            </a:r>
            <a:r>
              <a:rPr lang="en-US" sz="1800" dirty="0"/>
              <a:t> curing.</a:t>
            </a:r>
          </a:p>
          <a:p>
            <a:pPr algn="just">
              <a:buFont typeface="+mj-lt"/>
              <a:buAutoNum type="arabicPeriod"/>
            </a:pPr>
            <a:r>
              <a:rPr lang="en-US" sz="1800" dirty="0" err="1"/>
              <a:t>Praktek</a:t>
            </a:r>
            <a:r>
              <a:rPr lang="en-US" sz="1800" dirty="0"/>
              <a:t> </a:t>
            </a:r>
            <a:r>
              <a:rPr lang="en-US" sz="1800" dirty="0" err="1"/>
              <a:t>asuhan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sentral</a:t>
            </a:r>
            <a:r>
              <a:rPr lang="en-US" sz="1800" dirty="0"/>
              <a:t> </a:t>
            </a:r>
            <a:r>
              <a:rPr lang="en-US" sz="1800" dirty="0" err="1"/>
              <a:t>keperawatan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085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TSON CARING SCIENCE INSTITUTE &amp; INTERNATIONAL CARITAS CONSORTIUM | Top  nursing schools, Best nursing schools, Nursing theory">
            <a:extLst>
              <a:ext uri="{FF2B5EF4-FFF2-40B4-BE49-F238E27FC236}">
                <a16:creationId xmlns:a16="http://schemas.microsoft.com/office/drawing/2014/main" id="{5B5C19F8-EF77-6249-B879-8379817BB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36" y="1509801"/>
            <a:ext cx="4073237" cy="399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ine Callout 2 1">
            <a:extLst>
              <a:ext uri="{FF2B5EF4-FFF2-40B4-BE49-F238E27FC236}">
                <a16:creationId xmlns:a16="http://schemas.microsoft.com/office/drawing/2014/main" id="{9806A883-174D-8B4C-BA23-FF21EC20EC09}"/>
              </a:ext>
            </a:extLst>
          </p:cNvPr>
          <p:cNvSpPr/>
          <p:nvPr/>
        </p:nvSpPr>
        <p:spPr>
          <a:xfrm>
            <a:off x="8291945" y="187036"/>
            <a:ext cx="3719946" cy="3241964"/>
          </a:xfrm>
          <a:prstGeom prst="borderCallout2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“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Penyakit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mungkin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teratasi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upaya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pengobatan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Namun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tanpa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perawatan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penyakit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itu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tetap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ada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kondisi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sehat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tak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tercapai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77"/>
              </a:rPr>
              <a:t>.”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4E3743-8BFF-D84D-8110-A8BED8A5F372}"/>
              </a:ext>
            </a:extLst>
          </p:cNvPr>
          <p:cNvSpPr/>
          <p:nvPr/>
        </p:nvSpPr>
        <p:spPr>
          <a:xfrm>
            <a:off x="3387436" y="5500333"/>
            <a:ext cx="4073237" cy="754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BODONI 72 SMALLCAPS BOOK" pitchFamily="2" charset="0"/>
              </a:rPr>
              <a:t>JEAN WATSON</a:t>
            </a:r>
          </a:p>
        </p:txBody>
      </p:sp>
    </p:spTree>
    <p:extLst>
      <p:ext uri="{BB962C8B-B14F-4D97-AF65-F5344CB8AC3E}">
        <p14:creationId xmlns:p14="http://schemas.microsoft.com/office/powerpoint/2010/main" val="144856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CFC4-EAB5-AF4C-AAF9-2014B2C4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3" y="1120374"/>
            <a:ext cx="10081120" cy="432048"/>
          </a:xfrm>
        </p:spPr>
        <p:txBody>
          <a:bodyPr/>
          <a:lstStyle/>
          <a:p>
            <a:pPr algn="ctr"/>
            <a:r>
              <a:rPr lang="en-US" sz="3200" b="1" dirty="0"/>
              <a:t>10 </a:t>
            </a:r>
            <a:r>
              <a:rPr lang="en-US" sz="3200" b="1" dirty="0" err="1"/>
              <a:t>Carrative</a:t>
            </a:r>
            <a:r>
              <a:rPr lang="en-US" sz="3200" b="1" dirty="0"/>
              <a:t> Factor Jean Watson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DE097-93E2-B342-8EAC-2004AF9B736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4236" y="1787235"/>
            <a:ext cx="11035146" cy="466595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humanistic-altruistic </a:t>
            </a:r>
            <a:r>
              <a:rPr lang="en-US" sz="1800" dirty="0"/>
              <a:t>(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kemanusiaan</a:t>
            </a:r>
            <a:r>
              <a:rPr lang="en-US" sz="1800" dirty="0"/>
              <a:t>/humanistic dan </a:t>
            </a:r>
            <a:r>
              <a:rPr lang="en-US" sz="1800" dirty="0" err="1"/>
              <a:t>perilaku</a:t>
            </a:r>
            <a:r>
              <a:rPr lang="en-US" sz="1800" dirty="0"/>
              <a:t> </a:t>
            </a:r>
            <a:r>
              <a:rPr lang="en-US" sz="1800" dirty="0" err="1"/>
              <a:t>mementingkan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r>
              <a:rPr lang="en-US" sz="1800" dirty="0"/>
              <a:t> orang lain </a:t>
            </a:r>
            <a:r>
              <a:rPr lang="en-US" sz="1800" dirty="0" err="1"/>
              <a:t>diatas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r>
              <a:rPr lang="en-US" sz="1800" dirty="0"/>
              <a:t> </a:t>
            </a:r>
            <a:r>
              <a:rPr lang="en-US" sz="1800" dirty="0" err="1"/>
              <a:t>pribadi</a:t>
            </a:r>
            <a:r>
              <a:rPr lang="en-US" sz="1800" dirty="0"/>
              <a:t>/altruistic)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dan </a:t>
            </a:r>
            <a:r>
              <a:rPr lang="en-US" dirty="0" err="1"/>
              <a:t>harapan</a:t>
            </a:r>
            <a:r>
              <a:rPr lang="en-US" dirty="0"/>
              <a:t> (faith-hope)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sensitifitas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orang lain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dan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(helping-trust)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dan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dan negative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proses </a:t>
            </a:r>
            <a:r>
              <a:rPr lang="en-US" dirty="0" err="1"/>
              <a:t>belajar-mengajari</a:t>
            </a:r>
            <a:r>
              <a:rPr lang="en-US" dirty="0"/>
              <a:t> interpersonal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, </a:t>
            </a:r>
            <a:r>
              <a:rPr lang="en-US" dirty="0" err="1"/>
              <a:t>melindungi</a:t>
            </a:r>
            <a:r>
              <a:rPr lang="en-US" dirty="0"/>
              <a:t> dan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mental, </a:t>
            </a:r>
            <a:r>
              <a:rPr lang="en-US" dirty="0" err="1"/>
              <a:t>sosiokultural</a:t>
            </a:r>
            <a:r>
              <a:rPr lang="en-US" dirty="0"/>
              <a:t> dan spiritual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Mengembangkan</a:t>
            </a:r>
            <a:r>
              <a:rPr lang="en-US" dirty="0"/>
              <a:t> factor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eksistensial-fenomenologis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kedua</a:t>
            </a:r>
            <a:r>
              <a:rPr lang="en-US" sz="1800" dirty="0"/>
              <a:t> factor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mengerti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dan </a:t>
            </a:r>
            <a:r>
              <a:rPr lang="en-US" sz="1800" dirty="0" err="1"/>
              <a:t>kematian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menemukan</a:t>
            </a:r>
            <a:r>
              <a:rPr lang="en-US" sz="1800" dirty="0"/>
              <a:t> </a:t>
            </a:r>
            <a:r>
              <a:rPr lang="en-US" sz="1800" dirty="0" err="1"/>
              <a:t>kekuatan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keberanian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menghadapi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dan </a:t>
            </a:r>
            <a:r>
              <a:rPr lang="en-US" sz="1800" dirty="0" err="1"/>
              <a:t>kematian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852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DDC3-7400-8742-8CFD-AF0294ED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782" y="228600"/>
            <a:ext cx="8742218" cy="608260"/>
          </a:xfrm>
        </p:spPr>
        <p:txBody>
          <a:bodyPr/>
          <a:lstStyle/>
          <a:p>
            <a:r>
              <a:rPr lang="en-US" sz="3200" b="1" dirty="0" err="1"/>
              <a:t>Metaparadigma</a:t>
            </a:r>
            <a:r>
              <a:rPr lang="en-US" sz="3200" b="1" dirty="0"/>
              <a:t> </a:t>
            </a:r>
            <a:r>
              <a:rPr lang="en-US" sz="3200" b="1" dirty="0" err="1"/>
              <a:t>Keperawatan</a:t>
            </a:r>
            <a:r>
              <a:rPr lang="en-US" sz="3200" b="1" dirty="0"/>
              <a:t> </a:t>
            </a:r>
            <a:r>
              <a:rPr lang="en-US" sz="3200" b="1" dirty="0" err="1"/>
              <a:t>Menurut</a:t>
            </a:r>
            <a:r>
              <a:rPr lang="en-US" sz="3200" b="1" dirty="0"/>
              <a:t> Watson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B1983E-1F3E-CF45-BAD8-B3A42B42D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77791"/>
              </p:ext>
            </p:extLst>
          </p:nvPr>
        </p:nvGraphicFramePr>
        <p:xfrm>
          <a:off x="452581" y="1280774"/>
          <a:ext cx="11496964" cy="50375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39501">
                  <a:extLst>
                    <a:ext uri="{9D8B030D-6E8A-4147-A177-3AD203B41FA5}">
                      <a16:colId xmlns:a16="http://schemas.microsoft.com/office/drawing/2014/main" val="1127879834"/>
                    </a:ext>
                  </a:extLst>
                </a:gridCol>
                <a:gridCol w="8957463">
                  <a:extLst>
                    <a:ext uri="{9D8B030D-6E8A-4147-A177-3AD203B41FA5}">
                      <a16:colId xmlns:a16="http://schemas.microsoft.com/office/drawing/2014/main" val="1215828191"/>
                    </a:ext>
                  </a:extLst>
                </a:gridCol>
              </a:tblGrid>
              <a:tr h="1377531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Klien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kelompok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mengalami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ketidakharmonisan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pikiran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jiwa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raga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membutuhkan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bantuan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orang lain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mengambil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keputusan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tentang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sehat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sakitnya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harmonisasi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self control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pilihan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self determination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81803"/>
                  </a:ext>
                </a:extLst>
              </a:tr>
              <a:tr h="964272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merupakan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tempat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dimana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interaks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interpersonal caring 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</a:rPr>
                        <a:t>terjadi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</a:rPr>
                        <a:t>antara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</a:rPr>
                        <a:t>klien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</a:rPr>
                        <a:t>perawat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779738"/>
                  </a:ext>
                </a:extLst>
              </a:tr>
              <a:tr h="964272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Kesehatan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Kesatuan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keharmonisan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pikiran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jiwa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raga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antara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dirinya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orang lain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antara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820767"/>
                  </a:ext>
                </a:extLst>
              </a:tr>
              <a:tr h="1377531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Keperawatan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Penerapan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art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human science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melalui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transaksi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interpersonal caring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membantu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manusia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mencapai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keharmonisan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pikiran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jiwa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raga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menimbulkan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self knowledge, self control, self care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 self healing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03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9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2067-3D8B-5245-99CB-C6B08778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860" y="182880"/>
            <a:ext cx="7353227" cy="777260"/>
          </a:xfrm>
        </p:spPr>
        <p:txBody>
          <a:bodyPr/>
          <a:lstStyle/>
          <a:p>
            <a:r>
              <a:rPr lang="en-US" sz="3600" b="1" dirty="0" err="1">
                <a:highlight>
                  <a:srgbClr val="00FF00"/>
                </a:highlight>
              </a:rPr>
              <a:t>Konsep</a:t>
            </a:r>
            <a:r>
              <a:rPr lang="en-US" sz="3600" b="1" dirty="0">
                <a:highlight>
                  <a:srgbClr val="00FF00"/>
                </a:highlight>
              </a:rPr>
              <a:t> Caring </a:t>
            </a:r>
            <a:r>
              <a:rPr lang="en-US" sz="4400" b="1" dirty="0">
                <a:highlight>
                  <a:srgbClr val="00FF00"/>
                </a:highlight>
              </a:rPr>
              <a:t>“SWANSON”</a:t>
            </a:r>
            <a:endParaRPr lang="en-US" sz="3600" b="1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D6994-9C34-5C41-AEF4-DBE6CB35ACD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42406" y="1058228"/>
            <a:ext cx="10668427" cy="5241608"/>
          </a:xfrm>
        </p:spPr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5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integral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caring Swanson dan </a:t>
            </a:r>
            <a:r>
              <a:rPr lang="en-US" dirty="0" err="1"/>
              <a:t>mewakili</a:t>
            </a:r>
            <a:r>
              <a:rPr lang="en-US" dirty="0"/>
              <a:t> 5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caring: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E4A855-BFEB-3740-B72F-B5816CF5D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661714"/>
              </p:ext>
            </p:extLst>
          </p:nvPr>
        </p:nvGraphicFramePr>
        <p:xfrm>
          <a:off x="145473" y="1724893"/>
          <a:ext cx="12046527" cy="521034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7916">
                  <a:extLst>
                    <a:ext uri="{9D8B030D-6E8A-4147-A177-3AD203B41FA5}">
                      <a16:colId xmlns:a16="http://schemas.microsoft.com/office/drawing/2014/main" val="393940914"/>
                    </a:ext>
                  </a:extLst>
                </a:gridCol>
                <a:gridCol w="11698611">
                  <a:extLst>
                    <a:ext uri="{9D8B030D-6E8A-4147-A177-3AD203B41FA5}">
                      <a16:colId xmlns:a16="http://schemas.microsoft.com/office/drawing/2014/main" val="2200348472"/>
                    </a:ext>
                  </a:extLst>
                </a:gridCol>
              </a:tblGrid>
              <a:tr h="136118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b="0" dirty="0" err="1"/>
                        <a:t>Komponen</a:t>
                      </a:r>
                      <a:r>
                        <a:rPr lang="en-US" b="0" dirty="0"/>
                        <a:t> </a:t>
                      </a:r>
                      <a:r>
                        <a:rPr lang="en-US" b="0" i="1" dirty="0"/>
                        <a:t>Maintaining Belief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b="0" dirty="0" err="1"/>
                        <a:t>Mempertahankan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keyakinan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kemampuan</a:t>
                      </a:r>
                      <a:r>
                        <a:rPr lang="en-US" b="0" dirty="0"/>
                        <a:t> orang lain </a:t>
                      </a:r>
                      <a:r>
                        <a:rPr lang="en-US" b="0" dirty="0" err="1"/>
                        <a:t>untuk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melewati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pristiiwa</a:t>
                      </a:r>
                      <a:r>
                        <a:rPr lang="en-US" b="0" dirty="0"/>
                        <a:t>/</a:t>
                      </a:r>
                      <a:r>
                        <a:rPr lang="en-US" b="0" dirty="0" err="1"/>
                        <a:t>transisi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menhadapi</a:t>
                      </a:r>
                      <a:r>
                        <a:rPr lang="en-US" b="0" dirty="0"/>
                        <a:t> masa </a:t>
                      </a:r>
                      <a:r>
                        <a:rPr lang="en-US" b="0" dirty="0" err="1"/>
                        <a:t>depan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makna</a:t>
                      </a:r>
                      <a:r>
                        <a:rPr lang="en-US" b="0" dirty="0"/>
                        <a:t>. </a:t>
                      </a:r>
                      <a:r>
                        <a:rPr lang="en-US" b="0" dirty="0" err="1"/>
                        <a:t>Ini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termasuk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percaya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kemampuan</a:t>
                      </a:r>
                      <a:r>
                        <a:rPr lang="en-US" b="0" dirty="0"/>
                        <a:t> orang lain dan </a:t>
                      </a:r>
                      <a:r>
                        <a:rPr lang="en-US" b="0" dirty="0" err="1"/>
                        <a:t>memegangnya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harga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diri</a:t>
                      </a:r>
                      <a:r>
                        <a:rPr lang="en-US" b="0" dirty="0"/>
                        <a:t> yang </a:t>
                      </a:r>
                      <a:r>
                        <a:rPr lang="en-US" b="0" dirty="0" err="1"/>
                        <a:t>tinggi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mempertahankan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sikap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penuh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harapan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menawarkan</a:t>
                      </a:r>
                      <a:r>
                        <a:rPr lang="en-US" b="0" dirty="0"/>
                        <a:t> optimism yang </a:t>
                      </a:r>
                      <a:r>
                        <a:rPr lang="en-US" b="0" dirty="0" err="1"/>
                        <a:t>realistis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membantu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untuk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menemukan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makna</a:t>
                      </a:r>
                      <a:r>
                        <a:rPr lang="en-US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650326"/>
                  </a:ext>
                </a:extLst>
              </a:tr>
              <a:tr h="88865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Komponen</a:t>
                      </a:r>
                      <a:r>
                        <a:rPr lang="en-US" b="0" dirty="0"/>
                        <a:t> </a:t>
                      </a:r>
                      <a:r>
                        <a:rPr lang="en-US" b="0" i="1" dirty="0"/>
                        <a:t>Knowing</a:t>
                      </a:r>
                      <a:r>
                        <a:rPr lang="en-US" b="0" dirty="0"/>
                        <a:t> (</a:t>
                      </a:r>
                      <a:r>
                        <a:rPr lang="en-US" b="0" dirty="0" err="1"/>
                        <a:t>pengetahuan</a:t>
                      </a:r>
                      <a:r>
                        <a:rPr lang="en-US" b="0" dirty="0"/>
                        <a:t>)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Mengacu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upaya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untuk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memahami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makna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dari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peristiwa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hidup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antar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individu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menghindari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asumsi</a:t>
                      </a:r>
                      <a:r>
                        <a:rPr lang="en-US" b="0" dirty="0"/>
                        <a:t>, focus pada orang yang </a:t>
                      </a:r>
                      <a:r>
                        <a:rPr lang="en-US" b="0" dirty="0" err="1"/>
                        <a:t>dirawat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mencari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petunjuk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menilai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cermat</a:t>
                      </a:r>
                      <a:r>
                        <a:rPr lang="en-US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06842"/>
                  </a:ext>
                </a:extLst>
              </a:tr>
              <a:tr h="88865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Komponen</a:t>
                      </a:r>
                      <a:r>
                        <a:rPr lang="en-US" b="0" dirty="0"/>
                        <a:t> </a:t>
                      </a:r>
                      <a:r>
                        <a:rPr lang="en-US" b="0" i="1" dirty="0"/>
                        <a:t>Being with </a:t>
                      </a:r>
                      <a:r>
                        <a:rPr lang="en-US" b="0" dirty="0"/>
                        <a:t>(</a:t>
                      </a:r>
                      <a:r>
                        <a:rPr lang="en-US" b="0" dirty="0" err="1"/>
                        <a:t>menjadi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)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Mengacu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kehadiran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emosional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antar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individu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termasuk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hadir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secara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pribadi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menyatakan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ketersediaan</a:t>
                      </a:r>
                      <a:r>
                        <a:rPr lang="en-US" b="0" dirty="0"/>
                        <a:t>, dan </a:t>
                      </a:r>
                      <a:r>
                        <a:rPr lang="en-US" b="0" dirty="0" err="1"/>
                        <a:t>berbagi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perasaan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tanpa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membebani</a:t>
                      </a:r>
                      <a:r>
                        <a:rPr lang="en-US" b="0" dirty="0"/>
                        <a:t> orang lain.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244946"/>
                  </a:ext>
                </a:extLst>
              </a:tr>
              <a:tr h="88865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Komponen</a:t>
                      </a:r>
                      <a:r>
                        <a:rPr lang="en-US" b="0" dirty="0"/>
                        <a:t>  </a:t>
                      </a:r>
                      <a:r>
                        <a:rPr lang="en-US" b="0" i="1" dirty="0"/>
                        <a:t>doing for </a:t>
                      </a:r>
                      <a:r>
                        <a:rPr lang="en-US" b="0" dirty="0"/>
                        <a:t>(</a:t>
                      </a:r>
                      <a:r>
                        <a:rPr lang="en-US" b="0" dirty="0" err="1"/>
                        <a:t>melakukan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untuk</a:t>
                      </a:r>
                      <a:r>
                        <a:rPr lang="en-US" b="0" dirty="0"/>
                        <a:t>)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Mengacu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melakukan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untuk</a:t>
                      </a:r>
                      <a:r>
                        <a:rPr lang="en-US" b="0" dirty="0"/>
                        <a:t> orang lain </a:t>
                      </a:r>
                      <a:r>
                        <a:rPr lang="en-US" b="0" dirty="0" err="1"/>
                        <a:t>sama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orang lain </a:t>
                      </a:r>
                      <a:r>
                        <a:rPr lang="en-US" b="0" dirty="0" err="1"/>
                        <a:t>memperlakukannya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mengantisipasi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kebutuhan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menghubur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melakukan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trampil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kompeten</a:t>
                      </a:r>
                      <a:r>
                        <a:rPr lang="en-US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850284"/>
                  </a:ext>
                </a:extLst>
              </a:tr>
              <a:tr h="110596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Komponen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E</a:t>
                      </a:r>
                      <a:r>
                        <a:rPr lang="en-US" b="0" i="1" dirty="0" err="1"/>
                        <a:t>nablings</a:t>
                      </a:r>
                      <a:r>
                        <a:rPr lang="en-US" b="0" dirty="0"/>
                        <a:t> (</a:t>
                      </a:r>
                      <a:r>
                        <a:rPr lang="en-US" b="0" dirty="0" err="1"/>
                        <a:t>Kemungkinan</a:t>
                      </a:r>
                      <a:r>
                        <a:rPr lang="en-US" b="0" dirty="0"/>
                        <a:t>)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en-US" b="0" dirty="0" err="1"/>
                        <a:t>Mengacu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menfasilitasi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bagian</a:t>
                      </a:r>
                      <a:r>
                        <a:rPr lang="en-US" b="0" dirty="0"/>
                        <a:t> lain </a:t>
                      </a:r>
                      <a:r>
                        <a:rPr lang="en-US" b="0" dirty="0" err="1"/>
                        <a:t>melalui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transisi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kehidupan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kejadian</a:t>
                      </a:r>
                      <a:r>
                        <a:rPr lang="en-US" b="0" dirty="0"/>
                        <a:t> yang </a:t>
                      </a:r>
                      <a:r>
                        <a:rPr lang="en-US" b="0" dirty="0" err="1"/>
                        <a:t>tidak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biasa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dengan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berfokus</a:t>
                      </a:r>
                      <a:r>
                        <a:rPr lang="en-US" b="0" dirty="0"/>
                        <a:t> pada </a:t>
                      </a:r>
                      <a:r>
                        <a:rPr lang="en-US" b="0" dirty="0" err="1"/>
                        <a:t>pristiwa</a:t>
                      </a:r>
                      <a:r>
                        <a:rPr lang="en-US" b="0" dirty="0"/>
                        <a:t>. </a:t>
                      </a:r>
                      <a:r>
                        <a:rPr lang="en-US" b="0" dirty="0" err="1"/>
                        <a:t>Menjelaskan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mendukung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menvalidasi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perasaan</a:t>
                      </a:r>
                      <a:r>
                        <a:rPr lang="en-US" b="0" dirty="0"/>
                        <a:t>. </a:t>
                      </a:r>
                      <a:r>
                        <a:rPr lang="en-US" b="0" dirty="0" err="1"/>
                        <a:t>Menghasilkan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alternatif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solusi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memberikan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umpan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balik</a:t>
                      </a:r>
                      <a:r>
                        <a:rPr lang="en-US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37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058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5DBD-5D62-D942-96C2-8A64F27C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944" y="267799"/>
            <a:ext cx="8239509" cy="605038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 </a:t>
            </a:r>
            <a:r>
              <a:rPr lang="en-US" dirty="0" err="1"/>
              <a:t>Aplikasi</a:t>
            </a:r>
            <a:r>
              <a:rPr lang="en-US" dirty="0"/>
              <a:t> 5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Swanson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14F524F-26EB-8640-8BFF-D91ADBC4A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73852"/>
              </p:ext>
            </p:extLst>
          </p:nvPr>
        </p:nvGraphicFramePr>
        <p:xfrm>
          <a:off x="249382" y="1059872"/>
          <a:ext cx="11710071" cy="565265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919807">
                  <a:extLst>
                    <a:ext uri="{9D8B030D-6E8A-4147-A177-3AD203B41FA5}">
                      <a16:colId xmlns:a16="http://schemas.microsoft.com/office/drawing/2014/main" val="2465446700"/>
                    </a:ext>
                  </a:extLst>
                </a:gridCol>
                <a:gridCol w="8790264">
                  <a:extLst>
                    <a:ext uri="{9D8B030D-6E8A-4147-A177-3AD203B41FA5}">
                      <a16:colId xmlns:a16="http://schemas.microsoft.com/office/drawing/2014/main" val="3749466586"/>
                    </a:ext>
                  </a:extLst>
                </a:gridCol>
              </a:tblGrid>
              <a:tr h="1350819">
                <a:tc>
                  <a:txBody>
                    <a:bodyPr/>
                    <a:lstStyle/>
                    <a:p>
                      <a:r>
                        <a:rPr lang="en-US" sz="2400" b="1" i="1" dirty="0" err="1">
                          <a:solidFill>
                            <a:schemeClr val="tx1"/>
                          </a:solidFill>
                        </a:rPr>
                        <a:t>Maintening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 Belief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Meletakkan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keyakinan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kepercayaan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kepada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kemampuan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perawat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mengatasi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transisi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kehidupan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dalami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saat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ini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Perhatian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tenaga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Kesehatan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berpusat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Perawat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membantu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mencapai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tujuan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yg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bermakna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sehingga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memperoleh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kepercayaan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32607"/>
                  </a:ext>
                </a:extLst>
              </a:tr>
              <a:tr h="1299455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Knowing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Berusaha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memahami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suatu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keadaan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dialami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seorang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makna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mendalam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bagi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kehidupannya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Menghindari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asumsi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mengganggu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perhatian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perawat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berpusat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dasar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penilaian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69060"/>
                  </a:ext>
                </a:extLst>
              </a:tr>
              <a:tr h="699706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Being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Hadir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seecara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emosional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berbagai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perasaan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menyenangkan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menyedihkan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508258"/>
                  </a:ext>
                </a:extLst>
              </a:tr>
              <a:tr h="1599329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Doing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sebisa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mungkin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kenyamanan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selama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perawatan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protektif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antisipatif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Perawat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tindakan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trampil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kompeten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serta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menjaga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martabat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sehingga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pasien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bisa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mandiri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kegiatan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mungkin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bisa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dilakukan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sendiri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29991"/>
                  </a:ext>
                </a:extLst>
              </a:tr>
              <a:tr h="703346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Enabling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informed consent pada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tindakan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respon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positif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keluhan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>
                          <a:solidFill>
                            <a:schemeClr val="tx1"/>
                          </a:solidFill>
                        </a:rPr>
                        <a:t>klien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51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751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7D34-D783-AB45-9A73-474AF64B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184" y="166255"/>
            <a:ext cx="9257816" cy="581891"/>
          </a:xfrm>
        </p:spPr>
        <p:txBody>
          <a:bodyPr/>
          <a:lstStyle/>
          <a:p>
            <a:r>
              <a:rPr lang="en-US" dirty="0" err="1"/>
              <a:t>Metaparadigma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Caring Swanson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D782E48-27CD-4B46-8A09-54D5E54D3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04679"/>
              </p:ext>
            </p:extLst>
          </p:nvPr>
        </p:nvGraphicFramePr>
        <p:xfrm>
          <a:off x="214745" y="1039091"/>
          <a:ext cx="11762510" cy="5698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76110">
                  <a:extLst>
                    <a:ext uri="{9D8B030D-6E8A-4147-A177-3AD203B41FA5}">
                      <a16:colId xmlns:a16="http://schemas.microsoft.com/office/drawing/2014/main" val="46176647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758796363"/>
                    </a:ext>
                  </a:extLst>
                </a:gridCol>
              </a:tblGrid>
              <a:tr h="4734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/Orang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221686"/>
                  </a:ext>
                </a:extLst>
              </a:tr>
              <a:tr h="280780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didefinisikan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mahluk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unik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berada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tengah-tengah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keutuhannya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termanifestasi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pikiran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perasaan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perilaku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[Swanson, 1993].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Menurut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Swanson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bahwa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pengalaman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hidup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dipengaruhi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oleh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warisan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genetic, spiritual,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kapasitas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menjalankan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kehendak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bebas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Kehendak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bebas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disamakan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pilihan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kapasitas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memutuskan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bagaimana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bertindak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Ketika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dihadapkan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berbagai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kemungkinan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Namun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social,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kelamin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akses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pelkes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menghambat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kehendak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bebas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Swanson (1993)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mendefinisikan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konteks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apapun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mempengaruhi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dipengaruhi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oleh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klien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ditunjuk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Konsisten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pandangan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terkait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memang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dipengaruhi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namun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ada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pengaruh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lain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mempengaruhi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individu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seperti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factor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budaya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social,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biofisik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politik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ekonomi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Wojnar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2010).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424980"/>
                  </a:ext>
                </a:extLst>
              </a:tr>
              <a:tr h="37876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Kesehatan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Perawatan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093350"/>
                  </a:ext>
                </a:extLst>
              </a:tr>
              <a:tr h="1992632">
                <a:tc>
                  <a:txBody>
                    <a:bodyPr/>
                    <a:lstStyle/>
                    <a:p>
                      <a:pPr algn="just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Menjalani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pengalaman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subjektif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penuh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makna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keutuhan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Keutuhan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melibatkan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rasa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keterpaduan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apapun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dimana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bebas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diekspresikan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Pandangan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Swanson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membangun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Kembali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proses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penyembuhan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memerlukan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pelepasan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rasa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sakit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batin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membangun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makna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baru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memulihkan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integrasi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muncul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rasa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utuh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baru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Tujuan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perawatan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adalah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mempromosikan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orang lain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Wojnar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2010).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Keperawatan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didefiniskan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oleh Swanson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kepeduliaan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orang lain. Caring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mengacu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pengasuhan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berhubungan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orang lain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dihargai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penuh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komitmen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tanggung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jawab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617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31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AA62D-62E4-EC41-8081-4F0060C0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436" y="207817"/>
            <a:ext cx="8508696" cy="768927"/>
          </a:xfrm>
        </p:spPr>
        <p:txBody>
          <a:bodyPr/>
          <a:lstStyle/>
          <a:p>
            <a:pPr algn="ctr"/>
            <a:r>
              <a:rPr lang="en-US" sz="3200" b="1" dirty="0"/>
              <a:t>4 </a:t>
            </a:r>
            <a:r>
              <a:rPr lang="en-US" sz="3200" b="1" dirty="0" err="1"/>
              <a:t>Tahapan-Tahapan</a:t>
            </a:r>
            <a:r>
              <a:rPr lang="en-US" sz="3200" b="1" dirty="0"/>
              <a:t> Caring </a:t>
            </a:r>
            <a:br>
              <a:rPr lang="en-US" sz="2800" b="1" dirty="0"/>
            </a:br>
            <a:r>
              <a:rPr lang="en-US" sz="1800" dirty="0"/>
              <a:t>(Murray, Bevis, 1982 </a:t>
            </a:r>
            <a:r>
              <a:rPr lang="en-US" sz="1800" dirty="0" err="1"/>
              <a:t>dalam</a:t>
            </a:r>
            <a:r>
              <a:rPr lang="en-US" sz="1800" dirty="0"/>
              <a:t> Rothrock, 1999)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5F8202-985D-8D47-BBF4-ED4B384E0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20120"/>
              </p:ext>
            </p:extLst>
          </p:nvPr>
        </p:nvGraphicFramePr>
        <p:xfrm>
          <a:off x="431799" y="1259993"/>
          <a:ext cx="11143674" cy="5029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86510">
                  <a:extLst>
                    <a:ext uri="{9D8B030D-6E8A-4147-A177-3AD203B41FA5}">
                      <a16:colId xmlns:a16="http://schemas.microsoft.com/office/drawing/2014/main" val="20948976"/>
                    </a:ext>
                  </a:extLst>
                </a:gridCol>
                <a:gridCol w="10557164">
                  <a:extLst>
                    <a:ext uri="{9D8B030D-6E8A-4147-A177-3AD203B41FA5}">
                      <a16:colId xmlns:a16="http://schemas.microsoft.com/office/drawing/2014/main" val="2394033019"/>
                    </a:ext>
                  </a:extLst>
                </a:gridCol>
              </a:tblGrid>
              <a:tr h="386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Attachment (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Pertalian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just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Terdapat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4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yakni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: (1)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rekognisi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menyadari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kehadiran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orang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menerima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orang lain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mempunyai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arti), (2)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membuka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membagi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beresiko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rendah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tdk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mengancam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), (3)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validasi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persetujuan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yg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dibagikan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perilaku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diperhatikan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), (4)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potensi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kehendak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kekuatan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memajukan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hubungan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11340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Assiduity (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Sikap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selalu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penuh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perhatian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just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: respect,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melibatkan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mengakui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menerima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keinginan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kesukaan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perbedaan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permintaan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orang lain.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ada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1,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dilakukan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meliputi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rekognisi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kejujuran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membuka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tanggung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jawab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kepercayaan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keberanian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090659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Intimcy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memerlukan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ketulusan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integritas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kepercayaan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membuka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mempunyai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arti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menempatkan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seseorang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posisi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terbuka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wawsan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pandangan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tepat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orang lain),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keterlibatan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(orang lain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dilibatkan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hubungan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tanpa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ancaman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apapun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240818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Konfirmasi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Meliputi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validasi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personal yang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menghasilkan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perasaan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positif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tentang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kesadaran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pertumbuhan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Augmentasi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memungkinkan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memperbesar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memperkuat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dan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mempermudah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hubungan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Daya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tahan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berhubungan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kemampuan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peduli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orang lain.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45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148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54B6-C142-5E42-A580-4395DD63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79" y="182880"/>
            <a:ext cx="8176187" cy="800120"/>
          </a:xfrm>
        </p:spPr>
        <p:txBody>
          <a:bodyPr/>
          <a:lstStyle/>
          <a:p>
            <a:pPr algn="ctr"/>
            <a:r>
              <a:rPr lang="en-US" sz="3600" b="1" dirty="0">
                <a:highlight>
                  <a:srgbClr val="00FF00"/>
                </a:highlight>
              </a:rPr>
              <a:t>Proses </a:t>
            </a:r>
            <a:r>
              <a:rPr lang="en-US" sz="3600" b="1" dirty="0" err="1">
                <a:highlight>
                  <a:srgbClr val="00FF00"/>
                </a:highlight>
              </a:rPr>
              <a:t>Keperawatan</a:t>
            </a:r>
            <a:r>
              <a:rPr lang="en-US" sz="3600" b="1" dirty="0">
                <a:highlight>
                  <a:srgbClr val="00FF00"/>
                </a:highlight>
              </a:rPr>
              <a:t> </a:t>
            </a:r>
            <a:r>
              <a:rPr lang="en-US" sz="3600" b="1" dirty="0" err="1">
                <a:highlight>
                  <a:srgbClr val="00FF00"/>
                </a:highlight>
              </a:rPr>
              <a:t>dalam</a:t>
            </a:r>
            <a:r>
              <a:rPr lang="en-US" sz="3600" b="1" dirty="0">
                <a:highlight>
                  <a:srgbClr val="00FF00"/>
                </a:highlight>
              </a:rPr>
              <a:t> </a:t>
            </a:r>
            <a:r>
              <a:rPr lang="en-US" sz="3600" b="1" dirty="0" err="1">
                <a:highlight>
                  <a:srgbClr val="00FF00"/>
                </a:highlight>
              </a:rPr>
              <a:t>Teori</a:t>
            </a:r>
            <a:r>
              <a:rPr lang="en-US" sz="3600" b="1" dirty="0">
                <a:highlight>
                  <a:srgbClr val="00FF00"/>
                </a:highlight>
              </a:rPr>
              <a:t> Caring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02FF0D-EB45-6442-A395-4ABF3E98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25911"/>
              </p:ext>
            </p:extLst>
          </p:nvPr>
        </p:nvGraphicFramePr>
        <p:xfrm>
          <a:off x="332509" y="982999"/>
          <a:ext cx="11635972" cy="551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297">
                  <a:extLst>
                    <a:ext uri="{9D8B030D-6E8A-4147-A177-3AD203B41FA5}">
                      <a16:colId xmlns:a16="http://schemas.microsoft.com/office/drawing/2014/main" val="3759177894"/>
                    </a:ext>
                  </a:extLst>
                </a:gridCol>
                <a:gridCol w="3028448">
                  <a:extLst>
                    <a:ext uri="{9D8B030D-6E8A-4147-A177-3AD203B41FA5}">
                      <a16:colId xmlns:a16="http://schemas.microsoft.com/office/drawing/2014/main" val="2240368440"/>
                    </a:ext>
                  </a:extLst>
                </a:gridCol>
                <a:gridCol w="1956234">
                  <a:extLst>
                    <a:ext uri="{9D8B030D-6E8A-4147-A177-3AD203B41FA5}">
                      <a16:colId xmlns:a16="http://schemas.microsoft.com/office/drawing/2014/main" val="3397171455"/>
                    </a:ext>
                  </a:extLst>
                </a:gridCol>
                <a:gridCol w="2908993">
                  <a:extLst>
                    <a:ext uri="{9D8B030D-6E8A-4147-A177-3AD203B41FA5}">
                      <a16:colId xmlns:a16="http://schemas.microsoft.com/office/drawing/2014/main" val="1995718674"/>
                    </a:ext>
                  </a:extLst>
                </a:gridCol>
              </a:tblGrid>
              <a:tr h="3777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Pengkajian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Perencanaan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Intervensi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Evaluasi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140562"/>
                  </a:ext>
                </a:extLst>
              </a:tr>
              <a:tr h="1210928"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Meliputi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pengamatan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identifikasi</a:t>
                      </a:r>
                      <a:r>
                        <a:rPr lang="en-US" dirty="0"/>
                        <a:t>, Analisa problem yang </a:t>
                      </a:r>
                      <a:r>
                        <a:rPr lang="en-US" dirty="0" err="1"/>
                        <a:t>muncul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aplikasi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studi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literatur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Perencanaan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baik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membantu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menentukan</a:t>
                      </a:r>
                      <a:r>
                        <a:rPr lang="en-US" dirty="0"/>
                        <a:t> variable yang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diukur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Merencanakan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masalah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ditemukan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Metode</a:t>
                      </a:r>
                      <a:r>
                        <a:rPr lang="en-US" dirty="0"/>
                        <a:t> dan proses </a:t>
                      </a:r>
                      <a:r>
                        <a:rPr lang="en-US" dirty="0" err="1"/>
                        <a:t>menganalisa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intervensi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setiap</a:t>
                      </a:r>
                      <a:r>
                        <a:rPr lang="en-US" dirty="0"/>
                        <a:t> problem yang </a:t>
                      </a:r>
                      <a:r>
                        <a:rPr lang="en-US" dirty="0" err="1"/>
                        <a:t>ada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189356"/>
                  </a:ext>
                </a:extLst>
              </a:tr>
              <a:tr h="1490373"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menagnalisa</a:t>
                      </a:r>
                      <a:r>
                        <a:rPr lang="en-US" dirty="0"/>
                        <a:t> problem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kerangka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kerja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telah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dibuat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menggali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lebih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pengetahuan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konseptual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merencanakan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suatu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pemecahan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masalah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tetap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mengacu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asuhan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kepenataan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pendekatan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konseptual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dirty="0"/>
                        <a:t>Harus </a:t>
                      </a:r>
                      <a:r>
                        <a:rPr lang="en-US" dirty="0" err="1"/>
                        <a:t>mampu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generalisasi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hipotesa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tambahan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kejadian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mungkin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teori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keperawatan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didasarkan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pemecahan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masalah</a:t>
                      </a:r>
                      <a:endParaRPr lang="en-US" dirty="0"/>
                    </a:p>
                    <a:p>
                      <a:pPr algn="just"/>
                      <a:r>
                        <a:rPr lang="en-US" dirty="0"/>
                        <a:t>[Watson]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2111241"/>
                  </a:ext>
                </a:extLst>
              </a:tr>
              <a:tr h="1210928"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mengkaji</a:t>
                      </a:r>
                      <a:r>
                        <a:rPr lang="en-US" dirty="0"/>
                        <a:t>, juga </a:t>
                      </a:r>
                      <a:r>
                        <a:rPr lang="en-US" dirty="0" err="1"/>
                        <a:t>mencakup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dugaan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mengenai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hubungan</a:t>
                      </a:r>
                      <a:r>
                        <a:rPr lang="en-US" dirty="0"/>
                        <a:t> dan factor2 yang </a:t>
                      </a:r>
                      <a:r>
                        <a:rPr lang="en-US" dirty="0" err="1"/>
                        <a:t>mempengaruhi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Perencanaan</a:t>
                      </a:r>
                      <a:r>
                        <a:rPr lang="en-US" dirty="0"/>
                        <a:t> juga </a:t>
                      </a:r>
                      <a:r>
                        <a:rPr lang="en-US" dirty="0" err="1"/>
                        <a:t>mencantumkan</a:t>
                      </a:r>
                      <a:r>
                        <a:rPr lang="en-US" dirty="0"/>
                        <a:t> data yang </a:t>
                      </a:r>
                      <a:r>
                        <a:rPr lang="en-US" dirty="0" err="1"/>
                        <a:t>terkumpul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problem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384164"/>
                  </a:ext>
                </a:extLst>
              </a:tr>
              <a:tr h="1210928"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Peprlu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mencantumkan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definisi</a:t>
                      </a:r>
                      <a:r>
                        <a:rPr lang="en-US" dirty="0"/>
                        <a:t> dan variable yang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diperiksa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pemecahan</a:t>
                      </a:r>
                      <a:r>
                        <a:rPr lang="en-US" dirty="0"/>
                        <a:t> problem agar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menilai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situasi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811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65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en-US" sz="6600" dirty="0" err="1">
                <a:solidFill>
                  <a:schemeClr val="tx1"/>
                </a:solidFill>
                <a:latin typeface="Corbel" pitchFamily="34" charset="0"/>
                <a:cs typeface="Arial" charset="0"/>
              </a:rPr>
              <a:t>Konsep</a:t>
            </a:r>
            <a:r>
              <a:rPr lang="en-US" sz="66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 Caring</a:t>
            </a:r>
            <a:endParaRPr lang="en-US" sz="5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en-US" sz="1600" dirty="0" err="1">
                <a:latin typeface="Berlin Sans FB Demi" pitchFamily="34" charset="0"/>
              </a:rPr>
              <a:t>Dzakiyatul</a:t>
            </a:r>
            <a:r>
              <a:rPr lang="en-US" sz="1600" dirty="0">
                <a:latin typeface="Berlin Sans FB Demi" pitchFamily="34" charset="0"/>
              </a:rPr>
              <a:t> Fahmi M, </a:t>
            </a:r>
            <a:r>
              <a:rPr lang="en-US" sz="1600" dirty="0" err="1">
                <a:latin typeface="Berlin Sans FB Demi" pitchFamily="34" charset="0"/>
              </a:rPr>
              <a:t>M.Kep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en-US" sz="1600" dirty="0" err="1">
                <a:latin typeface="Berlin Sans FB Demi" pitchFamily="34" charset="0"/>
              </a:rPr>
              <a:t>Konsep</a:t>
            </a:r>
            <a:r>
              <a:rPr lang="en-US" sz="1600" dirty="0">
                <a:latin typeface="Berlin Sans FB Demi" pitchFamily="34" charset="0"/>
              </a:rPr>
              <a:t> Dasar </a:t>
            </a:r>
            <a:r>
              <a:rPr lang="en-US" sz="1600" dirty="0" err="1">
                <a:latin typeface="Berlin Sans FB Demi" pitchFamily="34" charset="0"/>
              </a:rPr>
              <a:t>Keperawatan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Desember</a:t>
            </a:r>
            <a:r>
              <a:rPr lang="en-US" sz="1600" dirty="0">
                <a:latin typeface="Berlin Sans FB Demi" pitchFamily="34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5381-1AE8-884A-9C6B-48A5C3F5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955" y="166256"/>
            <a:ext cx="6182090" cy="610571"/>
          </a:xfrm>
        </p:spPr>
        <p:txBody>
          <a:bodyPr/>
          <a:lstStyle/>
          <a:p>
            <a:pPr algn="ctr"/>
            <a:r>
              <a:rPr lang="en-US" sz="3600" b="1" dirty="0" err="1">
                <a:highlight>
                  <a:srgbClr val="00FF00"/>
                </a:highlight>
              </a:rPr>
              <a:t>Manfaat</a:t>
            </a:r>
            <a:r>
              <a:rPr lang="en-US" sz="3600" b="1" dirty="0">
                <a:highlight>
                  <a:srgbClr val="00FF00"/>
                </a:highlight>
              </a:rPr>
              <a:t> Caring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E58E42B-6DA2-CF46-85AF-4CF7EC88A24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93123082"/>
              </p:ext>
            </p:extLst>
          </p:nvPr>
        </p:nvGraphicFramePr>
        <p:xfrm>
          <a:off x="665018" y="1067771"/>
          <a:ext cx="11118273" cy="5623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5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43203-8E3F-6546-B643-A73403FA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67652"/>
            <a:ext cx="8724826" cy="692468"/>
          </a:xfrm>
        </p:spPr>
        <p:txBody>
          <a:bodyPr/>
          <a:lstStyle/>
          <a:p>
            <a:pPr algn="ctr"/>
            <a:r>
              <a:rPr lang="en-US" sz="3600" b="1" dirty="0" err="1">
                <a:highlight>
                  <a:srgbClr val="00FF00"/>
                </a:highlight>
              </a:rPr>
              <a:t>Perilaku</a:t>
            </a:r>
            <a:r>
              <a:rPr lang="en-US" sz="3600" b="1" dirty="0">
                <a:highlight>
                  <a:srgbClr val="00FF00"/>
                </a:highlight>
              </a:rPr>
              <a:t> Caring </a:t>
            </a:r>
            <a:r>
              <a:rPr lang="en-US" sz="3600" b="1" dirty="0" err="1">
                <a:highlight>
                  <a:srgbClr val="00FF00"/>
                </a:highlight>
              </a:rPr>
              <a:t>dalam</a:t>
            </a:r>
            <a:r>
              <a:rPr lang="en-US" sz="3600" b="1" dirty="0">
                <a:highlight>
                  <a:srgbClr val="00FF00"/>
                </a:highlight>
              </a:rPr>
              <a:t> </a:t>
            </a:r>
            <a:r>
              <a:rPr lang="en-US" sz="3600" b="1" dirty="0" err="1">
                <a:highlight>
                  <a:srgbClr val="00FF00"/>
                </a:highlight>
              </a:rPr>
              <a:t>Praktik</a:t>
            </a:r>
            <a:r>
              <a:rPr lang="en-US" sz="3600" b="1" dirty="0">
                <a:highlight>
                  <a:srgbClr val="00FF00"/>
                </a:highlight>
              </a:rPr>
              <a:t> </a:t>
            </a:r>
            <a:r>
              <a:rPr lang="en-US" sz="3600" b="1" dirty="0" err="1">
                <a:highlight>
                  <a:srgbClr val="00FF00"/>
                </a:highlight>
              </a:rPr>
              <a:t>Keperawatan</a:t>
            </a:r>
            <a:endParaRPr lang="en-US" sz="3600" b="1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8C1E-05B0-D648-9B20-93C6AB3171D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1273" y="1537854"/>
            <a:ext cx="10545814" cy="49153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Memberi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salam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atau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menyapa</a:t>
            </a:r>
            <a:r>
              <a:rPr lang="en-US" sz="2400" b="1" dirty="0">
                <a:latin typeface="Andale Mono" panose="020B0509000000000004" pitchFamily="49" charset="0"/>
              </a:rPr>
              <a:t> orang lain </a:t>
            </a:r>
            <a:r>
              <a:rPr lang="en-US" sz="2400" b="1" dirty="0" err="1">
                <a:latin typeface="Andale Mono" panose="020B0509000000000004" pitchFamily="49" charset="0"/>
              </a:rPr>
              <a:t>terlebih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dahulu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saat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bertemu</a:t>
            </a:r>
            <a:endParaRPr lang="en-US" sz="2400" b="1" dirty="0">
              <a:latin typeface="Andale Mono" panose="020B05090000000000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Memberikan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perhatian</a:t>
            </a:r>
            <a:endParaRPr lang="en-US" sz="2400" b="1" dirty="0">
              <a:latin typeface="Andale Mono" panose="020B05090000000000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Berbagi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perasaan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dengan</a:t>
            </a:r>
            <a:r>
              <a:rPr lang="en-US" sz="2400" b="1" dirty="0">
                <a:latin typeface="Andale Mono" panose="020B0509000000000004" pitchFamily="49" charset="0"/>
              </a:rPr>
              <a:t> orang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Membantu</a:t>
            </a:r>
            <a:r>
              <a:rPr lang="en-US" sz="2400" b="1" dirty="0">
                <a:latin typeface="Andale Mono" panose="020B0509000000000004" pitchFamily="49" charset="0"/>
              </a:rPr>
              <a:t> orang </a:t>
            </a:r>
            <a:r>
              <a:rPr lang="en-US" sz="2400" b="1" dirty="0" err="1">
                <a:latin typeface="Andale Mono" panose="020B0509000000000004" pitchFamily="49" charset="0"/>
              </a:rPr>
              <a:t>tanpa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pamrih</a:t>
            </a:r>
            <a:endParaRPr lang="en-US" sz="2400" b="1" dirty="0">
              <a:latin typeface="Andale Mono" panose="020B05090000000000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Mudah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memaafkan</a:t>
            </a:r>
            <a:r>
              <a:rPr lang="en-US" sz="2400" b="1" dirty="0">
                <a:latin typeface="Andale Mono" panose="020B0509000000000004" pitchFamily="49" charset="0"/>
              </a:rPr>
              <a:t> orang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Memberikan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dukungan</a:t>
            </a:r>
            <a:r>
              <a:rPr lang="en-US" sz="2400" b="1" dirty="0">
                <a:latin typeface="Andale Mono" panose="020B0509000000000004" pitchFamily="49" charset="0"/>
              </a:rPr>
              <a:t>/</a:t>
            </a:r>
            <a:r>
              <a:rPr lang="en-US" sz="2400" b="1" dirty="0" err="1">
                <a:latin typeface="Andale Mono" panose="020B0509000000000004" pitchFamily="49" charset="0"/>
              </a:rPr>
              <a:t>harapan</a:t>
            </a:r>
            <a:r>
              <a:rPr lang="en-US" sz="2400" b="1" dirty="0">
                <a:latin typeface="Andale Mono" panose="020B0509000000000004" pitchFamily="49" charset="0"/>
              </a:rPr>
              <a:t> pada orang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Dapat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dipercaya</a:t>
            </a:r>
            <a:endParaRPr lang="en-US" sz="2400" b="1" dirty="0">
              <a:latin typeface="Andale Mono" panose="020B05090000000000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Menjadi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pendengar</a:t>
            </a:r>
            <a:r>
              <a:rPr lang="en-US" sz="2400" b="1" dirty="0">
                <a:latin typeface="Andale Mono" panose="020B0509000000000004" pitchFamily="49" charset="0"/>
              </a:rPr>
              <a:t> yang </a:t>
            </a:r>
            <a:r>
              <a:rPr lang="en-US" sz="2400" b="1" dirty="0" err="1">
                <a:latin typeface="Andale Mono" panose="020B0509000000000004" pitchFamily="49" charset="0"/>
              </a:rPr>
              <a:t>baik</a:t>
            </a:r>
            <a:endParaRPr lang="en-US" sz="2400" b="1" dirty="0">
              <a:latin typeface="Andale Mono" panose="020B05090000000000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Mendampingi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dalam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suasana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berduka</a:t>
            </a:r>
            <a:r>
              <a:rPr lang="en-US" sz="2400" b="1" dirty="0">
                <a:latin typeface="Andale Mono" panose="020B0509000000000004" pitchFamily="49" charset="0"/>
              </a:rPr>
              <a:t>/</a:t>
            </a:r>
            <a:r>
              <a:rPr lang="en-US" sz="2400" b="1" dirty="0" err="1">
                <a:latin typeface="Andale Mono" panose="020B0509000000000004" pitchFamily="49" charset="0"/>
              </a:rPr>
              <a:t>kehilangan</a:t>
            </a:r>
            <a:endParaRPr lang="en-US" sz="2400" b="1" dirty="0">
              <a:latin typeface="Andale Mono" panose="020B05090000000000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ndale Mono" panose="020B0509000000000004" pitchFamily="49" charset="0"/>
              </a:rPr>
              <a:t>Memberikan</a:t>
            </a:r>
            <a:r>
              <a:rPr lang="en-US" sz="2400" b="1" dirty="0">
                <a:latin typeface="Andale Mono" panose="020B0509000000000004" pitchFamily="49" charset="0"/>
              </a:rPr>
              <a:t> rasa </a:t>
            </a:r>
            <a:r>
              <a:rPr lang="en-US" sz="2400" b="1" dirty="0" err="1">
                <a:latin typeface="Andale Mono" panose="020B0509000000000004" pitchFamily="49" charset="0"/>
              </a:rPr>
              <a:t>aman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nyaman</a:t>
            </a:r>
            <a:r>
              <a:rPr lang="en-US" sz="2400" b="1" dirty="0">
                <a:latin typeface="Andale Mono" panose="020B0509000000000004" pitchFamily="49" charset="0"/>
              </a:rPr>
              <a:t> </a:t>
            </a:r>
            <a:r>
              <a:rPr lang="en-US" sz="2400" b="1" dirty="0" err="1">
                <a:latin typeface="Andale Mono" panose="020B0509000000000004" pitchFamily="49" charset="0"/>
              </a:rPr>
              <a:t>terhadap</a:t>
            </a:r>
            <a:r>
              <a:rPr lang="en-US" sz="2400" b="1" dirty="0">
                <a:latin typeface="Andale Mono" panose="020B0509000000000004" pitchFamily="49" charset="0"/>
              </a:rPr>
              <a:t> orang lain</a:t>
            </a:r>
          </a:p>
        </p:txBody>
      </p:sp>
    </p:spTree>
    <p:extLst>
      <p:ext uri="{BB962C8B-B14F-4D97-AF65-F5344CB8AC3E}">
        <p14:creationId xmlns:p14="http://schemas.microsoft.com/office/powerpoint/2010/main" val="422465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7BEB598-C21E-F04B-941E-218CC53CF1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945951"/>
              </p:ext>
            </p:extLst>
          </p:nvPr>
        </p:nvGraphicFramePr>
        <p:xfrm>
          <a:off x="960120" y="1417320"/>
          <a:ext cx="10447020" cy="472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2047" y="223292"/>
            <a:ext cx="5181533" cy="754608"/>
          </a:xfrm>
        </p:spPr>
        <p:txBody>
          <a:bodyPr/>
          <a:lstStyle/>
          <a:p>
            <a:pPr algn="ctr"/>
            <a:r>
              <a:rPr lang="en-US" sz="4400" b="1" dirty="0"/>
              <a:t>REFERENSI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BAB82C-111E-EB49-B182-D82D4635FE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79525" y="1303338"/>
            <a:ext cx="10098088" cy="5149850"/>
          </a:xfrm>
        </p:spPr>
        <p:txBody>
          <a:bodyPr/>
          <a:lstStyle/>
          <a:p>
            <a:pPr algn="just"/>
            <a:r>
              <a:rPr lang="id-ID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https://nursekey.com/nursing-philosophies-models-and-theories-a-focus-on-the-future/</a:t>
            </a:r>
            <a:endParaRPr lang="id-ID" sz="28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d-ID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https://www.researchgate.net/scientific-contributions/38438403_Jane_S_Norbeck</a:t>
            </a:r>
            <a:endParaRPr lang="id-ID" sz="28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d-ID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https://nurseslabs.com/dorothy-e-johnsons-behavioral-system-model/</a:t>
            </a:r>
            <a:endParaRPr lang="id-ID" sz="28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d-ID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https://www.registerednursing.org/specialty/transcultural-nurse/</a:t>
            </a:r>
            <a:endParaRPr lang="id-ID" sz="28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d-ID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http://currentnursing.com/nursing_theory/theory_of_psychosocial_development.html</a:t>
            </a:r>
            <a:r>
              <a:rPr lang="id-ID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141" y="2434589"/>
            <a:ext cx="4229099" cy="1988820"/>
          </a:xfrm>
        </p:spPr>
        <p:txBody>
          <a:bodyPr/>
          <a:lstStyle/>
          <a:p>
            <a:r>
              <a:rPr lang="en-US" sz="6000" b="1" dirty="0">
                <a:latin typeface="ACADEMY ENGRAVED LET PLAIN:1.0" panose="02000000000000000000" pitchFamily="2" charset="0"/>
              </a:rPr>
              <a:t>PESAN HIKMAH</a:t>
            </a:r>
          </a:p>
        </p:txBody>
      </p:sp>
      <p:pic>
        <p:nvPicPr>
          <p:cNvPr id="6" name="Picture 4" descr="nasehat emas dari ; imam syafi'i">
            <a:extLst>
              <a:ext uri="{FF2B5EF4-FFF2-40B4-BE49-F238E27FC236}">
                <a16:creationId xmlns:a16="http://schemas.microsoft.com/office/drawing/2014/main" id="{5A72A11E-F76E-2447-8511-415008DB5F16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74" y="150611"/>
            <a:ext cx="3682086" cy="655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53340"/>
            <a:ext cx="7827818" cy="581891"/>
          </a:xfrm>
        </p:spPr>
        <p:txBody>
          <a:bodyPr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Capaian</a:t>
            </a:r>
            <a:r>
              <a:rPr lang="en-US" sz="48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Pembelajaran</a:t>
            </a:r>
            <a:endParaRPr lang="en-US" sz="48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0" y="1920239"/>
            <a:ext cx="11042074" cy="4632961"/>
          </a:xfrm>
          <a:prstGeom prst="rect">
            <a:avLst/>
          </a:prstGeom>
        </p:spPr>
        <p:txBody>
          <a:bodyPr/>
          <a:lstStyle/>
          <a:p>
            <a:pPr marL="514350" indent="-514350" algn="ctr">
              <a:buNone/>
            </a:pPr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menjunjung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kemanusiaan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agama, moral dan </a:t>
            </a:r>
            <a:r>
              <a:rPr lang="en-US" b="1" dirty="0" err="1"/>
              <a:t>etika</a:t>
            </a:r>
            <a:r>
              <a:rPr lang="en-US" b="1" dirty="0"/>
              <a:t>, </a:t>
            </a:r>
            <a:r>
              <a:rPr lang="en-US" b="1" dirty="0" err="1"/>
              <a:t>menguasai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teoritis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pemenuhan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,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efektif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Pendidikan Kesehatan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logis</a:t>
            </a:r>
            <a:r>
              <a:rPr lang="en-US" b="1" dirty="0"/>
              <a:t>, </a:t>
            </a:r>
            <a:r>
              <a:rPr lang="en-US" b="1" dirty="0" err="1"/>
              <a:t>kritis</a:t>
            </a:r>
            <a:r>
              <a:rPr lang="en-US" b="1" dirty="0"/>
              <a:t> dan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kompetensi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di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keperawatan</a:t>
            </a:r>
            <a:r>
              <a:rPr lang="en-US" b="1" dirty="0"/>
              <a:t> </a:t>
            </a:r>
            <a:r>
              <a:rPr lang="en-US" b="1" dirty="0" err="1"/>
              <a:t>anestesi</a:t>
            </a:r>
            <a:r>
              <a:rPr lang="en-US" b="1" dirty="0"/>
              <a:t>.</a:t>
            </a:r>
          </a:p>
          <a:p>
            <a:pPr marL="514350" indent="-514350" algn="ctr">
              <a:buNone/>
            </a:pPr>
            <a:r>
              <a:rPr lang="en-US" sz="1800" b="1" dirty="0">
                <a:latin typeface="Arial Narrow" pitchFamily="34" charset="0"/>
                <a:ea typeface="SimHei" pitchFamily="49" charset="-122"/>
              </a:rPr>
              <a:t>[S1, S2, S14, S16, PP12, KK5, KK6, KU11, KU12]</a:t>
            </a:r>
            <a:endParaRPr lang="en-US" sz="1800" dirty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160" y="335282"/>
            <a:ext cx="5349240" cy="604518"/>
          </a:xfrm>
        </p:spPr>
        <p:txBody>
          <a:bodyPr/>
          <a:lstStyle/>
          <a:p>
            <a:pPr algn="ctr"/>
            <a:r>
              <a:rPr lang="en-US" sz="4000" b="1" dirty="0" err="1">
                <a:highlight>
                  <a:srgbClr val="FFFF00"/>
                </a:highlight>
              </a:rPr>
              <a:t>Bahan</a:t>
            </a:r>
            <a:r>
              <a:rPr lang="en-US" sz="4000" b="1" dirty="0">
                <a:highlight>
                  <a:srgbClr val="FFFF00"/>
                </a:highlight>
              </a:rPr>
              <a:t> </a:t>
            </a:r>
            <a:r>
              <a:rPr lang="en-US" sz="4000" b="1" dirty="0" err="1">
                <a:highlight>
                  <a:srgbClr val="FFFF00"/>
                </a:highlight>
              </a:rPr>
              <a:t>Kajian</a:t>
            </a:r>
            <a:endParaRPr lang="en-US" sz="4000" b="1" dirty="0">
              <a:highlight>
                <a:srgbClr val="FFFF00"/>
              </a:highlight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556FA07-C80A-AA4E-BA1B-A93255992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20154"/>
              </p:ext>
            </p:extLst>
          </p:nvPr>
        </p:nvGraphicFramePr>
        <p:xfrm>
          <a:off x="1028700" y="1165860"/>
          <a:ext cx="10447020" cy="5356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pPr algn="ctr"/>
            <a:r>
              <a:rPr lang="en-US" sz="4000" b="1" dirty="0" err="1">
                <a:highlight>
                  <a:srgbClr val="00FF00"/>
                </a:highlight>
              </a:rPr>
              <a:t>Definisi</a:t>
            </a:r>
            <a:r>
              <a:rPr lang="en-US" sz="4000" b="1" dirty="0">
                <a:highlight>
                  <a:srgbClr val="00FF00"/>
                </a:highlight>
              </a:rPr>
              <a:t> Caring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85800" y="1309255"/>
            <a:ext cx="10972800" cy="5143932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“</a:t>
            </a:r>
            <a:r>
              <a:rPr lang="en-US" b="1" i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Caring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adalah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suatu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orientasi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human science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meliputi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senin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kemanusian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terhadap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proses,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fenomena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pengalaman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human caring” </a:t>
            </a:r>
            <a:r>
              <a:rPr lang="en-US" sz="1500" dirty="0"/>
              <a:t>[Watson, 1988]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“</a:t>
            </a:r>
            <a:r>
              <a:rPr lang="en-US" b="1" i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Caring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adalah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kenyamanan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,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kasih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saying,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kepedulian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,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perilaku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koping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,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empati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,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dukungan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kepercayaan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” </a:t>
            </a:r>
            <a:r>
              <a:rPr lang="en-US" sz="1200" dirty="0"/>
              <a:t>[Leininger, 1984]</a:t>
            </a:r>
            <a:endParaRPr lang="en-US" sz="1500" dirty="0"/>
          </a:p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“</a:t>
            </a:r>
            <a:r>
              <a:rPr lang="en-US" b="1" i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Caring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adalah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holistic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keperawatan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yang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andil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dalam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mendukung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kesembuhan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klien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cara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menjalin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hubungan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peduli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dengan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klien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bertanggung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jawab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atas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kondisi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klien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” </a:t>
            </a:r>
            <a:r>
              <a:rPr lang="en-US" sz="1500" dirty="0"/>
              <a:t>[Swanson, 1991]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i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“Caring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merupakan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tindakan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yang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disengaja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menimbulkan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rasa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aman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secara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fisik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psikologis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yang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tulus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dilakukan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oleh orang yang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menerima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dan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penerima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asuhan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b="1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keperawatan</a:t>
            </a:r>
            <a:r>
              <a:rPr lang="en-US" b="1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” </a:t>
            </a:r>
            <a:r>
              <a:rPr lang="en-US" sz="1500" dirty="0"/>
              <a:t>[Miller, 1995]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D062F-ABE2-D543-A19E-3342C780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779" y="182880"/>
            <a:ext cx="7627547" cy="777260"/>
          </a:xfrm>
        </p:spPr>
        <p:txBody>
          <a:bodyPr/>
          <a:lstStyle/>
          <a:p>
            <a:pPr algn="ctr"/>
            <a:r>
              <a:rPr lang="en-US" sz="4400" b="1" dirty="0">
                <a:highlight>
                  <a:srgbClr val="00FF00"/>
                </a:highlight>
              </a:rPr>
              <a:t>CARING VS CURING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2BD74E-96A0-594A-BBA4-5202CD5D9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58444"/>
              </p:ext>
            </p:extLst>
          </p:nvPr>
        </p:nvGraphicFramePr>
        <p:xfrm>
          <a:off x="935182" y="1184564"/>
          <a:ext cx="10266218" cy="516944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133109">
                  <a:extLst>
                    <a:ext uri="{9D8B030D-6E8A-4147-A177-3AD203B41FA5}">
                      <a16:colId xmlns:a16="http://schemas.microsoft.com/office/drawing/2014/main" val="764957337"/>
                    </a:ext>
                  </a:extLst>
                </a:gridCol>
                <a:gridCol w="5133109">
                  <a:extLst>
                    <a:ext uri="{9D8B030D-6E8A-4147-A177-3AD203B41FA5}">
                      <a16:colId xmlns:a16="http://schemas.microsoft.com/office/drawing/2014/main" val="1319897616"/>
                    </a:ext>
                  </a:extLst>
                </a:gridCol>
              </a:tblGrid>
              <a:tr h="41034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Caring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merupakan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primer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anestesi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Curing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merupakan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sekunder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anestesi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562278"/>
                  </a:ext>
                </a:extLst>
              </a:tr>
              <a:tr h="683915">
                <a:tc>
                  <a:txBody>
                    <a:bodyPr/>
                    <a:lstStyle/>
                    <a:p>
                      <a:pPr algn="just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¾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seluruh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tindakan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kita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adalah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caring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¼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tindakan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kita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berupa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curing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644563"/>
                  </a:ext>
                </a:extLst>
              </a:tr>
              <a:tr h="977019">
                <a:tc>
                  <a:txBody>
                    <a:bodyPr/>
                    <a:lstStyle/>
                    <a:p>
                      <a:pPr algn="just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Caring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bersifat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healthogenic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artinya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menekankan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disbanding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pengobatan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Curing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menekankan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pengobatan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41566"/>
                  </a:ext>
                </a:extLst>
              </a:tr>
              <a:tr h="2149445">
                <a:tc>
                  <a:txBody>
                    <a:bodyPr/>
                    <a:lstStyle/>
                    <a:p>
                      <a:pPr algn="just"/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Tujuan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 caring 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adalah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membantu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pelaksanaan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rencana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pengobatan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/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terapi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dan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membantu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klien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beradaptasi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dengan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masalah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kesehatan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,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mandiri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memenuhi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kebutuhan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dasarnya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,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mencegah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penyakit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,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meningkatkan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kesehatan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dan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meningkatkan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fungsi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tubuh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sedangkan</a:t>
                      </a:r>
                      <a:endParaRPr lang="en-ID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tujuan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 curing 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adalah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menentukan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dan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menyingkirkan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penyebab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penyakit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atau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mengubah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problem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penyakit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dan </a:t>
                      </a:r>
                      <a:r>
                        <a:rPr lang="en-ID" sz="1800" b="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penanganannya</a:t>
                      </a:r>
                      <a:r>
                        <a:rPr lang="en-ID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4421"/>
                  </a:ext>
                </a:extLst>
              </a:tr>
              <a:tr h="948721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Diagnosa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Caring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dilakukan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identifikasi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penyebab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berdasar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pada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kebutuhan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respon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klien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Diagnosa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konsep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curing 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dilakukan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mengungkap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penyakit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diderita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7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64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05C3-9950-9C48-82AE-835FDB5C9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3" y="1307411"/>
            <a:ext cx="10081120" cy="432048"/>
          </a:xfrm>
        </p:spPr>
        <p:txBody>
          <a:bodyPr/>
          <a:lstStyle/>
          <a:p>
            <a:r>
              <a:rPr lang="en-US" sz="3500" b="1" dirty="0" err="1"/>
              <a:t>Dimensi</a:t>
            </a:r>
            <a:r>
              <a:rPr lang="en-US" sz="3500" b="1" dirty="0"/>
              <a:t> Caring </a:t>
            </a:r>
            <a:r>
              <a:rPr lang="en-US" dirty="0"/>
              <a:t>(William, 1997)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1A8C-74C9-B346-9527-206DD0D3A89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000" dirty="0" err="1"/>
              <a:t>Dimensi</a:t>
            </a:r>
            <a:r>
              <a:rPr lang="en-US" sz="3000" dirty="0"/>
              <a:t> caring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pelayanan</a:t>
            </a:r>
            <a:r>
              <a:rPr lang="en-US" sz="3000" dirty="0"/>
              <a:t> </a:t>
            </a:r>
            <a:r>
              <a:rPr lang="en-US" sz="3000" dirty="0" err="1"/>
              <a:t>keperawatan</a:t>
            </a:r>
            <a:r>
              <a:rPr lang="en-US" sz="3000" dirty="0"/>
              <a:t>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sikap</a:t>
            </a:r>
            <a:r>
              <a:rPr lang="en-US" sz="3000" dirty="0"/>
              <a:t> </a:t>
            </a:r>
            <a:r>
              <a:rPr lang="en-US" sz="3000" dirty="0" err="1"/>
              <a:t>pelayanan</a:t>
            </a:r>
            <a:r>
              <a:rPr lang="en-US" sz="3000" dirty="0"/>
              <a:t> yang </a:t>
            </a:r>
            <a:r>
              <a:rPr lang="en-US" sz="3000" dirty="0" err="1"/>
              <a:t>dnilai</a:t>
            </a:r>
            <a:r>
              <a:rPr lang="en-US" sz="3000" dirty="0"/>
              <a:t> oleh </a:t>
            </a:r>
            <a:r>
              <a:rPr lang="en-US" sz="3000" dirty="0" err="1"/>
              <a:t>klien</a:t>
            </a:r>
            <a:r>
              <a:rPr lang="en-US" sz="3000" dirty="0"/>
              <a:t>, </a:t>
            </a:r>
            <a:r>
              <a:rPr lang="en-US" sz="3000" dirty="0" err="1"/>
              <a:t>terdapat</a:t>
            </a:r>
            <a:r>
              <a:rPr lang="en-US" sz="3000" dirty="0"/>
              <a:t> 4 </a:t>
            </a:r>
            <a:r>
              <a:rPr lang="en-US" sz="3000" dirty="0" err="1"/>
              <a:t>dimensi</a:t>
            </a:r>
            <a:r>
              <a:rPr lang="en-US" sz="3000" dirty="0"/>
              <a:t> caring: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kehadiran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r>
              <a:rPr lang="en-US" sz="3000" dirty="0"/>
              <a:t>/</a:t>
            </a:r>
            <a:r>
              <a:rPr lang="en-US" sz="3000" dirty="0" err="1"/>
              <a:t>penata</a:t>
            </a:r>
            <a:r>
              <a:rPr lang="en-US" sz="3000" dirty="0"/>
              <a:t> </a:t>
            </a:r>
            <a:r>
              <a:rPr lang="en-US" sz="3000" dirty="0" err="1"/>
              <a:t>menjadikan</a:t>
            </a:r>
            <a:r>
              <a:rPr lang="en-US" sz="3000" dirty="0"/>
              <a:t> </a:t>
            </a:r>
            <a:r>
              <a:rPr lang="en-US" sz="3000" dirty="0" err="1"/>
              <a:t>suasana</a:t>
            </a:r>
            <a:r>
              <a:rPr lang="en-US" sz="3000" dirty="0"/>
              <a:t> yang </a:t>
            </a:r>
            <a:r>
              <a:rPr lang="en-US" sz="3000" dirty="0" err="1"/>
              <a:t>menentramkan</a:t>
            </a:r>
            <a:r>
              <a:rPr lang="en-US" sz="3000" dirty="0"/>
              <a:t> </a:t>
            </a:r>
            <a:r>
              <a:rPr lang="en-US" sz="3000" dirty="0" err="1"/>
              <a:t>klien</a:t>
            </a:r>
            <a:endParaRPr lang="en-US" sz="30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3000" dirty="0" err="1"/>
              <a:t>Mengenali</a:t>
            </a:r>
            <a:r>
              <a:rPr lang="en-US" sz="3000" dirty="0"/>
              <a:t> </a:t>
            </a:r>
            <a:r>
              <a:rPr lang="en-US" sz="3000" dirty="0" err="1"/>
              <a:t>klien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individu</a:t>
            </a:r>
            <a:r>
              <a:rPr lang="en-US" sz="3000" dirty="0"/>
              <a:t> yang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sifat</a:t>
            </a:r>
            <a:r>
              <a:rPr lang="en-US" sz="3000" dirty="0"/>
              <a:t> </a:t>
            </a:r>
            <a:r>
              <a:rPr lang="en-US" sz="3000" dirty="0" err="1"/>
              <a:t>unik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ciri</a:t>
            </a:r>
            <a:r>
              <a:rPr lang="en-US" sz="3000" dirty="0"/>
              <a:t> </a:t>
            </a:r>
            <a:r>
              <a:rPr lang="en-US" sz="3000" dirty="0" err="1"/>
              <a:t>khas</a:t>
            </a:r>
            <a:r>
              <a:rPr lang="en-US" sz="3000" dirty="0"/>
              <a:t> masing-masing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000" dirty="0" err="1"/>
              <a:t>Menjaga</a:t>
            </a:r>
            <a:r>
              <a:rPr lang="en-US" sz="3000" dirty="0"/>
              <a:t> </a:t>
            </a: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kebersamaan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klien</a:t>
            </a:r>
            <a:endParaRPr lang="en-US" sz="30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3000" dirty="0" err="1"/>
              <a:t>Memberikan</a:t>
            </a:r>
            <a:r>
              <a:rPr lang="en-US" sz="3000" dirty="0"/>
              <a:t> </a:t>
            </a:r>
            <a:r>
              <a:rPr lang="en-US" sz="3000" dirty="0" err="1"/>
              <a:t>perhatian</a:t>
            </a:r>
            <a:r>
              <a:rPr lang="en-US" sz="3000" dirty="0"/>
              <a:t> </a:t>
            </a:r>
            <a:r>
              <a:rPr lang="en-US" sz="3000" dirty="0" err="1"/>
              <a:t>penuh</a:t>
            </a:r>
            <a:r>
              <a:rPr lang="en-US" sz="3000" dirty="0"/>
              <a:t> </a:t>
            </a:r>
            <a:r>
              <a:rPr lang="en-US" sz="3000" dirty="0" err="1"/>
              <a:t>kepada</a:t>
            </a:r>
            <a:r>
              <a:rPr lang="en-US" sz="3000" dirty="0"/>
              <a:t> </a:t>
            </a:r>
            <a:r>
              <a:rPr lang="en-US" sz="3000" dirty="0" err="1"/>
              <a:t>klien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817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87971-5467-7D46-80EF-899E7AFB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618" y="1202979"/>
            <a:ext cx="10460182" cy="605039"/>
          </a:xfrm>
        </p:spPr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Caring [5C]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6BF6CF-820E-0340-A6C2-773414B07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008229"/>
              </p:ext>
            </p:extLst>
          </p:nvPr>
        </p:nvGraphicFramePr>
        <p:xfrm>
          <a:off x="577273" y="1808017"/>
          <a:ext cx="10977417" cy="466344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690418">
                  <a:extLst>
                    <a:ext uri="{9D8B030D-6E8A-4147-A177-3AD203B41FA5}">
                      <a16:colId xmlns:a16="http://schemas.microsoft.com/office/drawing/2014/main" val="3532597482"/>
                    </a:ext>
                  </a:extLst>
                </a:gridCol>
                <a:gridCol w="3616036">
                  <a:extLst>
                    <a:ext uri="{9D8B030D-6E8A-4147-A177-3AD203B41FA5}">
                      <a16:colId xmlns:a16="http://schemas.microsoft.com/office/drawing/2014/main" val="724242228"/>
                    </a:ext>
                  </a:extLst>
                </a:gridCol>
                <a:gridCol w="6670963">
                  <a:extLst>
                    <a:ext uri="{9D8B030D-6E8A-4147-A177-3AD203B41FA5}">
                      <a16:colId xmlns:a16="http://schemas.microsoft.com/office/drawing/2014/main" val="1427171650"/>
                    </a:ext>
                  </a:extLst>
                </a:gridCol>
              </a:tblGrid>
              <a:tr h="386542"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Compassion </a:t>
                      </a:r>
                    </a:p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bela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 rasa)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kepekaan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kesulitan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kepedihan</a:t>
                      </a:r>
                      <a:endParaRPr lang="en-US" sz="2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428555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Competence </a:t>
                      </a:r>
                    </a:p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kemampuan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ilmu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pengetahuan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keterampilan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pengalaman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energi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motivasi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rasa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tanggung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jawab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profesional</a:t>
                      </a:r>
                      <a:endParaRPr lang="en-US" sz="2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36026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Confidence </a:t>
                      </a:r>
                    </a:p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kepercayaan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Suatu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keadaan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memelihara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hubungan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antar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manusia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penuh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percaya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endParaRPr lang="en-US" sz="2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792103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Concience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suara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chemeClr val="tx1"/>
                          </a:solidFill>
                        </a:rPr>
                        <a:t>hati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Perawat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penata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standar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moral yang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tumbuh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sistem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humanistic-altruistic yang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dianut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ditunjukkan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tingkah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laku</a:t>
                      </a:r>
                      <a:endParaRPr lang="en-US" sz="2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03833"/>
                  </a:ext>
                </a:extLst>
              </a:tr>
              <a:tr h="386542"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Commitment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Komitmen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konsekuen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berkualitas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karier</a:t>
                      </a:r>
                      <a:r>
                        <a:rPr lang="en-US" sz="23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300" b="0" dirty="0" err="1">
                          <a:solidFill>
                            <a:schemeClr val="tx1"/>
                          </a:solidFill>
                        </a:rPr>
                        <a:t>dipilih</a:t>
                      </a:r>
                      <a:endParaRPr lang="en-US" sz="2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412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08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6DC4C22-BF04-7A43-9626-BD99DEFF3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42" y="748145"/>
            <a:ext cx="6716840" cy="5266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83A7C81E-7158-FC42-87A0-67687E638403}"/>
              </a:ext>
            </a:extLst>
          </p:cNvPr>
          <p:cNvSpPr/>
          <p:nvPr/>
        </p:nvSpPr>
        <p:spPr>
          <a:xfrm>
            <a:off x="7003473" y="935182"/>
            <a:ext cx="831272" cy="33250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BB2B143-6A24-4547-A4CC-2592A72766B4}"/>
              </a:ext>
            </a:extLst>
          </p:cNvPr>
          <p:cNvSpPr/>
          <p:nvPr/>
        </p:nvSpPr>
        <p:spPr>
          <a:xfrm>
            <a:off x="7003472" y="2272146"/>
            <a:ext cx="997527" cy="33250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3680</TotalTime>
  <Words>2259</Words>
  <Application>Microsoft Macintosh PowerPoint</Application>
  <PresentationFormat>Widescreen</PresentationFormat>
  <Paragraphs>198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ACADEMY ENGRAVED LET PLAIN:1.0</vt:lpstr>
      <vt:lpstr>Andale Mono</vt:lpstr>
      <vt:lpstr>Arial</vt:lpstr>
      <vt:lpstr>Arial Narrow</vt:lpstr>
      <vt:lpstr>Ayuthaya</vt:lpstr>
      <vt:lpstr>Berlin Sans FB Demi</vt:lpstr>
      <vt:lpstr>BODONI 72 SMALLCAPS BOOK</vt:lpstr>
      <vt:lpstr>Calibri</vt:lpstr>
      <vt:lpstr>Corbel</vt:lpstr>
      <vt:lpstr>Franklin Gothic Heavy</vt:lpstr>
      <vt:lpstr>Gill Sans MT Condensed</vt:lpstr>
      <vt:lpstr>Lucida Bright</vt:lpstr>
      <vt:lpstr>Presentation UNISA_01</vt:lpstr>
      <vt:lpstr>1_Presentation UNISA_01</vt:lpstr>
      <vt:lpstr>1_Office Theme</vt:lpstr>
      <vt:lpstr>2_Office Theme</vt:lpstr>
      <vt:lpstr>PEMBUKA BELAJAR</vt:lpstr>
      <vt:lpstr> Konsep Caring</vt:lpstr>
      <vt:lpstr>Capaian Pembelajaran</vt:lpstr>
      <vt:lpstr>Bahan Kajian</vt:lpstr>
      <vt:lpstr>Definisi Caring</vt:lpstr>
      <vt:lpstr>CARING VS CURING</vt:lpstr>
      <vt:lpstr>Dimensi Caring (William, 1997)</vt:lpstr>
      <vt:lpstr>Komponen Caring [5C]</vt:lpstr>
      <vt:lpstr>PowerPoint Presentation</vt:lpstr>
      <vt:lpstr>Konsep Caring ”Jean Watson”</vt:lpstr>
      <vt:lpstr>ASUMSI DASAR SCIENCE OF CARING</vt:lpstr>
      <vt:lpstr>PowerPoint Presentation</vt:lpstr>
      <vt:lpstr>10 Carrative Factor Jean Watson</vt:lpstr>
      <vt:lpstr>Metaparadigma Keperawatan Menurut Watson</vt:lpstr>
      <vt:lpstr>Konsep Caring “SWANSON”</vt:lpstr>
      <vt:lpstr>Lanjutan… Aplikasi 5 komponen utama Teori Swanson </vt:lpstr>
      <vt:lpstr>Metaparadigma keperawatan Teori Caring Swanson</vt:lpstr>
      <vt:lpstr>4 Tahapan-Tahapan Caring  (Murray, Bevis, 1982 dalam Rothrock, 1999)</vt:lpstr>
      <vt:lpstr>Proses Keperawatan dalam Teori Caring</vt:lpstr>
      <vt:lpstr>Manfaat Caring</vt:lpstr>
      <vt:lpstr>Perilaku Caring dalam Praktik Keperawatan</vt:lpstr>
      <vt:lpstr>Rencana Tindak Lanjut</vt:lpstr>
      <vt:lpstr>REFERENSI</vt:lpstr>
      <vt:lpstr>PESAN HIKMAH</vt:lpstr>
      <vt:lpstr>PENUTUP BELAJAR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Microsoft Office User</cp:lastModifiedBy>
  <cp:revision>134</cp:revision>
  <dcterms:created xsi:type="dcterms:W3CDTF">2017-11-21T07:01:38Z</dcterms:created>
  <dcterms:modified xsi:type="dcterms:W3CDTF">2020-12-02T07:06:51Z</dcterms:modified>
</cp:coreProperties>
</file>